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23"/>
  </p:notesMasterIdLst>
  <p:sldIdLst>
    <p:sldId id="256" r:id="rId2"/>
    <p:sldId id="301" r:id="rId3"/>
    <p:sldId id="304" r:id="rId4"/>
    <p:sldId id="273" r:id="rId5"/>
    <p:sldId id="290" r:id="rId6"/>
    <p:sldId id="293" r:id="rId7"/>
    <p:sldId id="294" r:id="rId8"/>
    <p:sldId id="264" r:id="rId9"/>
    <p:sldId id="265" r:id="rId10"/>
    <p:sldId id="267" r:id="rId11"/>
    <p:sldId id="269" r:id="rId12"/>
    <p:sldId id="270" r:id="rId13"/>
    <p:sldId id="283" r:id="rId14"/>
    <p:sldId id="284" r:id="rId15"/>
    <p:sldId id="263" r:id="rId16"/>
    <p:sldId id="271" r:id="rId17"/>
    <p:sldId id="296" r:id="rId18"/>
    <p:sldId id="285" r:id="rId19"/>
    <p:sldId id="286" r:id="rId20"/>
    <p:sldId id="299" r:id="rId21"/>
    <p:sldId id="295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3399"/>
    <a:srgbClr val="000000"/>
    <a:srgbClr val="CC3300"/>
    <a:srgbClr val="333399"/>
    <a:srgbClr val="3399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8C33A-5E04-4C55-BD40-81FE88DBB207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B3DCF4-FF5B-4FBA-A89F-E8F7949818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6038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AADE7B-BF98-484A-B879-577B6C708220}" type="slidenum">
              <a:rPr lang="ru-RU"/>
              <a:pPr/>
              <a:t>6</a:t>
            </a:fld>
            <a:endParaRPr lang="ru-RU" dirty="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63" y="0"/>
            <a:ext cx="1728787" cy="6865938"/>
            <a:chOff x="3" y="0"/>
            <a:chExt cx="1089" cy="4325"/>
          </a:xfrm>
        </p:grpSpPr>
        <p:sp>
          <p:nvSpPr>
            <p:cNvPr id="5" name="Arc 3"/>
            <p:cNvSpPr>
              <a:spLocks/>
            </p:cNvSpPr>
            <p:nvPr/>
          </p:nvSpPr>
          <p:spPr bwMode="auto">
            <a:xfrm>
              <a:off x="3" y="293"/>
              <a:ext cx="252" cy="403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600 w 21600"/>
                <a:gd name="T1" fmla="*/ 43200 h 43200"/>
                <a:gd name="T2" fmla="*/ 21600 w 21600"/>
                <a:gd name="T3" fmla="*/ 0 h 43200"/>
                <a:gd name="T4" fmla="*/ 2160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840" y="293"/>
              <a:ext cx="252" cy="40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200"/>
                <a:gd name="T2" fmla="*/ 0 w 21600"/>
                <a:gd name="T3" fmla="*/ 43200 h 43200"/>
                <a:gd name="T4" fmla="*/ 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04" y="0"/>
              <a:ext cx="672" cy="4319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rot="6000000">
              <a:off x="348" y="1644"/>
              <a:ext cx="456" cy="360"/>
            </a:xfrm>
            <a:prstGeom prst="triangle">
              <a:avLst>
                <a:gd name="adj" fmla="val 49995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2711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1370013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72712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399213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3F8287-3512-4695-AD72-093E207F9A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812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9EA1A-B746-4254-AB58-2AD8E426F2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4677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9313" y="247650"/>
            <a:ext cx="1943100" cy="55435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247650"/>
            <a:ext cx="5676900" cy="55435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1F985-8E09-4710-B897-ADFB6D57D0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7532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1370013" y="247650"/>
            <a:ext cx="7772400" cy="5543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E68C7-5606-440A-9810-7EA4FAE2EE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8414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428F5-3B97-4D73-9B3B-960611C0C7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3103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C84CD-B4FB-4175-9FC6-E358E9616E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9803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70013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32413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1922F-76E7-4A7A-9E67-01DCC78567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5823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B9AC0-09AB-4EB4-8274-022A0D8965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588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9AD58-9ACC-406D-BCBD-43AD2996D7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4891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FE914-160C-47B1-BA16-06DD1BF45A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6739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638DA-C3B1-4C6E-AF5C-93D278941F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9264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935B1-539F-48A2-AB58-8D2B744D18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53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763" y="0"/>
            <a:ext cx="1728787" cy="6865938"/>
            <a:chOff x="3" y="0"/>
            <a:chExt cx="1089" cy="4325"/>
          </a:xfrm>
        </p:grpSpPr>
        <p:sp>
          <p:nvSpPr>
            <p:cNvPr id="71683" name="Arc 3"/>
            <p:cNvSpPr>
              <a:spLocks/>
            </p:cNvSpPr>
            <p:nvPr/>
          </p:nvSpPr>
          <p:spPr bwMode="auto">
            <a:xfrm>
              <a:off x="3" y="293"/>
              <a:ext cx="252" cy="403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600 w 21600"/>
                <a:gd name="T1" fmla="*/ 43200 h 43200"/>
                <a:gd name="T2" fmla="*/ 21600 w 21600"/>
                <a:gd name="T3" fmla="*/ 0 h 43200"/>
                <a:gd name="T4" fmla="*/ 2160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684" name="Arc 4"/>
            <p:cNvSpPr>
              <a:spLocks/>
            </p:cNvSpPr>
            <p:nvPr/>
          </p:nvSpPr>
          <p:spPr bwMode="auto">
            <a:xfrm>
              <a:off x="840" y="293"/>
              <a:ext cx="252" cy="40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200"/>
                <a:gd name="T2" fmla="*/ 0 w 21600"/>
                <a:gd name="T3" fmla="*/ 43200 h 43200"/>
                <a:gd name="T4" fmla="*/ 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" name="Rectangle 5"/>
            <p:cNvSpPr>
              <a:spLocks noChangeArrowheads="1"/>
            </p:cNvSpPr>
            <p:nvPr/>
          </p:nvSpPr>
          <p:spPr bwMode="auto">
            <a:xfrm>
              <a:off x="204" y="0"/>
              <a:ext cx="672" cy="4319"/>
            </a:xfrm>
            <a:prstGeom prst="rect">
              <a:avLst/>
            </a:pr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AutoShape 6"/>
            <p:cNvSpPr>
              <a:spLocks noChangeArrowheads="1"/>
            </p:cNvSpPr>
            <p:nvPr/>
          </p:nvSpPr>
          <p:spPr bwMode="auto">
            <a:xfrm rot="6000000">
              <a:off x="348" y="372"/>
              <a:ext cx="456" cy="360"/>
            </a:xfrm>
            <a:prstGeom prst="triangle">
              <a:avLst>
                <a:gd name="adj" fmla="val 49995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2476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6764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68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69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67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69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7413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 smtClean="0"/>
            </a:lvl1pPr>
          </a:lstStyle>
          <a:p>
            <a:pPr>
              <a:defRPr/>
            </a:pPr>
            <a:fld id="{B71673FF-9BBA-47E4-8502-BA9EEDAEEE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eg"/><Relationship Id="rId5" Type="http://schemas.openxmlformats.org/officeDocument/2006/relationships/image" Target="../media/image2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gif"/><Relationship Id="rId7" Type="http://schemas.openxmlformats.org/officeDocument/2006/relationships/image" Target="../media/image43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gif"/><Relationship Id="rId5" Type="http://schemas.openxmlformats.org/officeDocument/2006/relationships/image" Target="../media/image41.gif"/><Relationship Id="rId4" Type="http://schemas.openxmlformats.org/officeDocument/2006/relationships/image" Target="../media/image40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gif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45.png"/><Relationship Id="rId16" Type="http://schemas.openxmlformats.org/officeDocument/2006/relationships/image" Target="../media/image59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gif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2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hyperlink" Target="http://www.australiafoto.com/php/photo.php3?id=299&amp;number=24&amp;id_photo=3686&amp;lang=rus" TargetMode="External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straliafoto.com/php/photo.php3?id=299&amp;number=24&amp;id_photo=3686&amp;lang=rus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hyperlink" Target="http://www.photosight.ru/photo.php?photoid=1110991&amp;ref=autho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0"/>
            <a:ext cx="7772400" cy="4149080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Тема урока: </a:t>
            </a:r>
            <a:br>
              <a:rPr lang="ru-RU" dirty="0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z="5400" smtClean="0">
                <a:solidFill>
                  <a:srgbClr val="003399"/>
                </a:solidFill>
              </a:rPr>
              <a:t>Природные сообщества</a:t>
            </a:r>
            <a:r>
              <a:rPr lang="ru-RU" sz="4800" smtClean="0">
                <a:solidFill>
                  <a:srgbClr val="003399"/>
                </a:solidFill>
              </a:rPr>
              <a:t>.</a:t>
            </a:r>
            <a:endParaRPr lang="ru-RU" sz="4800" dirty="0" smtClean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9" name="Picture 5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948488" y="260350"/>
            <a:ext cx="1873250" cy="1408113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80" name="Picture 16" descr="Аксессуары для фонтанов, водоемов, бассейн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49275"/>
            <a:ext cx="14287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82" name="Picture 18" descr="Аксессуары для фонтанов, водоемов, бассейно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372100"/>
            <a:ext cx="16192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84" name="Picture 20" descr="Аксессуары для фонтанов, водоемов, бассейнов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159250"/>
            <a:ext cx="152400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86" name="Picture 22" descr="Болото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773238"/>
            <a:ext cx="4548187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8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8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8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8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6" name="Picture 6" descr="Лос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338638"/>
            <a:ext cx="2474912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8" name="Picture 8" descr="Вол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76250"/>
            <a:ext cx="22320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0" name="Picture 10" descr="Заяц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292600"/>
            <a:ext cx="105251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2" name="Picture 12" descr="Каба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60350"/>
            <a:ext cx="1992313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6" name="Picture 16" descr="Белк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650" y="3141663"/>
            <a:ext cx="1152525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8" name="Picture 18" descr="Лис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00" y="5300663"/>
            <a:ext cx="2133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2" name="Picture 22" descr="ВИД СО СТОЯНКИ НА БОЛОТО ПЕРЕД ПЕРВОЙ ТРЕШКОЙ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133600"/>
            <a:ext cx="47529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2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2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2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403350" y="0"/>
            <a:ext cx="1800225" cy="1350963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14" name="Picture 6" descr="Степная агама (самец)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331913" y="1341438"/>
            <a:ext cx="2381250" cy="12763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5" name="Picture 7" descr="Аксессуары для фонтанов, водоемов, бассейно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429000"/>
            <a:ext cx="14287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6" name="Picture 8" descr="Аксессуары для фонтанов, водоемов, бассейнов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565400"/>
            <a:ext cx="1320800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7" name="Picture 9" descr="Волк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562600"/>
            <a:ext cx="2051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9" name="Picture 11" descr="Лось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9088" y="4338638"/>
            <a:ext cx="2474912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8" name="Picture 10" descr="Лиса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718175"/>
            <a:ext cx="1773238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20" name="WordArt 12"/>
          <p:cNvSpPr>
            <a:spLocks noChangeArrowheads="1" noChangeShapeType="1" noTextEdit="1"/>
          </p:cNvSpPr>
          <p:nvPr/>
        </p:nvSpPr>
        <p:spPr bwMode="auto">
          <a:xfrm>
            <a:off x="3995738" y="260350"/>
            <a:ext cx="4695825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Book Antiqua"/>
              </a:rPr>
              <a:t>белый, снег, холодно</a:t>
            </a:r>
          </a:p>
        </p:txBody>
      </p:sp>
      <p:sp>
        <p:nvSpPr>
          <p:cNvPr id="94221" name="WordArt 13"/>
          <p:cNvSpPr>
            <a:spLocks noChangeArrowheads="1" noChangeShapeType="1" noTextEdit="1"/>
          </p:cNvSpPr>
          <p:nvPr/>
        </p:nvSpPr>
        <p:spPr bwMode="auto">
          <a:xfrm>
            <a:off x="3851275" y="1700213"/>
            <a:ext cx="5067300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Book Antiqua"/>
              </a:rPr>
              <a:t>пустыня, жарко, песок</a:t>
            </a:r>
          </a:p>
        </p:txBody>
      </p:sp>
      <p:sp>
        <p:nvSpPr>
          <p:cNvPr id="94222" name="WordArt 14"/>
          <p:cNvSpPr>
            <a:spLocks noChangeArrowheads="1" noChangeShapeType="1" noTextEdit="1"/>
          </p:cNvSpPr>
          <p:nvPr/>
        </p:nvSpPr>
        <p:spPr bwMode="auto">
          <a:xfrm>
            <a:off x="4859338" y="3213100"/>
            <a:ext cx="2781300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8000"/>
                </a:solidFill>
                <a:latin typeface="Book Antiqua"/>
              </a:rPr>
              <a:t>болото, вода</a:t>
            </a:r>
          </a:p>
        </p:txBody>
      </p:sp>
      <p:sp>
        <p:nvSpPr>
          <p:cNvPr id="94223" name="WordArt 15"/>
          <p:cNvSpPr>
            <a:spLocks noChangeArrowheads="1" noChangeShapeType="1" noTextEdit="1"/>
          </p:cNvSpPr>
          <p:nvPr/>
        </p:nvSpPr>
        <p:spPr bwMode="auto">
          <a:xfrm>
            <a:off x="2051050" y="5084763"/>
            <a:ext cx="3981450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9966"/>
                </a:solidFill>
                <a:latin typeface="Book Antiqua"/>
              </a:rPr>
              <a:t>лес, </a:t>
            </a: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9966"/>
                </a:solidFill>
                <a:latin typeface="Book Antiqua"/>
              </a:rPr>
              <a:t>тайга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9966"/>
              </a:solidFill>
              <a:latin typeface="Book Antiq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4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4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94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4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4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4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4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9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20" grpId="0" animBg="1"/>
      <p:bldP spid="94221" grpId="0" animBg="1"/>
      <p:bldP spid="94222" grpId="0" animBg="1"/>
      <p:bldP spid="942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0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Природные сообщества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mtClean="0">
                <a:solidFill>
                  <a:srgbClr val="CC3300"/>
                </a:solidFill>
              </a:rPr>
              <a:t>Естественные          Искусственные</a:t>
            </a:r>
          </a:p>
          <a:p>
            <a:pPr eaLnBrk="1" hangingPunct="1">
              <a:buFontTx/>
              <a:buNone/>
            </a:pPr>
            <a:endParaRPr lang="ru-RU" smtClean="0">
              <a:solidFill>
                <a:srgbClr val="CC3300"/>
              </a:solidFill>
            </a:endParaRPr>
          </a:p>
          <a:p>
            <a:pPr eaLnBrk="1" hangingPunct="1">
              <a:buFontTx/>
              <a:buNone/>
            </a:pPr>
            <a:r>
              <a:rPr lang="ru-RU" smtClean="0"/>
              <a:t>     </a:t>
            </a:r>
          </a:p>
        </p:txBody>
      </p:sp>
      <p:pic>
        <p:nvPicPr>
          <p:cNvPr id="118788" name="Picture 4" descr="AG00142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5013325"/>
            <a:ext cx="762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9" name="Picture 5" descr="J007615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8113" y="5013325"/>
            <a:ext cx="1103312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90" name="Line 6"/>
          <p:cNvSpPr>
            <a:spLocks noChangeShapeType="1"/>
          </p:cNvSpPr>
          <p:nvPr/>
        </p:nvSpPr>
        <p:spPr bwMode="auto">
          <a:xfrm flipH="1">
            <a:off x="3924300" y="1341438"/>
            <a:ext cx="935038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8791" name="Line 7"/>
          <p:cNvSpPr>
            <a:spLocks noChangeShapeType="1"/>
          </p:cNvSpPr>
          <p:nvPr/>
        </p:nvSpPr>
        <p:spPr bwMode="auto">
          <a:xfrm>
            <a:off x="5508625" y="1341438"/>
            <a:ext cx="719138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5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/>
      <p:bldP spid="118790" grpId="0" animBg="1"/>
      <p:bldP spid="11879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260350"/>
            <a:ext cx="7450137" cy="65976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sz="4800" i="1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4800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Лес  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4800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 Парк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4800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               Болото                        Сад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4800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 Озеро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4800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               Пруд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4000" smtClean="0"/>
              <a:t>                                              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sz="400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0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Природные сообщества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mtClean="0">
                <a:solidFill>
                  <a:srgbClr val="CC3300"/>
                </a:solidFill>
              </a:rPr>
              <a:t>Естественные          Искусственные</a:t>
            </a:r>
          </a:p>
          <a:p>
            <a:pPr eaLnBrk="1" hangingPunct="1">
              <a:buFontTx/>
              <a:buNone/>
            </a:pPr>
            <a:endParaRPr lang="ru-RU" smtClean="0">
              <a:solidFill>
                <a:srgbClr val="CC3300"/>
              </a:solidFill>
            </a:endParaRPr>
          </a:p>
          <a:p>
            <a:pPr eaLnBrk="1" hangingPunct="1">
              <a:buFontTx/>
              <a:buNone/>
            </a:pPr>
            <a:r>
              <a:rPr lang="ru-RU" smtClean="0"/>
              <a:t>     Лес                               Парк</a:t>
            </a:r>
          </a:p>
          <a:p>
            <a:pPr eaLnBrk="1" hangingPunct="1">
              <a:buFontTx/>
              <a:buNone/>
            </a:pPr>
            <a:r>
              <a:rPr lang="ru-RU" smtClean="0"/>
              <a:t>     Болото                        Сад</a:t>
            </a:r>
          </a:p>
          <a:p>
            <a:pPr eaLnBrk="1" hangingPunct="1">
              <a:buFontTx/>
              <a:buNone/>
            </a:pPr>
            <a:r>
              <a:rPr lang="ru-RU" smtClean="0"/>
              <a:t>     Озеро                           Пруд</a:t>
            </a:r>
          </a:p>
        </p:txBody>
      </p:sp>
      <p:pic>
        <p:nvPicPr>
          <p:cNvPr id="80905" name="Picture 9" descr="AG00142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5013325"/>
            <a:ext cx="762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6" name="Picture 10" descr="J007615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157788"/>
            <a:ext cx="97313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7" name="Line 11"/>
          <p:cNvSpPr>
            <a:spLocks noChangeShapeType="1"/>
          </p:cNvSpPr>
          <p:nvPr/>
        </p:nvSpPr>
        <p:spPr bwMode="auto">
          <a:xfrm flipH="1">
            <a:off x="3924300" y="1341438"/>
            <a:ext cx="935038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0908" name="Line 12"/>
          <p:cNvSpPr>
            <a:spLocks noChangeShapeType="1"/>
          </p:cNvSpPr>
          <p:nvPr/>
        </p:nvSpPr>
        <p:spPr bwMode="auto">
          <a:xfrm>
            <a:off x="5508625" y="1341438"/>
            <a:ext cx="719138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0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907" grpId="0" animBg="1"/>
      <p:bldP spid="8090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692150"/>
            <a:ext cx="7454930" cy="453548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Все живые организмы, определенного участка местности во взаимодействии с  факторами среды образуют </a:t>
            </a:r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ЭКОСИСТЕМУ</a:t>
            </a:r>
            <a:r>
              <a:rPr lang="ru-RU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20486" name="WordArt 5"/>
          <p:cNvSpPr>
            <a:spLocks noChangeArrowheads="1" noChangeShapeType="1" noTextEdit="1"/>
          </p:cNvSpPr>
          <p:nvPr/>
        </p:nvSpPr>
        <p:spPr bwMode="auto">
          <a:xfrm>
            <a:off x="5508625" y="3141663"/>
            <a:ext cx="320357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9966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8" y="165100"/>
            <a:ext cx="6624637" cy="5549916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b="1" i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267" name="Picture 124" descr="B_Fly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2263" y="-41275"/>
            <a:ext cx="1285875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10" descr="колокольчики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65550"/>
            <a:ext cx="71437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22" descr="File30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800200">
            <a:off x="6754812" y="1116013"/>
            <a:ext cx="1020763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WordArt 4"/>
          <p:cNvSpPr>
            <a:spLocks noChangeArrowheads="1" noChangeShapeType="1" noTextEdit="1"/>
          </p:cNvSpPr>
          <p:nvPr/>
        </p:nvSpPr>
        <p:spPr bwMode="auto">
          <a:xfrm>
            <a:off x="5243513" y="122238"/>
            <a:ext cx="3887787" cy="13366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ВЫВОД: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500034" y="2214555"/>
            <a:ext cx="6215091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b="1" dirty="0" smtClean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C00000"/>
                </a:solidFill>
              </a:rPr>
              <a:t>2</a:t>
            </a:r>
            <a:r>
              <a:rPr lang="ru-RU" sz="2000" b="1" dirty="0" smtClean="0">
                <a:solidFill>
                  <a:srgbClr val="009900"/>
                </a:solidFill>
              </a:rPr>
              <a:t>.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Природные сообщества  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очень   сложны,   в   них имеется много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сложно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переплетенных   </a:t>
            </a:r>
            <a:r>
              <a:rPr lang="ru-RU" sz="2000" b="1" dirty="0">
                <a:solidFill>
                  <a:srgbClr val="FF0000"/>
                </a:solidFill>
                <a:latin typeface="Arial Black" pitchFamily="34" charset="0"/>
              </a:rPr>
              <a:t>цепей   питания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dirty="0"/>
              <a:t>	</a:t>
            </a:r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428597" y="1285860"/>
            <a:ext cx="6143668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2800" b="1" dirty="0" smtClean="0">
                <a:solidFill>
                  <a:srgbClr val="C00000"/>
                </a:solidFill>
              </a:rPr>
              <a:t>1.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Все живые организмы входят в состав </a:t>
            </a:r>
            <a:r>
              <a:rPr lang="ru-RU" sz="2800" b="1" dirty="0" smtClean="0">
                <a:solidFill>
                  <a:srgbClr val="FF0000"/>
                </a:solidFill>
              </a:rPr>
              <a:t>природных сообществ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2800" b="1" dirty="0">
              <a:solidFill>
                <a:srgbClr val="009900"/>
              </a:solidFill>
              <a:latin typeface="Arial Black" pitchFamily="34" charset="0"/>
            </a:endParaRPr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107950" y="3286124"/>
            <a:ext cx="6607175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sz="2000" b="1" dirty="0" smtClean="0">
              <a:solidFill>
                <a:srgbClr val="C00000"/>
              </a:solidFill>
            </a:endParaRPr>
          </a:p>
          <a:p>
            <a:pPr>
              <a:spcBef>
                <a:spcPct val="50000"/>
              </a:spcBef>
            </a:pPr>
            <a:endParaRPr lang="ru-RU" sz="2000" b="1" dirty="0" smtClean="0">
              <a:solidFill>
                <a:srgbClr val="C00000"/>
              </a:solidFill>
            </a:endParaRPr>
          </a:p>
          <a:p>
            <a:pPr>
              <a:spcBef>
                <a:spcPct val="50000"/>
              </a:spcBef>
            </a:pPr>
            <a:endParaRPr lang="ru-RU" sz="2000" b="1" dirty="0" smtClean="0">
              <a:solidFill>
                <a:srgbClr val="C00000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2000" b="1" dirty="0" smtClean="0">
                <a:solidFill>
                  <a:srgbClr val="C00000"/>
                </a:solidFill>
              </a:rPr>
              <a:t>3</a:t>
            </a:r>
            <a:r>
              <a:rPr lang="ru-RU" sz="2000" b="1" dirty="0">
                <a:solidFill>
                  <a:srgbClr val="C00000"/>
                </a:solidFill>
              </a:rPr>
              <a:t>.</a:t>
            </a:r>
            <a:r>
              <a:rPr lang="ru-RU" sz="2000" b="1" dirty="0"/>
              <a:t>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Живая и неживая природа взаимосвязаны единым  процессом – </a:t>
            </a:r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  <a:t>круговоротом веществ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.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1274" name="Picture 110" descr="колокольчики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" y="3335338"/>
            <a:ext cx="71437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10" descr="колокольчики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5038" y="4000500"/>
            <a:ext cx="71437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6" descr="фон зайчик на природе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9600" y="4735513"/>
            <a:ext cx="20002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5" descr="2цветочек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8125" y="56435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15" descr="2цветочек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5125" y="62150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9" descr="цветочек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15313" y="56435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Picture 17" descr="цветы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5125" y="5857875"/>
            <a:ext cx="346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2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309621F-FB70-4ADF-96E4-615995B5E4D6}" type="slidenum">
              <a:rPr lang="ru-RU" smtClean="0"/>
              <a:pPr eaLnBrk="1" hangingPunct="1"/>
              <a:t>17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49197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  <p:bldP spid="21" grpId="0" animBg="1"/>
      <p:bldP spid="22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Домашнее задание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341438"/>
            <a:ext cx="7523162" cy="5111750"/>
          </a:xfrm>
        </p:spPr>
        <p:txBody>
          <a:bodyPr/>
          <a:lstStyle/>
          <a:p>
            <a:pPr marL="742950" indent="-742950" eaLnBrk="1" hangingPunct="1">
              <a:buNone/>
            </a:pPr>
            <a:r>
              <a:rPr lang="ru-RU" sz="3600" dirty="0" smtClean="0">
                <a:latin typeface="Times New Roman" pitchFamily="18" charset="0"/>
              </a:rPr>
              <a:t>1.Составьте кроссворд «Природное сообщество» еловый лес</a:t>
            </a:r>
            <a:r>
              <a:rPr lang="ru-RU" sz="3600" dirty="0">
                <a:latin typeface="Times New Roman" pitchFamily="18" charset="0"/>
              </a:rPr>
              <a:t>.</a:t>
            </a:r>
            <a:endParaRPr lang="ru-RU" sz="3600" dirty="0" smtClean="0">
              <a:latin typeface="Times New Roman" pitchFamily="18" charset="0"/>
            </a:endParaRPr>
          </a:p>
          <a:p>
            <a:pPr marL="742950" indent="-742950" eaLnBrk="1" hangingPunct="1">
              <a:buNone/>
            </a:pPr>
            <a:r>
              <a:rPr lang="ru-RU" sz="3600" dirty="0" smtClean="0"/>
              <a:t>2.§ </a:t>
            </a:r>
            <a:r>
              <a:rPr lang="ru-RU" sz="3600" dirty="0" smtClean="0">
                <a:latin typeface="Times New Roman" pitchFamily="18" charset="0"/>
              </a:rPr>
              <a:t>27</a:t>
            </a:r>
          </a:p>
          <a:p>
            <a:pPr marL="742950" indent="-742950" eaLnBrk="1" hangingPunct="1">
              <a:buNone/>
            </a:pPr>
            <a:r>
              <a:rPr lang="ru-RU" sz="3600" dirty="0" smtClean="0"/>
              <a:t>3.Какие природные сообщества встречаются в Оренбургской области? </a:t>
            </a:r>
          </a:p>
          <a:p>
            <a:pPr marL="742950" indent="-742950" eaLnBrk="1" hangingPunct="1">
              <a:buNone/>
            </a:pPr>
            <a:r>
              <a:rPr lang="ru-RU" sz="2400" dirty="0" smtClean="0"/>
              <a:t>Ответ запишите в тетрадь.</a:t>
            </a:r>
          </a:p>
          <a:p>
            <a:pPr marL="742950" indent="-742950" eaLnBrk="1" hangingPunct="1">
              <a:buAutoNum type="arabicPeriod"/>
            </a:pPr>
            <a:endParaRPr lang="ru-RU" sz="3600" dirty="0" smtClean="0">
              <a:latin typeface="Times New Roman" pitchFamily="18" charset="0"/>
            </a:endParaRPr>
          </a:p>
          <a:p>
            <a:pPr marL="0" indent="0" eaLnBrk="1" hangingPunct="1">
              <a:buNone/>
            </a:pPr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247650"/>
            <a:ext cx="7772400" cy="804863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Закончите предложение: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052513"/>
            <a:ext cx="7377113" cy="5113337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endParaRPr lang="ru-RU" dirty="0" smtClean="0">
              <a:latin typeface="Times New Roman" pitchFamily="18" charset="0"/>
            </a:endParaRPr>
          </a:p>
          <a:p>
            <a:pPr marL="609600" indent="-609600" eaLnBrk="1" hangingPunct="1">
              <a:buFontTx/>
              <a:buNone/>
            </a:pPr>
            <a:endParaRPr lang="ru-RU" sz="2000" dirty="0" smtClean="0">
              <a:latin typeface="Times New Roman" pitchFamily="18" charset="0"/>
            </a:endParaRPr>
          </a:p>
          <a:p>
            <a:pPr marL="609600" indent="-609600" eaLnBrk="1" hangingPunct="1"/>
            <a:r>
              <a:rPr lang="ru-RU" dirty="0" smtClean="0">
                <a:latin typeface="Times New Roman" pitchFamily="18" charset="0"/>
              </a:rPr>
              <a:t>Сегодня я узнал (а), что …</a:t>
            </a:r>
          </a:p>
          <a:p>
            <a:pPr marL="609600" indent="-609600" eaLnBrk="1" hangingPunct="1">
              <a:buFontTx/>
              <a:buNone/>
            </a:pPr>
            <a:endParaRPr lang="ru-RU" sz="2000" dirty="0" smtClean="0">
              <a:latin typeface="Times New Roman" pitchFamily="18" charset="0"/>
            </a:endParaRPr>
          </a:p>
          <a:p>
            <a:pPr marL="609600" indent="-609600" eaLnBrk="1" hangingPunct="1"/>
            <a:r>
              <a:rPr lang="ru-RU" dirty="0" smtClean="0">
                <a:latin typeface="Times New Roman" pitchFamily="18" charset="0"/>
              </a:rPr>
              <a:t>Главное, что я понял  …</a:t>
            </a:r>
          </a:p>
          <a:p>
            <a:pPr marL="609600" indent="-609600" eaLnBrk="1" hangingPunct="1">
              <a:buFontTx/>
              <a:buNone/>
            </a:pPr>
            <a:endParaRPr lang="ru-RU" sz="2000" dirty="0" smtClean="0">
              <a:latin typeface="Times New Roman" pitchFamily="18" charset="0"/>
            </a:endParaRPr>
          </a:p>
          <a:p>
            <a:pPr marL="609600" indent="-609600" eaLnBrk="1" hangingPunct="1"/>
            <a:r>
              <a:rPr lang="ru-RU" dirty="0" smtClean="0">
                <a:latin typeface="Times New Roman" pitchFamily="18" charset="0"/>
              </a:rPr>
              <a:t> Больше всего мне запомнилось…</a:t>
            </a:r>
            <a:endParaRPr lang="ru-RU" sz="20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21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692150"/>
            <a:ext cx="7454930" cy="453548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природные сообщества-</a:t>
            </a:r>
            <a:br>
              <a:rPr lang="ru-RU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ru-RU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живые организмы, совместно обитающие на определенном участке местности.</a:t>
            </a:r>
          </a:p>
        </p:txBody>
      </p:sp>
      <p:sp>
        <p:nvSpPr>
          <p:cNvPr id="20486" name="WordArt 5"/>
          <p:cNvSpPr>
            <a:spLocks noChangeArrowheads="1" noChangeShapeType="1" noTextEdit="1"/>
          </p:cNvSpPr>
          <p:nvPr/>
        </p:nvSpPr>
        <p:spPr bwMode="auto">
          <a:xfrm>
            <a:off x="5508625" y="3141663"/>
            <a:ext cx="320357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9966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1370013" y="476672"/>
            <a:ext cx="7772400" cy="864096"/>
          </a:xfrm>
        </p:spPr>
        <p:txBody>
          <a:bodyPr/>
          <a:lstStyle/>
          <a:p>
            <a:pPr algn="ctr"/>
            <a:r>
              <a:rPr lang="ru-RU" dirty="0" smtClean="0"/>
              <a:t>Ответь на вопросы: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1371600" y="1988840"/>
            <a:ext cx="6400800" cy="364996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Что называют пищевой цепью?</a:t>
            </a:r>
          </a:p>
          <a:p>
            <a:pPr marL="514350" indent="-514350">
              <a:buAutoNum type="arabicPeriod"/>
            </a:pPr>
            <a:r>
              <a:rPr lang="ru-RU" dirty="0" smtClean="0"/>
              <a:t>Что называют круговоротом веществ?</a:t>
            </a:r>
          </a:p>
          <a:p>
            <a:pPr marL="514350" indent="-514350">
              <a:buFontTx/>
              <a:buAutoNum type="arabicPeriod"/>
            </a:pPr>
            <a:r>
              <a:rPr lang="ru-RU" dirty="0" smtClean="0"/>
              <a:t>Как происходит круговорот веществ?</a:t>
            </a:r>
          </a:p>
          <a:p>
            <a:pPr marL="514350" indent="-514350">
              <a:buFontTx/>
              <a:buAutoNum type="arabicPeriod"/>
            </a:pPr>
            <a:r>
              <a:rPr lang="ru-RU" dirty="0" smtClean="0"/>
              <a:t> </a:t>
            </a:r>
            <a:r>
              <a:rPr lang="ru-RU" dirty="0"/>
              <a:t>Какие природные сообщества встречаются в </a:t>
            </a:r>
            <a:r>
              <a:rPr lang="ru-RU" dirty="0" smtClean="0"/>
              <a:t>Оренбургской области?</a:t>
            </a: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6637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8" name="WordArt 50"/>
          <p:cNvSpPr>
            <a:spLocks noChangeArrowheads="1" noChangeShapeType="1" noTextEdit="1"/>
          </p:cNvSpPr>
          <p:nvPr/>
        </p:nvSpPr>
        <p:spPr bwMode="auto">
          <a:xfrm>
            <a:off x="178156" y="1319249"/>
            <a:ext cx="6264275" cy="1123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C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2051" name="Picture 4" descr="мак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813" y="765175"/>
            <a:ext cx="280987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 descr="мак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913" y="620713"/>
            <a:ext cx="280987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8" descr="мак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150" y="908050"/>
            <a:ext cx="280988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9" descr="мак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150" y="981075"/>
            <a:ext cx="16827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0" descr="мак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08050"/>
            <a:ext cx="280987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1" descr="мак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692150"/>
            <a:ext cx="244475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2" descr="мак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450" y="908050"/>
            <a:ext cx="280988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4" descr="мак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6013" y="692150"/>
            <a:ext cx="31908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7" descr="мак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549275"/>
            <a:ext cx="2444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20" descr="мак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549275"/>
            <a:ext cx="280988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25" descr="мак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9275"/>
            <a:ext cx="14605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8" descr="мак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2275" y="908050"/>
            <a:ext cx="244475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9" descr="мак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620713"/>
            <a:ext cx="280987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8" name="Oval 30"/>
          <p:cNvSpPr>
            <a:spLocks noChangeArrowheads="1"/>
          </p:cNvSpPr>
          <p:nvPr/>
        </p:nvSpPr>
        <p:spPr bwMode="auto">
          <a:xfrm>
            <a:off x="7019925" y="188913"/>
            <a:ext cx="863600" cy="86518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065" name="Picture 31" descr="oblako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825" y="0"/>
            <a:ext cx="13684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32" descr="oblako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765175"/>
            <a:ext cx="13684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1" name="Line 33"/>
          <p:cNvSpPr>
            <a:spLocks noChangeShapeType="1"/>
          </p:cNvSpPr>
          <p:nvPr/>
        </p:nvSpPr>
        <p:spPr bwMode="auto">
          <a:xfrm>
            <a:off x="8027988" y="549275"/>
            <a:ext cx="576262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82" name="Line 34"/>
          <p:cNvSpPr>
            <a:spLocks noChangeShapeType="1"/>
          </p:cNvSpPr>
          <p:nvPr/>
        </p:nvSpPr>
        <p:spPr bwMode="auto">
          <a:xfrm>
            <a:off x="7956550" y="836613"/>
            <a:ext cx="431800" cy="2159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83" name="Line 35"/>
          <p:cNvSpPr>
            <a:spLocks noChangeShapeType="1"/>
          </p:cNvSpPr>
          <p:nvPr/>
        </p:nvSpPr>
        <p:spPr bwMode="auto">
          <a:xfrm flipV="1">
            <a:off x="6516688" y="908050"/>
            <a:ext cx="504825" cy="287338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84" name="Line 36"/>
          <p:cNvSpPr>
            <a:spLocks noChangeShapeType="1"/>
          </p:cNvSpPr>
          <p:nvPr/>
        </p:nvSpPr>
        <p:spPr bwMode="auto">
          <a:xfrm>
            <a:off x="6300788" y="620713"/>
            <a:ext cx="576262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85" name="Line 37"/>
          <p:cNvSpPr>
            <a:spLocks noChangeShapeType="1"/>
          </p:cNvSpPr>
          <p:nvPr/>
        </p:nvSpPr>
        <p:spPr bwMode="auto">
          <a:xfrm flipV="1">
            <a:off x="7885113" y="0"/>
            <a:ext cx="431800" cy="33337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86" name="Line 38"/>
          <p:cNvSpPr>
            <a:spLocks noChangeShapeType="1"/>
          </p:cNvSpPr>
          <p:nvPr/>
        </p:nvSpPr>
        <p:spPr bwMode="auto">
          <a:xfrm>
            <a:off x="6516688" y="0"/>
            <a:ext cx="504825" cy="26035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87" name="Line 39"/>
          <p:cNvSpPr>
            <a:spLocks noChangeShapeType="1"/>
          </p:cNvSpPr>
          <p:nvPr/>
        </p:nvSpPr>
        <p:spPr bwMode="auto">
          <a:xfrm>
            <a:off x="7524750" y="1125538"/>
            <a:ext cx="71438" cy="35877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074" name="Picture 42" descr="прыг рыба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6913" y="3500438"/>
            <a:ext cx="64928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5" name="Picture 44" descr="kamish0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86738" y="1628775"/>
            <a:ext cx="957262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6" name="Picture 45" descr="kamish0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125538"/>
            <a:ext cx="12827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7" name="Picture 46" descr="одуванчик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789363"/>
            <a:ext cx="682625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8" descr="мак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20637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9" name="Picture 49" descr="мак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725" y="404813"/>
            <a:ext cx="2444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0" name="Picture 52" descr="лягушонка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910263"/>
            <a:ext cx="792163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6" descr="летающая бабочка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500438"/>
            <a:ext cx="12477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0" descr="стая птиц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113" y="-171450"/>
            <a:ext cx="5715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2" descr="утак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7125" y="1776413"/>
            <a:ext cx="20161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246DA0-4488-4EB2-BCF1-8AB9295071E2}" type="slidenum">
              <a:rPr lang="ru-RU" smtClean="0"/>
              <a:pPr eaLnBrk="1" hangingPunct="1"/>
              <a:t>21</a:t>
            </a:fld>
            <a:endParaRPr lang="ru-RU" smtClean="0"/>
          </a:p>
        </p:txBody>
      </p:sp>
      <p:sp>
        <p:nvSpPr>
          <p:cNvPr id="9" name="TextBox 8"/>
          <p:cNvSpPr txBox="1"/>
          <p:nvPr/>
        </p:nvSpPr>
        <p:spPr>
          <a:xfrm>
            <a:off x="1788244" y="3653111"/>
            <a:ext cx="73260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solidFill>
                  <a:srgbClr val="00B050"/>
                </a:solidFill>
              </a:rPr>
              <a:t>Спасибо за урок</a:t>
            </a:r>
            <a:endParaRPr lang="ru-RU" sz="8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629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8" grpId="0" animBg="1"/>
      <p:bldP spid="2078" grpId="0" animBg="1"/>
      <p:bldP spid="2081" grpId="0" animBg="1"/>
      <p:bldP spid="2082" grpId="0" animBg="1"/>
      <p:bldP spid="2083" grpId="0" animBg="1"/>
      <p:bldP spid="2084" grpId="0" animBg="1"/>
      <p:bldP spid="2085" grpId="0" animBg="1"/>
      <p:bldP spid="2086" grpId="0" animBg="1"/>
      <p:bldP spid="208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ru-RU" sz="4400" dirty="0" smtClean="0"/>
              <a:t>Чем связаны живые организмы в природных сообществах, между собой</a:t>
            </a:r>
            <a:r>
              <a:rPr lang="en-US" dirty="0" smtClean="0"/>
              <a:t>?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7" name="Rectangle 5"/>
          <p:cNvSpPr>
            <a:spLocks noGrp="1" noChangeArrowheads="1"/>
          </p:cNvSpPr>
          <p:nvPr>
            <p:ph type="title"/>
          </p:nvPr>
        </p:nvSpPr>
        <p:spPr>
          <a:xfrm>
            <a:off x="922149" y="216841"/>
            <a:ext cx="7772400" cy="80486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Составьте пищевую цепь</a:t>
            </a:r>
          </a:p>
        </p:txBody>
      </p:sp>
      <p:pic>
        <p:nvPicPr>
          <p:cNvPr id="5123" name="Picture 7" descr="Аксессуары для фонтанов, водоемов, бассейнов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619250" y="1052513"/>
            <a:ext cx="731838" cy="129698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9" descr="Аксессуары для фонтанов, водоемов, бассейн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484313"/>
            <a:ext cx="10795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1" descr="Морской котик - малыш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708275"/>
            <a:ext cx="158432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606675"/>
            <a:ext cx="1439863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8888" y="4191000"/>
            <a:ext cx="2952750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8" name="WordArt 19"/>
          <p:cNvSpPr>
            <a:spLocks noChangeArrowheads="1" noChangeShapeType="1" noTextEdit="1"/>
          </p:cNvSpPr>
          <p:nvPr/>
        </p:nvSpPr>
        <p:spPr bwMode="auto">
          <a:xfrm>
            <a:off x="2124075" y="1628775"/>
            <a:ext cx="18415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99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5129" name="WordArt 20"/>
          <p:cNvSpPr>
            <a:spLocks noChangeArrowheads="1" noChangeShapeType="1" noTextEdit="1"/>
          </p:cNvSpPr>
          <p:nvPr/>
        </p:nvSpPr>
        <p:spPr bwMode="auto">
          <a:xfrm>
            <a:off x="2700338" y="1628775"/>
            <a:ext cx="25717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99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5130" name="WordArt 21"/>
          <p:cNvSpPr>
            <a:spLocks noChangeArrowheads="1" noChangeShapeType="1" noTextEdit="1"/>
          </p:cNvSpPr>
          <p:nvPr/>
        </p:nvSpPr>
        <p:spPr bwMode="auto">
          <a:xfrm>
            <a:off x="4514850" y="1504950"/>
            <a:ext cx="25717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99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5131" name="WordArt 22"/>
          <p:cNvSpPr>
            <a:spLocks noChangeArrowheads="1" noChangeShapeType="1" noTextEdit="1"/>
          </p:cNvSpPr>
          <p:nvPr/>
        </p:nvSpPr>
        <p:spPr bwMode="auto">
          <a:xfrm>
            <a:off x="1577975" y="3276600"/>
            <a:ext cx="18415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99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5132" name="WordArt 23"/>
          <p:cNvSpPr>
            <a:spLocks noChangeArrowheads="1" noChangeShapeType="1" noTextEdit="1"/>
          </p:cNvSpPr>
          <p:nvPr/>
        </p:nvSpPr>
        <p:spPr bwMode="auto">
          <a:xfrm>
            <a:off x="3324225" y="3222625"/>
            <a:ext cx="25717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99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5133" name="WordArt 24"/>
          <p:cNvSpPr>
            <a:spLocks noChangeArrowheads="1" noChangeShapeType="1" noTextEdit="1"/>
          </p:cNvSpPr>
          <p:nvPr/>
        </p:nvSpPr>
        <p:spPr bwMode="auto">
          <a:xfrm>
            <a:off x="5148263" y="3284538"/>
            <a:ext cx="25717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99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5134" name="WordArt 25"/>
          <p:cNvSpPr>
            <a:spLocks noChangeArrowheads="1" noChangeShapeType="1" noTextEdit="1"/>
          </p:cNvSpPr>
          <p:nvPr/>
        </p:nvSpPr>
        <p:spPr bwMode="auto">
          <a:xfrm>
            <a:off x="1539875" y="4519613"/>
            <a:ext cx="184150" cy="560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99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5135" name="WordArt 26"/>
          <p:cNvSpPr>
            <a:spLocks noChangeArrowheads="1" noChangeShapeType="1" noTextEdit="1"/>
          </p:cNvSpPr>
          <p:nvPr/>
        </p:nvSpPr>
        <p:spPr bwMode="auto">
          <a:xfrm>
            <a:off x="3838575" y="4637088"/>
            <a:ext cx="25717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99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5136" name="WordArt 27"/>
          <p:cNvSpPr>
            <a:spLocks noChangeArrowheads="1" noChangeShapeType="1" noTextEdit="1"/>
          </p:cNvSpPr>
          <p:nvPr/>
        </p:nvSpPr>
        <p:spPr bwMode="auto">
          <a:xfrm>
            <a:off x="3581400" y="5418138"/>
            <a:ext cx="25717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99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5137" name="WordArt 28"/>
          <p:cNvSpPr>
            <a:spLocks noChangeArrowheads="1" noChangeShapeType="1" noTextEdit="1"/>
          </p:cNvSpPr>
          <p:nvPr/>
        </p:nvSpPr>
        <p:spPr bwMode="auto">
          <a:xfrm>
            <a:off x="7173913" y="4508500"/>
            <a:ext cx="25717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99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5138" name="WordArt 29"/>
          <p:cNvSpPr>
            <a:spLocks noChangeArrowheads="1" noChangeShapeType="1" noTextEdit="1"/>
          </p:cNvSpPr>
          <p:nvPr/>
        </p:nvSpPr>
        <p:spPr bwMode="auto">
          <a:xfrm>
            <a:off x="6022975" y="5202238"/>
            <a:ext cx="25717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99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5139" name="WordArt 30"/>
          <p:cNvSpPr>
            <a:spLocks noChangeArrowheads="1" noChangeShapeType="1" noTextEdit="1"/>
          </p:cNvSpPr>
          <p:nvPr/>
        </p:nvSpPr>
        <p:spPr bwMode="auto">
          <a:xfrm>
            <a:off x="1476375" y="5949950"/>
            <a:ext cx="18415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99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5140" name="WordArt 31"/>
          <p:cNvSpPr>
            <a:spLocks noChangeArrowheads="1" noChangeShapeType="1" noTextEdit="1"/>
          </p:cNvSpPr>
          <p:nvPr/>
        </p:nvSpPr>
        <p:spPr bwMode="auto">
          <a:xfrm>
            <a:off x="684213" y="1412875"/>
            <a:ext cx="257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5141" name="WordArt 32"/>
          <p:cNvSpPr>
            <a:spLocks noChangeArrowheads="1" noChangeShapeType="1" noTextEdit="1"/>
          </p:cNvSpPr>
          <p:nvPr/>
        </p:nvSpPr>
        <p:spPr bwMode="auto">
          <a:xfrm>
            <a:off x="684213" y="2852738"/>
            <a:ext cx="257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5142" name="WordArt 33"/>
          <p:cNvSpPr>
            <a:spLocks noChangeArrowheads="1" noChangeShapeType="1" noTextEdit="1"/>
          </p:cNvSpPr>
          <p:nvPr/>
        </p:nvSpPr>
        <p:spPr bwMode="auto">
          <a:xfrm>
            <a:off x="755650" y="4149725"/>
            <a:ext cx="257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5143" name="WordArt 34"/>
          <p:cNvSpPr>
            <a:spLocks noChangeArrowheads="1" noChangeShapeType="1" noTextEdit="1"/>
          </p:cNvSpPr>
          <p:nvPr/>
        </p:nvSpPr>
        <p:spPr bwMode="auto">
          <a:xfrm>
            <a:off x="755650" y="5445125"/>
            <a:ext cx="257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4</a:t>
            </a:r>
          </a:p>
        </p:txBody>
      </p:sp>
      <p:pic>
        <p:nvPicPr>
          <p:cNvPr id="5144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0688" y="1352550"/>
            <a:ext cx="133032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5" name="TextBox 2"/>
          <p:cNvSpPr txBox="1">
            <a:spLocks noChangeArrowheads="1"/>
          </p:cNvSpPr>
          <p:nvPr/>
        </p:nvSpPr>
        <p:spPr bwMode="auto">
          <a:xfrm>
            <a:off x="5867400" y="1219200"/>
            <a:ext cx="569913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6000" dirty="0">
                <a:solidFill>
                  <a:srgbClr val="003399"/>
                </a:solidFill>
              </a:rPr>
              <a:t>4</a:t>
            </a:r>
          </a:p>
        </p:txBody>
      </p:sp>
      <p:pic>
        <p:nvPicPr>
          <p:cNvPr id="5146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8100" y="1012825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7" name="Рисунок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5438" y="2506663"/>
            <a:ext cx="1471612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8" name="TextBox 5"/>
          <p:cNvSpPr txBox="1">
            <a:spLocks noChangeArrowheads="1"/>
          </p:cNvSpPr>
          <p:nvPr/>
        </p:nvSpPr>
        <p:spPr bwMode="auto">
          <a:xfrm>
            <a:off x="7018338" y="3114675"/>
            <a:ext cx="56832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6000" dirty="0">
                <a:solidFill>
                  <a:srgbClr val="003399"/>
                </a:solidFill>
              </a:rPr>
              <a:t>4</a:t>
            </a:r>
          </a:p>
          <a:p>
            <a:pPr eaLnBrk="1" hangingPunct="1"/>
            <a:endParaRPr lang="ru-RU" dirty="0"/>
          </a:p>
        </p:txBody>
      </p:sp>
      <p:pic>
        <p:nvPicPr>
          <p:cNvPr id="5149" name="Рисунок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7750" y="2576513"/>
            <a:ext cx="1719263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0" name="Рисунок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9275" y="3846513"/>
            <a:ext cx="1806575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1" name="Рисунок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6025" y="4095750"/>
            <a:ext cx="11620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2" name="Рисунок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5713" y="5418138"/>
            <a:ext cx="1709737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3" name="Рисунок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8113" y="5364163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4" name="Рисунок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9900" y="5387975"/>
            <a:ext cx="18415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2700338" y="260350"/>
            <a:ext cx="7772400" cy="1143000"/>
          </a:xfrm>
        </p:spPr>
        <p:txBody>
          <a:bodyPr/>
          <a:lstStyle/>
          <a:p>
            <a:pPr eaLnBrk="1" hangingPunct="1"/>
            <a:r>
              <a:rPr lang="ru-RU" sz="9600" dirty="0" smtClean="0"/>
              <a:t>Ответы 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-107950" y="1484313"/>
            <a:ext cx="9828213" cy="5832475"/>
          </a:xfrm>
        </p:spPr>
        <p:txBody>
          <a:bodyPr/>
          <a:lstStyle/>
          <a:p>
            <a:pPr eaLnBrk="1" hangingPunct="1"/>
            <a:r>
              <a:rPr lang="ru-RU" sz="4400" dirty="0" smtClean="0">
                <a:solidFill>
                  <a:srgbClr val="FF0000"/>
                </a:solidFill>
              </a:rPr>
              <a:t>1</a:t>
            </a:r>
            <a:r>
              <a:rPr lang="ru-RU" dirty="0" smtClean="0"/>
              <a:t> 4-Рогоз 2-Комар 3-Лягушка 1-Цапля</a:t>
            </a:r>
          </a:p>
          <a:p>
            <a:pPr eaLnBrk="1" hangingPunct="1"/>
            <a:endParaRPr lang="ru-RU" dirty="0" smtClean="0"/>
          </a:p>
          <a:p>
            <a:pPr eaLnBrk="1" hangingPunct="1"/>
            <a:r>
              <a:rPr lang="ru-RU" sz="4400" dirty="0" smtClean="0">
                <a:solidFill>
                  <a:srgbClr val="FF0000"/>
                </a:solidFill>
              </a:rPr>
              <a:t>2</a:t>
            </a:r>
            <a:r>
              <a:rPr lang="ru-RU" dirty="0" smtClean="0"/>
              <a:t> 3-Водоросли 4-Рыба 1-Тюлень 2-медведь</a:t>
            </a:r>
          </a:p>
          <a:p>
            <a:pPr eaLnBrk="1" hangingPunct="1"/>
            <a:endParaRPr lang="ru-RU" dirty="0" smtClean="0"/>
          </a:p>
          <a:p>
            <a:pPr eaLnBrk="1" hangingPunct="1"/>
            <a:r>
              <a:rPr lang="ru-RU" sz="4400" dirty="0" smtClean="0">
                <a:solidFill>
                  <a:srgbClr val="FF0000"/>
                </a:solidFill>
              </a:rPr>
              <a:t>3</a:t>
            </a:r>
            <a:r>
              <a:rPr lang="ru-RU" dirty="0" smtClean="0"/>
              <a:t> 3-Пщеница 1-Мышь 2-Змея</a:t>
            </a:r>
          </a:p>
          <a:p>
            <a:pPr eaLnBrk="1" hangingPunct="1"/>
            <a:endParaRPr lang="ru-RU" dirty="0" smtClean="0"/>
          </a:p>
          <a:p>
            <a:pPr eaLnBrk="1" hangingPunct="1"/>
            <a:r>
              <a:rPr lang="ru-RU" sz="4400" dirty="0" smtClean="0">
                <a:solidFill>
                  <a:srgbClr val="FF0000"/>
                </a:solidFill>
              </a:rPr>
              <a:t>4</a:t>
            </a:r>
            <a:r>
              <a:rPr lang="ru-RU" dirty="0" smtClean="0"/>
              <a:t> 1-Капуста 3-Заяц 2-Волк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Rectangle 5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1783035"/>
          </a:xfr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</p:spPr>
        <p:txBody>
          <a:bodyPr/>
          <a:lstStyle/>
          <a:p>
            <a:r>
              <a:rPr lang="ru-RU" b="1" dirty="0">
                <a:solidFill>
                  <a:srgbClr val="6600CC"/>
                </a:solidFill>
                <a:latin typeface="Impact" pitchFamily="34" charset="0"/>
              </a:rPr>
              <a:t>Цепи </a:t>
            </a:r>
            <a:r>
              <a:rPr lang="ru-RU" b="1" dirty="0" smtClean="0">
                <a:solidFill>
                  <a:srgbClr val="6600CC"/>
                </a:solidFill>
                <a:latin typeface="Impact" pitchFamily="34" charset="0"/>
              </a:rPr>
              <a:t>питания- пути </a:t>
            </a:r>
            <a:r>
              <a:rPr lang="ru-RU" b="1" smtClean="0">
                <a:solidFill>
                  <a:srgbClr val="6600CC"/>
                </a:solidFill>
                <a:latin typeface="Impact" pitchFamily="34" charset="0"/>
              </a:rPr>
              <a:t>передачи вещества </a:t>
            </a:r>
            <a:r>
              <a:rPr lang="ru-RU" b="1" dirty="0" smtClean="0">
                <a:solidFill>
                  <a:srgbClr val="6600CC"/>
                </a:solidFill>
                <a:latin typeface="Impact" pitchFamily="34" charset="0"/>
              </a:rPr>
              <a:t>и энергии.</a:t>
            </a:r>
            <a:endParaRPr lang="ru-RU" b="1" dirty="0">
              <a:solidFill>
                <a:srgbClr val="6600CC"/>
              </a:solidFill>
              <a:latin typeface="Impact" pitchFamily="34" charset="0"/>
            </a:endParaRPr>
          </a:p>
        </p:txBody>
      </p:sp>
      <p:pic>
        <p:nvPicPr>
          <p:cNvPr id="76816" name="Picture 16" descr="j028945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11188" y="4005263"/>
            <a:ext cx="3657600" cy="2425700"/>
          </a:xfrm>
          <a:solidFill>
            <a:schemeClr val="accent1"/>
          </a:solidFill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 descr="C:\Documents and Settings\Базарова Надежда\Рабочий стол\origina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73016"/>
            <a:ext cx="3765808" cy="267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116466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Дуга 32"/>
          <p:cNvSpPr/>
          <p:nvPr/>
        </p:nvSpPr>
        <p:spPr>
          <a:xfrm rot="2994863">
            <a:off x="2682596" y="2873156"/>
            <a:ext cx="2386330" cy="1026720"/>
          </a:xfrm>
          <a:prstGeom prst="arc">
            <a:avLst>
              <a:gd name="adj1" fmla="val 11539342"/>
              <a:gd name="adj2" fmla="val 21538059"/>
            </a:avLst>
          </a:prstGeom>
          <a:ln w="76200"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1" name="Дуга 30"/>
          <p:cNvSpPr/>
          <p:nvPr/>
        </p:nvSpPr>
        <p:spPr>
          <a:xfrm>
            <a:off x="3358080" y="1928363"/>
            <a:ext cx="1785600" cy="786323"/>
          </a:xfrm>
          <a:prstGeom prst="arc">
            <a:avLst>
              <a:gd name="adj1" fmla="val 11037647"/>
              <a:gd name="adj2" fmla="val 21453961"/>
            </a:avLst>
          </a:prstGeom>
          <a:ln w="76200"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66816" y="214290"/>
            <a:ext cx="8677184" cy="523210"/>
          </a:xfrm>
          <a:prstGeom prst="rect">
            <a:avLst/>
          </a:prstGeom>
          <a:noFill/>
        </p:spPr>
        <p:txBody>
          <a:bodyPr lIns="91430" tIns="45715" rIns="91430" bIns="45715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Организмы в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природе 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выполняют три роли: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3643315"/>
            <a:ext cx="4701600" cy="600154"/>
          </a:xfrm>
          <a:prstGeom prst="rect">
            <a:avLst/>
          </a:prstGeom>
          <a:noFill/>
        </p:spPr>
        <p:txBody>
          <a:bodyPr lIns="91430" tIns="45715" rIns="91430" bIns="4571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«ПРОИЗВОДИТЕЛИ»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5603" y="3571877"/>
            <a:ext cx="3823227" cy="1107986"/>
          </a:xfrm>
          <a:prstGeom prst="rect">
            <a:avLst/>
          </a:prstGeom>
          <a:noFill/>
        </p:spPr>
        <p:txBody>
          <a:bodyPr lIns="91430" tIns="45715" rIns="91430" bIns="4571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3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«ПОТРЕБИТЕЛИ»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00299" y="6150114"/>
            <a:ext cx="4214842" cy="769431"/>
          </a:xfrm>
          <a:prstGeom prst="rect">
            <a:avLst/>
          </a:prstGeom>
          <a:noFill/>
        </p:spPr>
        <p:txBody>
          <a:bodyPr lIns="91430" tIns="45715" rIns="91430" bIns="4571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«</a:t>
            </a:r>
            <a:r>
              <a:rPr lang="ru-RU" sz="3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РАЗ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лага</a:t>
            </a:r>
            <a:r>
              <a:rPr lang="ru-RU" sz="3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ТЕЛИ</a:t>
            </a:r>
            <a:r>
              <a:rPr lang="ru-RU" sz="3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»</a:t>
            </a:r>
          </a:p>
        </p:txBody>
      </p:sp>
      <p:pic>
        <p:nvPicPr>
          <p:cNvPr id="8" name="Рисунок 7" descr="263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240" y="1428630"/>
            <a:ext cx="2789280" cy="216022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2" name="Рисунок 11" descr="440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1" y="1428736"/>
            <a:ext cx="3272555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4929199"/>
            <a:ext cx="3723018" cy="12906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Выноска со стрелкой вниз 16"/>
          <p:cNvSpPr/>
          <p:nvPr/>
        </p:nvSpPr>
        <p:spPr>
          <a:xfrm>
            <a:off x="1000801" y="786322"/>
            <a:ext cx="2427840" cy="570300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Растения</a:t>
            </a:r>
          </a:p>
        </p:txBody>
      </p:sp>
      <p:sp>
        <p:nvSpPr>
          <p:cNvPr id="18" name="Выноска со стрелкой вниз 17"/>
          <p:cNvSpPr/>
          <p:nvPr/>
        </p:nvSpPr>
        <p:spPr>
          <a:xfrm>
            <a:off x="5715361" y="786322"/>
            <a:ext cx="2427840" cy="570300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Животные</a:t>
            </a:r>
          </a:p>
        </p:txBody>
      </p:sp>
      <p:sp>
        <p:nvSpPr>
          <p:cNvPr id="19" name="Выноска со стрелкой вниз 18"/>
          <p:cNvSpPr/>
          <p:nvPr/>
        </p:nvSpPr>
        <p:spPr>
          <a:xfrm>
            <a:off x="3286081" y="4285890"/>
            <a:ext cx="2429280" cy="571740"/>
          </a:xfrm>
          <a:prstGeom prst="downArrow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Обитатели почвы</a:t>
            </a:r>
          </a:p>
        </p:txBody>
      </p:sp>
      <p:sp>
        <p:nvSpPr>
          <p:cNvPr id="32" name="Равнобедренный треугольник 31"/>
          <p:cNvSpPr/>
          <p:nvPr/>
        </p:nvSpPr>
        <p:spPr>
          <a:xfrm rot="7421263">
            <a:off x="5001106" y="2000393"/>
            <a:ext cx="285150" cy="42912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4" name="Дуга 33"/>
          <p:cNvSpPr/>
          <p:nvPr/>
        </p:nvSpPr>
        <p:spPr>
          <a:xfrm rot="13890794">
            <a:off x="1166298" y="4572514"/>
            <a:ext cx="1954285" cy="640800"/>
          </a:xfrm>
          <a:prstGeom prst="arc">
            <a:avLst>
              <a:gd name="adj1" fmla="val 11093893"/>
              <a:gd name="adj2" fmla="val 21453961"/>
            </a:avLst>
          </a:prstGeom>
          <a:ln w="76200"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1268398">
            <a:off x="4523040" y="3951775"/>
            <a:ext cx="357120" cy="357157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" name="Дуга 20"/>
          <p:cNvSpPr/>
          <p:nvPr/>
        </p:nvSpPr>
        <p:spPr>
          <a:xfrm rot="7472761">
            <a:off x="5954259" y="4226886"/>
            <a:ext cx="2698843" cy="786240"/>
          </a:xfrm>
          <a:prstGeom prst="arc">
            <a:avLst>
              <a:gd name="adj1" fmla="val 11093893"/>
              <a:gd name="adj2" fmla="val 21453961"/>
            </a:avLst>
          </a:prstGeom>
          <a:ln w="76200"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20925728">
            <a:off x="1285920" y="4071308"/>
            <a:ext cx="357120" cy="357157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5" name="Равнобедренный треугольник 34"/>
          <p:cNvSpPr/>
          <p:nvPr/>
        </p:nvSpPr>
        <p:spPr>
          <a:xfrm rot="13918943">
            <a:off x="6445418" y="5587810"/>
            <a:ext cx="429165" cy="42912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" y="142576"/>
            <a:ext cx="856800" cy="101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/>
          <a:p>
            <a:endParaRPr lang="ru-RU" sz="6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86050" y="1500174"/>
            <a:ext cx="4954302" cy="286231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30" tIns="45715" rIns="91430" bIns="4571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Круговорот 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веществ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природе</a:t>
            </a:r>
          </a:p>
        </p:txBody>
      </p:sp>
      <p:sp>
        <p:nvSpPr>
          <p:cNvPr id="25" name="Управляющая кнопка: домой 24">
            <a:hlinkClick r:id="" action="ppaction://noaction" highlightClick="1"/>
          </p:cNvPr>
          <p:cNvSpPr/>
          <p:nvPr/>
        </p:nvSpPr>
        <p:spPr bwMode="auto">
          <a:xfrm>
            <a:off x="8429652" y="6286520"/>
            <a:ext cx="500066" cy="428628"/>
          </a:xfrm>
          <a:prstGeom prst="actionButtonHom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solidFill>
                <a:schemeClr val="tx2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34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77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770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4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6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06 0.04117 L -0.3974 0.41882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0" y="18900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1" grpId="0" animBg="1"/>
      <p:bldP spid="17" grpId="0" animBg="1"/>
      <p:bldP spid="18" grpId="0" animBg="1"/>
      <p:bldP spid="19" grpId="0" animBg="1"/>
      <p:bldP spid="32" grpId="0" animBg="1"/>
      <p:bldP spid="34" grpId="0" animBg="1"/>
      <p:bldP spid="20" grpId="0" animBg="1"/>
      <p:bldP spid="21" grpId="0" animBg="1"/>
      <p:bldP spid="22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5" name="Picture 5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403350" y="0"/>
            <a:ext cx="3455988" cy="2592388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27" name="Picture 7" descr="Морской котик - малыш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625975"/>
            <a:ext cx="33845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060575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2468" y="2534669"/>
            <a:ext cx="814838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Наука биология показывает нам, 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Что в мире все завязано по четырем углам :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Растения ,животные ,земля и человек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Не могут друг без друга существовать во век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3" name="Picture 5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787900" y="2852738"/>
            <a:ext cx="3810000" cy="120015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644900"/>
            <a:ext cx="3095625" cy="183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7" name="Picture 9" descr="фото | Xsi | варан. комодераторский.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625" y="0"/>
            <a:ext cx="3635375" cy="271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5" name="Picture 17" descr="Группа среднеазиатских черепах в период спаривания. Три самца домогаются внимания самки (самая крупная черепаха, выходящая из кадра). Один из двух отстающих самцов пытается укусить соперника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270375"/>
            <a:ext cx="3995737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93" name="Picture 25" descr="Степная агама (самец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350" y="0"/>
            <a:ext cx="4105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3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3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rketing Plan">
  <a:themeElements>
    <a:clrScheme name="Marketing Plan 1">
      <a:dk1>
        <a:srgbClr val="336699"/>
      </a:dk1>
      <a:lt1>
        <a:srgbClr val="FFFFFF"/>
      </a:lt1>
      <a:dk2>
        <a:srgbClr val="0066FF"/>
      </a:dk2>
      <a:lt2>
        <a:srgbClr val="AFB5D2"/>
      </a:lt2>
      <a:accent1>
        <a:srgbClr val="66CCFF"/>
      </a:accent1>
      <a:accent2>
        <a:srgbClr val="99FFCC"/>
      </a:accent2>
      <a:accent3>
        <a:srgbClr val="FFFFFF"/>
      </a:accent3>
      <a:accent4>
        <a:srgbClr val="2A5682"/>
      </a:accent4>
      <a:accent5>
        <a:srgbClr val="B8E2FF"/>
      </a:accent5>
      <a:accent6>
        <a:srgbClr val="8AE7B9"/>
      </a:accent6>
      <a:hlink>
        <a:srgbClr val="FF99FF"/>
      </a:hlink>
      <a:folHlink>
        <a:srgbClr val="CCCCFF"/>
      </a:folHlink>
    </a:clrScheme>
    <a:fontScheme name="Marketing Pla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rketing Plan 1">
        <a:dk1>
          <a:srgbClr val="336699"/>
        </a:dk1>
        <a:lt1>
          <a:srgbClr val="FFFFFF"/>
        </a:lt1>
        <a:dk2>
          <a:srgbClr val="0066FF"/>
        </a:dk2>
        <a:lt2>
          <a:srgbClr val="AFB5D2"/>
        </a:lt2>
        <a:accent1>
          <a:srgbClr val="66CCFF"/>
        </a:accent1>
        <a:accent2>
          <a:srgbClr val="99FFCC"/>
        </a:accent2>
        <a:accent3>
          <a:srgbClr val="FFFFFF"/>
        </a:accent3>
        <a:accent4>
          <a:srgbClr val="2A5682"/>
        </a:accent4>
        <a:accent5>
          <a:srgbClr val="B8E2FF"/>
        </a:accent5>
        <a:accent6>
          <a:srgbClr val="8AE7B9"/>
        </a:accent6>
        <a:hlink>
          <a:srgbClr val="FF99FF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keting Plan 2">
        <a:dk1>
          <a:srgbClr val="003366"/>
        </a:dk1>
        <a:lt1>
          <a:srgbClr val="CCECFF"/>
        </a:lt1>
        <a:dk2>
          <a:srgbClr val="4B3384"/>
        </a:dk2>
        <a:lt2>
          <a:srgbClr val="849CBB"/>
        </a:lt2>
        <a:accent1>
          <a:srgbClr val="90DBFF"/>
        </a:accent1>
        <a:accent2>
          <a:srgbClr val="99FFCC"/>
        </a:accent2>
        <a:accent3>
          <a:srgbClr val="E2F4FF"/>
        </a:accent3>
        <a:accent4>
          <a:srgbClr val="002A56"/>
        </a:accent4>
        <a:accent5>
          <a:srgbClr val="C6EAFF"/>
        </a:accent5>
        <a:accent6>
          <a:srgbClr val="8AE7B9"/>
        </a:accent6>
        <a:hlink>
          <a:srgbClr val="DFC0FF"/>
        </a:hlink>
        <a:folHlink>
          <a:srgbClr val="6DC5D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keting Plan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Marketing Plan</Template>
  <TotalTime>970</TotalTime>
  <Words>304</Words>
  <Application>Microsoft Office PowerPoint</Application>
  <PresentationFormat>Экран (4:3)</PresentationFormat>
  <Paragraphs>98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Marketing Plan</vt:lpstr>
      <vt:lpstr>Тема урока:   Природные сообщества.</vt:lpstr>
      <vt:lpstr>природные сообщества-   живые организмы, совместно обитающие на определенном участке местности.</vt:lpstr>
      <vt:lpstr>Слайд 3</vt:lpstr>
      <vt:lpstr>Составьте пищевую цепь</vt:lpstr>
      <vt:lpstr>Ответы </vt:lpstr>
      <vt:lpstr>Цепи питания- пути передачи вещества и энергии.</vt:lpstr>
      <vt:lpstr>Слайд 7</vt:lpstr>
      <vt:lpstr>Слайд 8</vt:lpstr>
      <vt:lpstr>Слайд 9</vt:lpstr>
      <vt:lpstr>Слайд 10</vt:lpstr>
      <vt:lpstr>Слайд 11</vt:lpstr>
      <vt:lpstr>Слайд 12</vt:lpstr>
      <vt:lpstr>Природные сообщества</vt:lpstr>
      <vt:lpstr>Слайд 14</vt:lpstr>
      <vt:lpstr>Природные сообщества</vt:lpstr>
      <vt:lpstr>Все живые организмы, определенного участка местности во взаимодействии с  факторами среды образуют ЭКОСИСТЕМУ.</vt:lpstr>
      <vt:lpstr>Слайд 17</vt:lpstr>
      <vt:lpstr>Домашнее задание</vt:lpstr>
      <vt:lpstr>Закончите предложение:</vt:lpstr>
      <vt:lpstr>Ответь на вопросы:</vt:lpstr>
      <vt:lpstr>Слайд 21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 Природное сообщество. Экосистема.</dc:title>
  <dc:creator>User</dc:creator>
  <cp:lastModifiedBy>Admin</cp:lastModifiedBy>
  <cp:revision>43</cp:revision>
  <dcterms:created xsi:type="dcterms:W3CDTF">2006-04-02T01:01:34Z</dcterms:created>
  <dcterms:modified xsi:type="dcterms:W3CDTF">2018-04-01T06:51:36Z</dcterms:modified>
</cp:coreProperties>
</file>