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handoutMasterIdLst>
    <p:handoutMasterId r:id="rId20"/>
  </p:handoutMasterIdLst>
  <p:sldIdLst>
    <p:sldId id="256" r:id="rId2"/>
    <p:sldId id="275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71" r:id="rId11"/>
    <p:sldId id="272" r:id="rId12"/>
    <p:sldId id="273" r:id="rId13"/>
    <p:sldId id="270" r:id="rId14"/>
    <p:sldId id="269" r:id="rId15"/>
    <p:sldId id="266" r:id="rId16"/>
    <p:sldId id="276" r:id="rId17"/>
    <p:sldId id="274" r:id="rId18"/>
    <p:sldId id="267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>
                <a:solidFill>
                  <a:srgbClr val="7030A0"/>
                </a:solidFill>
              </a:defRPr>
            </a:pPr>
            <a:r>
              <a:rPr lang="ru-RU">
                <a:solidFill>
                  <a:srgbClr val="7030A0"/>
                </a:solidFill>
              </a:rPr>
              <a:t>Выручка от продажи фруктов</a:t>
            </a:r>
          </a:p>
        </c:rich>
      </c:tx>
      <c:layout>
        <c:manualLayout>
          <c:xMode val="edge"/>
          <c:yMode val="edge"/>
          <c:x val="0.32005285053654009"/>
          <c:y val="1.795730172903644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Лист1!$D$2</c:f>
              <c:strCache>
                <c:ptCount val="1"/>
                <c:pt idx="0">
                  <c:v>выручка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-8.4925690021231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Лист1!$C$3:$C$12</c:f>
              <c:strCache>
                <c:ptCount val="10"/>
                <c:pt idx="0">
                  <c:v>яблоки</c:v>
                </c:pt>
                <c:pt idx="1">
                  <c:v>сливы</c:v>
                </c:pt>
                <c:pt idx="2">
                  <c:v>бананы</c:v>
                </c:pt>
                <c:pt idx="3">
                  <c:v>апельсины</c:v>
                </c:pt>
                <c:pt idx="4">
                  <c:v>мандарины</c:v>
                </c:pt>
                <c:pt idx="5">
                  <c:v>абрикосы</c:v>
                </c:pt>
                <c:pt idx="6">
                  <c:v>персики</c:v>
                </c:pt>
                <c:pt idx="7">
                  <c:v>папайя</c:v>
                </c:pt>
                <c:pt idx="8">
                  <c:v>манго</c:v>
                </c:pt>
                <c:pt idx="9">
                  <c:v>киви</c:v>
                </c:pt>
              </c:strCache>
            </c:strRef>
          </c:cat>
          <c:val>
            <c:numRef>
              <c:f>Лист1!$D$3:$D$12</c:f>
              <c:numCache>
                <c:formatCode>#,##0.00"р."</c:formatCode>
                <c:ptCount val="10"/>
                <c:pt idx="0">
                  <c:v>1287</c:v>
                </c:pt>
                <c:pt idx="1">
                  <c:v>678</c:v>
                </c:pt>
                <c:pt idx="2">
                  <c:v>710</c:v>
                </c:pt>
                <c:pt idx="3">
                  <c:v>1500</c:v>
                </c:pt>
                <c:pt idx="4">
                  <c:v>2160</c:v>
                </c:pt>
                <c:pt idx="5">
                  <c:v>3316</c:v>
                </c:pt>
                <c:pt idx="6">
                  <c:v>3216</c:v>
                </c:pt>
                <c:pt idx="7">
                  <c:v>790</c:v>
                </c:pt>
                <c:pt idx="8">
                  <c:v>575</c:v>
                </c:pt>
                <c:pt idx="9">
                  <c:v>2533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616000"/>
        <c:axId val="137623040"/>
        <c:axId val="0"/>
      </c:bar3DChart>
      <c:catAx>
        <c:axId val="13761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37623040"/>
        <c:crosses val="autoZero"/>
        <c:auto val="1"/>
        <c:lblAlgn val="ctr"/>
        <c:lblOffset val="100"/>
        <c:noMultiLvlLbl val="0"/>
      </c:catAx>
      <c:valAx>
        <c:axId val="137623040"/>
        <c:scaling>
          <c:orientation val="minMax"/>
        </c:scaling>
        <c:delete val="0"/>
        <c:axPos val="l"/>
        <c:majorGridlines/>
        <c:numFmt formatCode="#,##0.00&quot;р.&quot;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37616000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804DB-6CF2-4EAF-80D8-C395A48A555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2C2EF-98C2-4763-BE61-9821759DE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73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30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1433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4643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51983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48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91853"/>
      </p:ext>
    </p:extLst>
  </p:cSld>
  <p:clrMapOvr>
    <a:masterClrMapping/>
  </p:clrMapOvr>
  <p:transition spd="slow">
    <p:fade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91972"/>
      </p:ext>
    </p:extLst>
  </p:cSld>
  <p:clrMapOvr>
    <a:masterClrMapping/>
  </p:clrMapOvr>
  <p:transition spd="slow">
    <p:fade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7648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8180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6008" y="6302326"/>
            <a:ext cx="1097280" cy="27432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71524"/>
      </p:ext>
    </p:extLst>
  </p:cSld>
  <p:clrMapOvr>
    <a:masterClrMapping/>
  </p:clrMapOvr>
  <p:transition spd="slow">
    <p:fade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9671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142" y="6302326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2326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3042" y="6302326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5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vgimnazia1.grodno.by/sinica/Rebusy/files/11/rebus5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vgimnazia1.grodno.by/sinica/Rebusy/files/11/rebus6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teacher\Desktop\Новая папка (2)\wallperz.com-20161028181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18" y="4725144"/>
            <a:ext cx="49429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«Человек, несомненно, сотворен, чтобы мыслить: в этом главное его достоинство и главное дело жизни</a:t>
            </a:r>
            <a:r>
              <a:rPr lang="ru-RU" sz="2400" b="1" i="1" dirty="0" smtClean="0"/>
              <a:t>…»</a:t>
            </a:r>
          </a:p>
          <a:p>
            <a:pPr algn="r"/>
            <a:r>
              <a:rPr lang="ru-RU" sz="2400" b="1" i="1" dirty="0" err="1" smtClean="0">
                <a:solidFill>
                  <a:schemeClr val="bg1"/>
                </a:solidFill>
              </a:rPr>
              <a:t>Блез</a:t>
            </a:r>
            <a:r>
              <a:rPr lang="ru-RU" sz="2400" b="1" i="1" dirty="0" smtClean="0">
                <a:solidFill>
                  <a:schemeClr val="bg1"/>
                </a:solidFill>
              </a:rPr>
              <a:t> Паскаль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94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/>
          </p:cNvSpPr>
          <p:nvPr/>
        </p:nvSpPr>
        <p:spPr bwMode="auto">
          <a:xfrm>
            <a:off x="611188" y="311945"/>
            <a:ext cx="8075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ПОСТРОЕНИЕ ГРАФИКОВ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11188" y="836613"/>
            <a:ext cx="81375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используются для отображения зависимости значений одной величины (функции) от другой (аргумента); графики позволяют отслеживать динамику изменения данных.</a:t>
            </a: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852738"/>
            <a:ext cx="6191250" cy="2787650"/>
          </a:xfrm>
          <a:prstGeom prst="rect">
            <a:avLst/>
          </a:prstGeom>
          <a:noFill/>
          <a:ln w="38100" cmpd="dbl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231231" y="1920081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b="1"/>
              <a:t>Численность населения мира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258888" y="5876925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dirty="0">
                <a:latin typeface="+mj-lt"/>
              </a:rPr>
              <a:t>Пример графика в электронных таблицах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1763713" y="2133600"/>
            <a:ext cx="52562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b="1"/>
              <a:t>График функции </a:t>
            </a:r>
            <a:r>
              <a:rPr lang="en-US" sz="2200" b="1"/>
              <a:t>y=x^2</a:t>
            </a:r>
            <a:endParaRPr lang="ru-RU" sz="2200" b="1"/>
          </a:p>
        </p:txBody>
      </p:sp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81300"/>
            <a:ext cx="5184775" cy="2955925"/>
          </a:xfrm>
          <a:prstGeom prst="rect">
            <a:avLst/>
          </a:prstGeom>
          <a:noFill/>
          <a:ln w="38100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32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  <p:bldP spid="40968" grpId="1"/>
      <p:bldP spid="40969" grpId="0"/>
      <p:bldP spid="40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/>
          </p:cNvSpPr>
          <p:nvPr/>
        </p:nvSpPr>
        <p:spPr bwMode="auto">
          <a:xfrm>
            <a:off x="606425" y="329407"/>
            <a:ext cx="8075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КРУГОВЫЕ ДИАГРАММЫ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68313" y="765175"/>
            <a:ext cx="83518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Круговые диаграммы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используются для отображения величин (размеров) частей некоторого целого; в них каждая часть целого представляется как сектор круга, угловой размер которого прямо пропорционален величине (размеру) части.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979613" y="2349500"/>
            <a:ext cx="52562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b="1"/>
              <a:t>Структура сельхозугодий России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84213" y="6092825"/>
            <a:ext cx="8207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dirty="0">
                <a:latin typeface="+mj-lt"/>
              </a:rPr>
              <a:t>Пример круговой диаграммы в электронных таблицах</a:t>
            </a:r>
          </a:p>
        </p:txBody>
      </p:sp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924175"/>
            <a:ext cx="4938712" cy="3151188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24175"/>
            <a:ext cx="4316412" cy="3173413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835150" y="234950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b="1"/>
              <a:t>Прибыль от продажи мороженого</a:t>
            </a:r>
          </a:p>
        </p:txBody>
      </p:sp>
    </p:spTree>
    <p:extLst>
      <p:ext uri="{BB962C8B-B14F-4D97-AF65-F5344CB8AC3E}">
        <p14:creationId xmlns:p14="http://schemas.microsoft.com/office/powerpoint/2010/main" val="133583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41991" grpId="1"/>
      <p:bldP spid="41992" grpId="0"/>
      <p:bldP spid="41996" grpId="0"/>
      <p:bldP spid="4199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2"/>
          <p:cNvSpPr>
            <a:spLocks/>
          </p:cNvSpPr>
          <p:nvPr/>
        </p:nvSpPr>
        <p:spPr bwMode="auto">
          <a:xfrm>
            <a:off x="570707" y="262978"/>
            <a:ext cx="8075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ГИСТОГРАММЫ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539750" y="765175"/>
            <a:ext cx="83534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Гистограммы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линейчатые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диаграммы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используются для сравнения нескольких величин; в них величины отображаются в виде вертикальных или горизонтальных столбцов. Высоты (длины) столбцов соответствуют отображаемым значениям величин.</a:t>
            </a:r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091354"/>
              </p:ext>
            </p:extLst>
          </p:nvPr>
        </p:nvGraphicFramePr>
        <p:xfrm>
          <a:off x="1332706" y="2425435"/>
          <a:ext cx="6697663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Диаграмма" r:id="rId3" imgW="3143216" imgH="1819343" progId="Excel.Chart.8">
                  <p:embed/>
                </p:oleObj>
              </mc:Choice>
              <mc:Fallback>
                <p:oleObj name="Диаграмма" r:id="rId3" imgW="3143216" imgH="181934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706" y="2425435"/>
                        <a:ext cx="6697663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222375" y="2481395"/>
            <a:ext cx="7131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b="1" dirty="0"/>
              <a:t>Площадь крупнейших государств мира, млн. км</a:t>
            </a:r>
            <a:r>
              <a:rPr lang="ru-RU" sz="2200" b="1" baseline="30000" dirty="0"/>
              <a:t>2</a:t>
            </a:r>
            <a:endParaRPr lang="ru-RU" sz="2200" b="1" dirty="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84213" y="6165850"/>
            <a:ext cx="8207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dirty="0">
                <a:latin typeface="+mj-lt"/>
              </a:rPr>
              <a:t>Пример </a:t>
            </a:r>
            <a:r>
              <a:rPr lang="ru-RU" sz="2200" dirty="0" smtClean="0">
                <a:latin typeface="+mj-lt"/>
              </a:rPr>
              <a:t>столбчатой </a:t>
            </a:r>
            <a:r>
              <a:rPr lang="ru-RU" sz="2200" dirty="0">
                <a:latin typeface="+mj-lt"/>
              </a:rPr>
              <a:t>диаграммы </a:t>
            </a:r>
          </a:p>
        </p:txBody>
      </p:sp>
    </p:spTree>
    <p:extLst>
      <p:ext uri="{BB962C8B-B14F-4D97-AF65-F5344CB8AC3E}">
        <p14:creationId xmlns:p14="http://schemas.microsoft.com/office/powerpoint/2010/main" val="601750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5607" grpId="0"/>
      <p:bldOleChart spid="25607" grpId="1"/>
      <p:bldP spid="25608" grpId="0"/>
      <p:bldP spid="25608" grpId="1"/>
      <p:bldP spid="256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/>
          </p:cNvSpPr>
          <p:nvPr/>
        </p:nvSpPr>
        <p:spPr bwMode="auto">
          <a:xfrm>
            <a:off x="899593" y="331788"/>
            <a:ext cx="763284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СТРУКТУРА ДИАГРАММЫ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9750" y="836613"/>
            <a:ext cx="8351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 b="1" dirty="0">
                <a:solidFill>
                  <a:srgbClr val="0070C0"/>
                </a:solidFill>
              </a:rPr>
              <a:t>Ряд данных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/>
              <a:t>- это множество значений, которые необходимо отобразить на диаграмме. 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539750" y="1535112"/>
            <a:ext cx="8351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 dirty="0"/>
              <a:t>Диаграммы позволяют визуально сопоставить значения одного или нескольких рядов данных.  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39750" y="2349500"/>
            <a:ext cx="8351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 dirty="0"/>
              <a:t>Наборы соответствующих друг другу значений из разных рядов называются </a:t>
            </a:r>
            <a:r>
              <a:rPr lang="ru-RU" sz="2200" b="1" dirty="0">
                <a:solidFill>
                  <a:srgbClr val="0070C0"/>
                </a:solidFill>
              </a:rPr>
              <a:t>категориями</a:t>
            </a:r>
            <a:r>
              <a:rPr lang="ru-RU" sz="22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611188" y="4724400"/>
            <a:ext cx="2447925" cy="431800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200"/>
              <a:t>Заголовок</a:t>
            </a:r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6372225" y="4724400"/>
            <a:ext cx="2447925" cy="431800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200"/>
              <a:t>Легенда</a:t>
            </a:r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539750" y="5589588"/>
            <a:ext cx="3744913" cy="863600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200"/>
              <a:t>Оси категорий и значений</a:t>
            </a:r>
          </a:p>
          <a:p>
            <a:r>
              <a:rPr lang="ru-RU" sz="2200"/>
              <a:t> и их названия</a:t>
            </a:r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>
            <a:off x="5003800" y="5589588"/>
            <a:ext cx="3744913" cy="863600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200"/>
              <a:t>Изображения данных</a:t>
            </a:r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H="1">
            <a:off x="2987675" y="4292600"/>
            <a:ext cx="1439863" cy="431800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4859338" y="4292600"/>
            <a:ext cx="1584325" cy="431800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3563938" y="4292600"/>
            <a:ext cx="1008062" cy="1296988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4643438" y="4292600"/>
            <a:ext cx="865187" cy="1296988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39750" y="3284538"/>
            <a:ext cx="8351838" cy="1060450"/>
          </a:xfrm>
          <a:prstGeom prst="rect">
            <a:avLst/>
          </a:prstGeom>
          <a:solidFill>
            <a:srgbClr val="E8FAFC"/>
          </a:solidFill>
          <a:ln w="9525">
            <a:solidFill>
              <a:srgbClr val="005A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sz="2200" dirty="0"/>
              <a:t>Диаграммы строят в прямоугольной системе координат, где вдоль оси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dirty="0"/>
              <a:t> </a:t>
            </a:r>
            <a:r>
              <a:rPr lang="ru-RU" sz="2200" dirty="0"/>
              <a:t>подписываются названия категорий, а по оси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/>
              <a:t>отмечаются значения рядов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304850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animBg="1"/>
      <p:bldP spid="43019" grpId="0" animBg="1"/>
      <p:bldP spid="43020" grpId="0" animBg="1"/>
      <p:bldP spid="43021" grpId="0" animBg="1"/>
      <p:bldP spid="43023" grpId="0" animBg="1"/>
      <p:bldP spid="43024" grpId="0" animBg="1"/>
      <p:bldP spid="43025" grpId="0" animBg="1"/>
      <p:bldP spid="43026" grpId="0" animBg="1"/>
      <p:bldP spid="430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/>
          </p:cNvSpPr>
          <p:nvPr/>
        </p:nvSpPr>
        <p:spPr bwMode="auto">
          <a:xfrm>
            <a:off x="642938" y="258649"/>
            <a:ext cx="8075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ПОСТРОЕНИЕ ДИАГРАММ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68313" y="836613"/>
            <a:ext cx="84248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sz="2200" dirty="0"/>
              <a:t>В электронных таблицах диаграммы строятся под управлением Мастера диаграмм, в котором предусмотрены следующие основные шаги: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971550" y="2060575"/>
            <a:ext cx="4897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2200" dirty="0"/>
              <a:t>1) Выбор типа диаграмм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971550" y="2565400"/>
            <a:ext cx="77771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2200" dirty="0"/>
              <a:t>2) Выбор данных, на основе которых строится диаграмма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71550" y="3141663"/>
            <a:ext cx="77771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2200"/>
              <a:t>3) Настройка элементов оформления диаграммы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1042988" y="3789363"/>
            <a:ext cx="4035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2200"/>
              <a:t>4) Размещение диаграммы</a:t>
            </a:r>
          </a:p>
        </p:txBody>
      </p:sp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539750" y="4652963"/>
            <a:ext cx="83534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/>
              <a:t>Диаграммы в электронных таблицах сохраняют свою зависимость от данных, на основе которых они построены: при изменении данных соответствующие изменения происходят в диаграмме автоматически.</a:t>
            </a:r>
          </a:p>
        </p:txBody>
      </p:sp>
    </p:spTree>
    <p:extLst>
      <p:ext uri="{BB962C8B-B14F-4D97-AF65-F5344CB8AC3E}">
        <p14:creationId xmlns:p14="http://schemas.microsoft.com/office/powerpoint/2010/main" val="1666697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64" y="26521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АЛГОРИТМ ПОСТРОЕНИЯ ДИАГРАММ: 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504" y="805475"/>
            <a:ext cx="8496944" cy="5616624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Ввести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 таблицу данные.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Выделить необходимый диапазон данных.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Перейти на вкладку 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Вставка | </a:t>
            </a:r>
            <a:r>
              <a:rPr lang="ru-RU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Диаграммы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и  выбрать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тип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диаграммы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4.   Используя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панели инструментов 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«Конструктор», «Макет», «Формат»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отформатировать элементы диаграммы.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Заполнить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параметры диаграммы (заголовок, название осей категорий, данных, подписи данных и т.д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5. Выбрать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место размещения диаграммы (на отдельном листе или имеющемся).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6076" r="53953" b="87288"/>
          <a:stretch/>
        </p:blipFill>
        <p:spPr bwMode="auto">
          <a:xfrm>
            <a:off x="3275856" y="2217338"/>
            <a:ext cx="6408712" cy="1559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4082" r="47646" b="94958"/>
          <a:stretch/>
        </p:blipFill>
        <p:spPr bwMode="auto">
          <a:xfrm>
            <a:off x="395536" y="2717649"/>
            <a:ext cx="3960440" cy="1052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3811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0070C0"/>
                </a:solidFill>
              </a:rPr>
              <a:t>ПАРАГРАФ   3.3.2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70C0"/>
                </a:solidFill>
              </a:rPr>
              <a:t>РТ  № 125, 126, 127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40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80960" cy="1371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РЕФЛЕКСИЯ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496855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СЕГОДНЯ НА УРОКЕ Я УЗНАЛ…..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Я НАУЧИЛСЯ….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УРОК ДАЛ МНЕ ДЛЯ ЖИЗНИ…..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Я ОБЯЗАТЕЛЬНО ПОПРОБУЮ…..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НА УРОКЕ МНЕ ПОНРАВИЛОСЬ БОЛЬШЕ ВСЕГО…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Я ПОКА ЗАТРУДНЯЮСЬ…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НА УРОКЕ Я РАБОТАЛ …..</a:t>
            </a:r>
          </a:p>
          <a:p>
            <a:pPr marL="342900" indent="-342900">
              <a:buAutoNum type="arabicPeriod"/>
            </a:pPr>
            <a:r>
              <a:rPr lang="ru-RU" sz="2400" b="1" smtClean="0">
                <a:solidFill>
                  <a:srgbClr val="0070C0"/>
                </a:solidFill>
              </a:rPr>
              <a:t>МОЕ НАСТРОЕНИЕ:</a:t>
            </a:r>
          </a:p>
          <a:p>
            <a:pPr marL="342900" indent="-342900">
              <a:buAutoNum type="arabicPeriod"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470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848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8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257065"/>
              </p:ext>
            </p:extLst>
          </p:nvPr>
        </p:nvGraphicFramePr>
        <p:xfrm>
          <a:off x="0" y="476672"/>
          <a:ext cx="9121320" cy="554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4732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9147" t="48227" r="26822" b="21195"/>
          <a:stretch/>
        </p:blipFill>
        <p:spPr bwMode="auto">
          <a:xfrm>
            <a:off x="539552" y="620688"/>
            <a:ext cx="805238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svgimnazia1.grodno.by/sinica/Rebusy/files/11/5.jpg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14"/>
          <a:stretch/>
        </p:blipFill>
        <p:spPr bwMode="auto">
          <a:xfrm>
            <a:off x="2915815" y="3717032"/>
            <a:ext cx="3024336" cy="2508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575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043608" y="2204864"/>
            <a:ext cx="6760840" cy="1752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SimSun"/>
                <a:cs typeface="Mangal"/>
              </a:rPr>
              <a:t>ТЕМА УРОКА: </a:t>
            </a:r>
          </a:p>
          <a:p>
            <a:pPr marL="0" indent="0">
              <a:buNone/>
            </a:pPr>
            <a:r>
              <a:rPr lang="ru-RU" sz="3600" b="1" kern="100" dirty="0" smtClean="0">
                <a:solidFill>
                  <a:srgbClr val="C00000"/>
                </a:solidFill>
                <a:effectLst/>
                <a:latin typeface="+mj-lt"/>
                <a:ea typeface="SimSun"/>
                <a:cs typeface="Mangal"/>
              </a:rPr>
              <a:t>    </a:t>
            </a:r>
          </a:p>
          <a:p>
            <a:pPr marL="0" indent="0">
              <a:buNone/>
            </a:pPr>
            <a:r>
              <a:rPr lang="ru-RU" sz="3600" b="1" kern="100" dirty="0" smtClean="0">
                <a:solidFill>
                  <a:srgbClr val="C00000"/>
                </a:solidFill>
                <a:effectLst/>
                <a:latin typeface="+mj-lt"/>
                <a:ea typeface="SimSun"/>
                <a:cs typeface="Mangal"/>
              </a:rPr>
              <a:t>  ПОСТРОЕНИЕ  ДИАГРАММ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0237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1715"/>
            <a:ext cx="7680960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ПРИМЕРЫ ДИАГРАММ НА СТРАНИЦАХ ПЕЧАТНЫХ ИЗДАНИЙ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Объект 5" descr="C:\Users\User\AppData\Local\Microsoft\Windows\Temporary Internet Files\Content.Word\Рисунок (34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484784"/>
            <a:ext cx="84969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Рисунок (11).jpg"/>
          <p:cNvPicPr/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55576" y="1814312"/>
            <a:ext cx="8064896" cy="40361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 descr="C:\Users\User\AppData\Local\Microsoft\Windows\Temporary Internet Files\Content.Word\Рисунок (20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607" y="3590694"/>
            <a:ext cx="8244408" cy="307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110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8111" t="48927" r="29957" b="26750"/>
          <a:stretch/>
        </p:blipFill>
        <p:spPr bwMode="auto">
          <a:xfrm>
            <a:off x="1907704" y="1844824"/>
            <a:ext cx="561662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4869160"/>
            <a:ext cx="2315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ГРАФИКИ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6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9399" t="48360" r="26308" b="27834"/>
          <a:stretch/>
        </p:blipFill>
        <p:spPr bwMode="auto">
          <a:xfrm>
            <a:off x="611560" y="2132856"/>
            <a:ext cx="777686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2016" y="5085184"/>
            <a:ext cx="2258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КРУГОВЫЕ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52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vgimnazia1.grodno.by/sinica/Rebusy/files/11/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916832"/>
            <a:ext cx="7680325" cy="2232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915816" y="4691857"/>
            <a:ext cx="3611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ГИСТОГРАММЫ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32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ОСНОВНЫЕ ВИДЫ ДИАГРАММ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ГРАФИКИ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КРУГОВЫЕ ДИАГРАММЫ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ГИСТОГРАММЫ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66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197</TotalTime>
  <Words>448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Savon</vt:lpstr>
      <vt:lpstr>Диаграмма</vt:lpstr>
      <vt:lpstr>  </vt:lpstr>
      <vt:lpstr>Презентация PowerPoint</vt:lpstr>
      <vt:lpstr>Презентация PowerPoint</vt:lpstr>
      <vt:lpstr>Презентация PowerPoint</vt:lpstr>
      <vt:lpstr>ПРИМЕРЫ ДИАГРАММ НА СТРАНИЦАХ ПЕЧАТНЫХ ИЗДАНИЙ</vt:lpstr>
      <vt:lpstr>Презентация PowerPoint</vt:lpstr>
      <vt:lpstr>Презентация PowerPoint</vt:lpstr>
      <vt:lpstr>Презентация PowerPoint</vt:lpstr>
      <vt:lpstr>ОСНОВНЫЕ ВИДЫ ДИАГРАММ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ПОСТРОЕНИЯ ДИАГРАММ:  </vt:lpstr>
      <vt:lpstr>ДОМАШНЕЕ ЗАДАНИЕ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24</cp:revision>
  <cp:lastPrinted>2018-02-21T11:16:49Z</cp:lastPrinted>
  <dcterms:created xsi:type="dcterms:W3CDTF">2018-02-19T13:32:15Z</dcterms:created>
  <dcterms:modified xsi:type="dcterms:W3CDTF">2018-04-05T06:53:54Z</dcterms:modified>
</cp:coreProperties>
</file>