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4"/>
  </p:notesMasterIdLst>
  <p:handoutMasterIdLst>
    <p:handoutMasterId r:id="rId15"/>
  </p:handoutMasterIdLst>
  <p:sldIdLst>
    <p:sldId id="264" r:id="rId2"/>
    <p:sldId id="269" r:id="rId3"/>
    <p:sldId id="272" r:id="rId4"/>
    <p:sldId id="271" r:id="rId5"/>
    <p:sldId id="273" r:id="rId6"/>
    <p:sldId id="302" r:id="rId7"/>
    <p:sldId id="276" r:id="rId8"/>
    <p:sldId id="274" r:id="rId9"/>
    <p:sldId id="275" r:id="rId10"/>
    <p:sldId id="277" r:id="rId11"/>
    <p:sldId id="283" r:id="rId12"/>
    <p:sldId id="284" r:id="rId13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04" userDrawn="1">
          <p15:clr>
            <a:srgbClr val="A4A3A4"/>
          </p15:clr>
        </p15:guide>
        <p15:guide id="3" orient="horz" pos="4144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  <p15:guide id="5" orient="horz" pos="1136" userDrawn="1">
          <p15:clr>
            <a:srgbClr val="A4A3A4"/>
          </p15:clr>
        </p15:guide>
        <p15:guide id="6" pos="3839" userDrawn="1">
          <p15:clr>
            <a:srgbClr val="A4A3A4"/>
          </p15:clr>
        </p15:guide>
        <p15:guide id="7" userDrawn="1">
          <p15:clr>
            <a:srgbClr val="A4A3A4"/>
          </p15:clr>
        </p15:guide>
        <p15:guide id="8" pos="7486" userDrawn="1">
          <p15:clr>
            <a:srgbClr val="A4A3A4"/>
          </p15:clr>
        </p15:guide>
        <p15:guide id="9" pos="576" userDrawn="1">
          <p15:clr>
            <a:srgbClr val="A4A3A4"/>
          </p15:clr>
        </p15:guide>
        <p15:guide id="10" pos="71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41" d="100"/>
          <a:sy n="41" d="100"/>
        </p:scale>
        <p:origin x="78" y="492"/>
      </p:cViewPr>
      <p:guideLst>
        <p:guide orient="horz" pos="2160"/>
        <p:guide orient="horz" pos="304"/>
        <p:guide orient="horz" pos="4144"/>
        <p:guide orient="horz" pos="3952"/>
        <p:guide orient="horz" pos="1136"/>
        <p:guide pos="3839"/>
        <p:guide/>
        <p:guide pos="7486"/>
        <p:guide pos="576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1680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DA52D9BF-D574-4807-B36C-9E2A025BE826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6792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E11EC53-F507-411E-9ADC-FBCFECE09D3D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818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lt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8246" y="1828800"/>
            <a:ext cx="9220200" cy="2147926"/>
          </a:xfrm>
        </p:spPr>
        <p:txBody>
          <a:bodyPr rtlCol="0" anchor="ctr">
            <a:normAutofit/>
          </a:bodyPr>
          <a:lstStyle>
            <a:lvl1pPr algn="ctr" rtl="0">
              <a:defRPr sz="4400" cap="all" normalizeH="0" baseline="0"/>
            </a:lvl1pPr>
          </a:lstStyle>
          <a:p>
            <a:pPr rtl="0"/>
            <a:r>
              <a:rPr lang="ru-RU"/>
              <a:t>Образец заголовка</a:t>
            </a:r>
            <a:endParaRPr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68246" y="4063998"/>
            <a:ext cx="9220200" cy="10160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Альтернатив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rtlCol="0" anchor="b" anchorCtr="0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9" name="Прямоугольник 8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sz="240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507869" y="482602"/>
            <a:ext cx="6602281" cy="5842001"/>
          </a:xfrm>
          <a:noFill/>
          <a:ln w="9525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 rtl="0">
              <a:buNone/>
              <a:defRPr sz="27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2" indent="0" algn="l" rtl="0">
              <a:buNone/>
              <a:defRPr sz="2700"/>
            </a:lvl5pPr>
            <a:lvl6pPr marL="3047466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ru-RU"/>
              <a:t>Вставка рисунка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2" indent="0" algn="l" rtl="0">
              <a:buNone/>
              <a:defRPr sz="1200"/>
            </a:lvl5pPr>
            <a:lvl6pPr marL="3047466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4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2669581" algn="l" rtl="0">
              <a:defRPr baseline="0"/>
            </a:lvl6pPr>
            <a:lvl7pPr marL="2669581" algn="l" rtl="0">
              <a:defRPr baseline="0"/>
            </a:lvl7pPr>
            <a:lvl8pPr marL="2669581" algn="l" rtl="0">
              <a:defRPr baseline="0"/>
            </a:lvl8pPr>
            <a:lvl9pPr marL="2669581" algn="l" rtl="0"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7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040043" y="685800"/>
            <a:ext cx="1843982" cy="5588002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163" y="685800"/>
            <a:ext cx="9040045" cy="5588002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6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163" y="1803401"/>
            <a:ext cx="10360501" cy="4470400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0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1524002"/>
            <a:ext cx="9751060" cy="1992597"/>
          </a:xfrm>
        </p:spPr>
        <p:txBody>
          <a:bodyPr rtlCol="0" anchor="b" anchorCtr="0">
            <a:noAutofit/>
          </a:bodyPr>
          <a:lstStyle>
            <a:lvl1pPr algn="ctr" rtl="0">
              <a:defRPr sz="4400" b="0" cap="all" baseline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18883" y="3632200"/>
            <a:ext cx="9751060" cy="1016000"/>
          </a:xfrm>
        </p:spPr>
        <p:txBody>
          <a:bodyPr rtlCol="0" anchor="t" anchorCtr="0">
            <a:noAutofit/>
          </a:bodyPr>
          <a:lstStyle>
            <a:lvl1pPr marL="0" indent="0" algn="ctr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0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162" y="1803401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marL="2669581" algn="l" rtl="0">
              <a:defRPr sz="1400"/>
            </a:lvl7pPr>
            <a:lvl8pPr marL="2669581" algn="l" rtl="0">
              <a:defRPr sz="1400"/>
            </a:lvl8pPr>
            <a:lvl9pPr marL="2669581"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803401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marL="2669581" algn="l" rtl="0">
              <a:defRPr sz="1400" baseline="0"/>
            </a:lvl6pPr>
            <a:lvl7pPr marL="2669581" algn="l" rtl="0">
              <a:defRPr sz="1400" baseline="0"/>
            </a:lvl7pPr>
            <a:lvl8pPr marL="2669581" algn="l" rtl="0">
              <a:defRPr sz="1400" baseline="0"/>
            </a:lvl8pPr>
            <a:lvl9pPr marL="2669581" algn="l" rtl="0">
              <a:defRPr sz="1400"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914162" y="1803400"/>
            <a:ext cx="4977104" cy="914400"/>
          </a:xfrm>
        </p:spPr>
        <p:txBody>
          <a:bodyPr rtlCol="0" anchor="ctr">
            <a:noAutofit/>
          </a:bodyPr>
          <a:lstStyle>
            <a:lvl1pPr marL="0" indent="0" algn="l" rtl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2" indent="0" algn="l" rtl="0">
              <a:buNone/>
              <a:defRPr sz="2100" b="1"/>
            </a:lvl5pPr>
            <a:lvl6pPr marL="3047466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14162" y="2717800"/>
            <a:ext cx="4977104" cy="3556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marL="2669581" algn="l" rtl="0">
              <a:defRPr sz="1400"/>
            </a:lvl6pPr>
            <a:lvl7pPr marL="2669581" algn="l" rtl="0">
              <a:defRPr sz="1400"/>
            </a:lvl7pPr>
            <a:lvl8pPr marL="2669581" algn="l" rtl="0">
              <a:defRPr sz="1400"/>
            </a:lvl8pPr>
            <a:lvl9pPr marL="2669581"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97559" y="1803400"/>
            <a:ext cx="4977104" cy="914400"/>
          </a:xfrm>
        </p:spPr>
        <p:txBody>
          <a:bodyPr rtlCol="0" anchor="ctr">
            <a:noAutofit/>
          </a:bodyPr>
          <a:lstStyle>
            <a:lvl1pPr marL="0" indent="0" algn="l" rtl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2" indent="0" algn="l" rtl="0">
              <a:buNone/>
              <a:defRPr sz="2100" b="1"/>
            </a:lvl5pPr>
            <a:lvl6pPr marL="3047466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717800"/>
            <a:ext cx="4977104" cy="3556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marL="2669581" algn="l" rtl="0">
              <a:defRPr sz="1400"/>
            </a:lvl6pPr>
            <a:lvl7pPr marL="2669581" algn="l" rtl="0">
              <a:defRPr sz="1400"/>
            </a:lvl7pPr>
            <a:lvl8pPr marL="2669581" algn="l" rtl="0">
              <a:defRPr sz="1400" baseline="0"/>
            </a:lvl8pPr>
            <a:lvl9pPr marL="2669581" algn="l" rtl="0">
              <a:defRPr sz="1400"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8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8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4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20" name="Прямоугольник 19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sz="24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white">
          <a:xfrm>
            <a:off x="507868" y="482602"/>
            <a:ext cx="6602280" cy="5842001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18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2" indent="0" algn="l" rtl="0">
              <a:buNone/>
              <a:defRPr sz="1200"/>
            </a:lvl5pPr>
            <a:lvl6pPr marL="3047466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1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9134" y="1905000"/>
            <a:ext cx="5180251" cy="1727200"/>
          </a:xfrm>
        </p:spPr>
        <p:txBody>
          <a:bodyPr rtlCol="0" anchor="b" anchorCtr="0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9" name="Прямоугольник 8"/>
          <p:cNvSpPr/>
          <p:nvPr/>
        </p:nvSpPr>
        <p:spPr>
          <a:xfrm>
            <a:off x="0" y="-1115"/>
            <a:ext cx="6093594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sz="240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507870" y="482601"/>
            <a:ext cx="5077859" cy="5862706"/>
          </a:xfrm>
          <a:noFill/>
          <a:ln w="9525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 rtl="0">
              <a:buNone/>
              <a:defRPr sz="27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2" indent="0" algn="l" rtl="0">
              <a:buNone/>
              <a:defRPr sz="2700"/>
            </a:lvl5pPr>
            <a:lvl6pPr marL="3047466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ru-RU"/>
              <a:t>Вставка рисунка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99134" y="3733800"/>
            <a:ext cx="5180251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2" indent="0" algn="l" rtl="0">
              <a:buNone/>
              <a:defRPr sz="1200"/>
            </a:lvl5pPr>
            <a:lvl6pPr marL="3047466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9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914163" y="1803401"/>
            <a:ext cx="10360501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14163" y="6375400"/>
            <a:ext cx="7414869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735324" y="6375400"/>
            <a:ext cx="142203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01.09.2016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441760" y="6375400"/>
            <a:ext cx="832903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5FD5434-F838-4DD4-A17B-1CB1A1850DF4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488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9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59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2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6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F3A9F0D-3136-4E1E-B5D6-6FAFE0BD8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091" y="632544"/>
            <a:ext cx="10360501" cy="12192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C000"/>
                </a:solidFill>
              </a:rPr>
              <a:t>Поэзия ОРЕНБУГСКИХ ПОЭТОВ</a:t>
            </a:r>
            <a:r>
              <a:rPr lang="ru-RU" sz="4000" dirty="0" smtClean="0"/>
              <a:t> </a:t>
            </a:r>
            <a:r>
              <a:rPr lang="ru-RU" sz="4000" dirty="0">
                <a:solidFill>
                  <a:srgbClr val="FFC000"/>
                </a:solidFill>
              </a:rPr>
              <a:t>военных лет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A709EA4D-21EB-4ADB-8ECF-B2E24C0F88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491" y="3429000"/>
            <a:ext cx="3951372" cy="29464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0A1CF37-A05C-462A-B703-9312C361C5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7402" y="2487223"/>
            <a:ext cx="5751922" cy="376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3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18348" y="980728"/>
            <a:ext cx="6092825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C000"/>
                </a:solidFill>
              </a:rPr>
              <a:t>С земли встает туман голубоватый.</a:t>
            </a:r>
          </a:p>
          <a:p>
            <a:r>
              <a:rPr lang="ru-RU" dirty="0">
                <a:solidFill>
                  <a:srgbClr val="FFC000"/>
                </a:solidFill>
              </a:rPr>
              <a:t>Грохочут танки, вытянувшись в ряд.</a:t>
            </a:r>
          </a:p>
          <a:p>
            <a:r>
              <a:rPr lang="ru-RU" dirty="0">
                <a:solidFill>
                  <a:srgbClr val="FFC000"/>
                </a:solidFill>
              </a:rPr>
              <a:t>Как соколы отважные, крылаты</a:t>
            </a:r>
          </a:p>
          <a:p>
            <a:r>
              <a:rPr lang="ru-RU" dirty="0">
                <a:solidFill>
                  <a:srgbClr val="FFC000"/>
                </a:solidFill>
              </a:rPr>
              <a:t>Над крышей флаги красные парят.</a:t>
            </a:r>
          </a:p>
          <a:p>
            <a:r>
              <a:rPr lang="ru-RU" dirty="0">
                <a:solidFill>
                  <a:srgbClr val="FFC000"/>
                </a:solidFill>
              </a:rPr>
              <a:t>Старушка обняла бойца за шею,</a:t>
            </a:r>
          </a:p>
          <a:p>
            <a:r>
              <a:rPr lang="ru-RU" dirty="0">
                <a:solidFill>
                  <a:srgbClr val="FFC000"/>
                </a:solidFill>
              </a:rPr>
              <a:t>От радости заплакала она,</a:t>
            </a:r>
          </a:p>
          <a:p>
            <a:r>
              <a:rPr lang="ru-RU" dirty="0">
                <a:solidFill>
                  <a:srgbClr val="FFC000"/>
                </a:solidFill>
              </a:rPr>
              <a:t>И, улыбаясь, свежие трофеи</a:t>
            </a:r>
          </a:p>
          <a:p>
            <a:r>
              <a:rPr lang="ru-RU" dirty="0">
                <a:solidFill>
                  <a:srgbClr val="FFC000"/>
                </a:solidFill>
              </a:rPr>
              <a:t>Подсчитывает строгий старшина.</a:t>
            </a:r>
          </a:p>
          <a:p>
            <a:endParaRPr lang="ru-RU" dirty="0">
              <a:solidFill>
                <a:srgbClr val="FFC000"/>
              </a:solidFill>
            </a:endParaRPr>
          </a:p>
          <a:p>
            <a:r>
              <a:rPr lang="ru-RU" dirty="0">
                <a:solidFill>
                  <a:srgbClr val="FFC000"/>
                </a:solidFill>
              </a:rPr>
              <a:t>Как тень судьбы Германии фашистской.</a:t>
            </a:r>
          </a:p>
          <a:p>
            <a:r>
              <a:rPr lang="ru-RU" dirty="0">
                <a:solidFill>
                  <a:srgbClr val="FFC000"/>
                </a:solidFill>
              </a:rPr>
              <a:t>На всех путях, куда ни кинешь взгляд.</a:t>
            </a:r>
          </a:p>
          <a:p>
            <a:r>
              <a:rPr lang="ru-RU" dirty="0">
                <a:solidFill>
                  <a:srgbClr val="FFC000"/>
                </a:solidFill>
              </a:rPr>
              <a:t>На глине развороченной и склизкой</a:t>
            </a:r>
          </a:p>
          <a:p>
            <a:r>
              <a:rPr lang="ru-RU" dirty="0">
                <a:solidFill>
                  <a:srgbClr val="FFC000"/>
                </a:solidFill>
              </a:rPr>
              <a:t>Чернеют трупы вражеских солдат.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06180" y="150286"/>
            <a:ext cx="4464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«Победа</a:t>
            </a:r>
            <a:r>
              <a:rPr lang="ru-RU" sz="3200" dirty="0" smtClean="0"/>
              <a:t> </a:t>
            </a:r>
            <a:r>
              <a:rPr lang="ru-RU" sz="3200" dirty="0">
                <a:solidFill>
                  <a:srgbClr val="FFC000"/>
                </a:solidFill>
              </a:rPr>
              <a:t>(Этюд</a:t>
            </a:r>
            <a:r>
              <a:rPr lang="ru-RU" sz="3200" dirty="0" smtClean="0">
                <a:solidFill>
                  <a:srgbClr val="FFC000"/>
                </a:solidFill>
              </a:rPr>
              <a:t>)»</a:t>
            </a:r>
            <a:endParaRPr lang="ru-RU" sz="3200" dirty="0">
              <a:solidFill>
                <a:srgbClr val="FFC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812" y="1844824"/>
            <a:ext cx="4412596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9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844502A-9532-416D-B94C-548A95905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solidFill>
                  <a:srgbClr val="FFC000"/>
                </a:solidFill>
              </a:rPr>
              <a:t>Клипиницер</a:t>
            </a:r>
            <a:r>
              <a:rPr lang="ru-RU" dirty="0">
                <a:solidFill>
                  <a:srgbClr val="FFC000"/>
                </a:solidFill>
              </a:rPr>
              <a:t> Михаил Соломонович </a:t>
            </a:r>
            <a:r>
              <a:rPr lang="ru-RU" dirty="0" smtClean="0">
                <a:solidFill>
                  <a:srgbClr val="FFC000"/>
                </a:solidFill>
              </a:rPr>
              <a:t>(</a:t>
            </a:r>
            <a:r>
              <a:rPr lang="ru-RU" dirty="0">
                <a:solidFill>
                  <a:srgbClr val="FFC000"/>
                </a:solidFill>
              </a:rPr>
              <a:t>1907 – </a:t>
            </a:r>
            <a:r>
              <a:rPr lang="ru-RU" dirty="0" smtClean="0">
                <a:solidFill>
                  <a:srgbClr val="FFC000"/>
                </a:solidFill>
              </a:rPr>
              <a:t>1992)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15B5A808-C1CB-4333-8FEF-26AAC9CD190F}"/>
              </a:ext>
            </a:extLst>
          </p:cNvPr>
          <p:cNvSpPr/>
          <p:nvPr/>
        </p:nvSpPr>
        <p:spPr>
          <a:xfrm>
            <a:off x="5374332" y="1701800"/>
            <a:ext cx="562094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rgbClr val="FFC000"/>
                </a:solidFill>
              </a:rPr>
              <a:t> В 1934 г. переехал в Оренбург, работал в газете, входил в редколлегию альманаха «Степные огни» В годы войны был рядовым 360-й </a:t>
            </a:r>
            <a:r>
              <a:rPr lang="ru-RU" sz="2300" dirty="0" smtClean="0">
                <a:solidFill>
                  <a:srgbClr val="FFC000"/>
                </a:solidFill>
              </a:rPr>
              <a:t>Краснознаменной </a:t>
            </a:r>
            <a:r>
              <a:rPr lang="ru-RU" sz="2300" dirty="0">
                <a:solidFill>
                  <a:srgbClr val="FFC000"/>
                </a:solidFill>
              </a:rPr>
              <a:t>стрелковой дивизии. Участвовал в боях на Волоколамском направлении. На фронте был принят в партию, работал корреспондентом в дивизионной газете «Боевой натиск». Войну М. С. </a:t>
            </a:r>
            <a:r>
              <a:rPr lang="ru-RU" sz="2300" dirty="0" err="1">
                <a:solidFill>
                  <a:srgbClr val="FFC000"/>
                </a:solidFill>
              </a:rPr>
              <a:t>Клипиницер</a:t>
            </a:r>
            <a:r>
              <a:rPr lang="ru-RU" sz="2300" dirty="0">
                <a:solidFill>
                  <a:srgbClr val="FFC000"/>
                </a:solidFill>
              </a:rPr>
              <a:t> закончил капитаном. Награжден орденами Красной Звезды и  Отечественной войны, медалью «За отвагу».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812" y="1701800"/>
            <a:ext cx="3312368" cy="486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9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9A9D746-E858-4054-8815-9DD0D5DE8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002184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«Я ставил подпись под заметками »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AED29DDC-6611-4669-ACE9-D35484D3B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2483" y="1484784"/>
            <a:ext cx="5040561" cy="511256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i="1" dirty="0">
                <a:solidFill>
                  <a:srgbClr val="FFC000"/>
                </a:solidFill>
                <a:latin typeface="Arial" panose="020B0604020202020204" pitchFamily="34" charset="0"/>
              </a:rPr>
              <a:t>«Я ставил подпись под заметками со званием и просто так,</a:t>
            </a:r>
            <a:endParaRPr lang="ru-RU" dirty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ru-RU" i="1" dirty="0">
                <a:solidFill>
                  <a:srgbClr val="FFC000"/>
                </a:solidFill>
                <a:latin typeface="Arial" panose="020B0604020202020204" pitchFamily="34" charset="0"/>
              </a:rPr>
              <a:t>Гордился снайперами меткими, дружил с героями атак.</a:t>
            </a:r>
            <a:endParaRPr lang="ru-RU" dirty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ru-RU" i="1" dirty="0">
                <a:solidFill>
                  <a:srgbClr val="FFC000"/>
                </a:solidFill>
                <a:latin typeface="Arial" panose="020B0604020202020204" pitchFamily="34" charset="0"/>
              </a:rPr>
              <a:t>В разведке был, в воронки падал, спал на снегу, и грязь месил,</a:t>
            </a:r>
            <a:endParaRPr lang="ru-RU" dirty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ru-RU" i="1" dirty="0">
                <a:solidFill>
                  <a:srgbClr val="FFC000"/>
                </a:solidFill>
                <a:latin typeface="Arial" panose="020B0604020202020204" pitchFamily="34" charset="0"/>
              </a:rPr>
              <a:t>И свежий номер, как награду, в землянки землякам носил.</a:t>
            </a:r>
            <a:endParaRPr lang="ru-RU" dirty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ru-RU" i="1" dirty="0">
                <a:solidFill>
                  <a:srgbClr val="FFC000"/>
                </a:solidFill>
                <a:latin typeface="Arial" panose="020B0604020202020204" pitchFamily="34" charset="0"/>
              </a:rPr>
              <a:t>И окружен родными лицами, не видя торопливых строк,</a:t>
            </a:r>
            <a:endParaRPr lang="ru-RU" dirty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ru-RU" i="1" dirty="0">
                <a:solidFill>
                  <a:srgbClr val="FFC000"/>
                </a:solidFill>
                <a:latin typeface="Arial" panose="020B0604020202020204" pitchFamily="34" charset="0"/>
              </a:rPr>
              <a:t>Писал на огневых позициях, как в тишине писать не мог».</a:t>
            </a:r>
            <a:endParaRPr lang="ru-RU" b="0" i="0" dirty="0">
              <a:solidFill>
                <a:srgbClr val="FFC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765" y="2492895"/>
            <a:ext cx="5479796" cy="365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67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0AF86A-14D2-4542-B6B6-A0B979B0D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068" y="1124744"/>
            <a:ext cx="6362008" cy="577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>
                <a:solidFill>
                  <a:srgbClr val="FFC000"/>
                </a:solidFill>
              </a:rPr>
              <a:t>Поэты-фронтовики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882" y="189992"/>
            <a:ext cx="1905000" cy="296227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48882" y="2855284"/>
            <a:ext cx="20411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00" dirty="0" smtClean="0">
                <a:solidFill>
                  <a:prstClr val="white"/>
                </a:solidFill>
              </a:rPr>
              <a:t> </a:t>
            </a:r>
            <a:endParaRPr lang="ru-RU" sz="1000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9798" y="2609110"/>
            <a:ext cx="20597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Возняк</a:t>
            </a:r>
          </a:p>
          <a:p>
            <a:r>
              <a:rPr lang="ru-RU" sz="1000" dirty="0"/>
              <a:t>Александр Александрович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3088" y="2420888"/>
            <a:ext cx="2659876" cy="3486371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6866996" y="5265400"/>
            <a:ext cx="10743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dirty="0" smtClean="0"/>
              <a:t>Данилов</a:t>
            </a:r>
          </a:p>
          <a:p>
            <a:pPr algn="ctr"/>
            <a:r>
              <a:rPr lang="ru-RU" sz="1000" dirty="0" smtClean="0"/>
              <a:t> </a:t>
            </a:r>
            <a:r>
              <a:rPr lang="ru-RU" sz="1000" dirty="0"/>
              <a:t>Петр Кузьмич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7148" y="179795"/>
            <a:ext cx="2340156" cy="2853849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9560411" y="2455174"/>
            <a:ext cx="15536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dirty="0"/>
              <a:t>Горбачев </a:t>
            </a:r>
            <a:endParaRPr lang="ru-RU" sz="1000" dirty="0" smtClean="0"/>
          </a:p>
          <a:p>
            <a:pPr algn="ctr"/>
            <a:r>
              <a:rPr lang="ru-RU" sz="1000" dirty="0" smtClean="0"/>
              <a:t>Алексей </a:t>
            </a:r>
            <a:r>
              <a:rPr lang="ru-RU" sz="1000" dirty="0"/>
              <a:t>Михайлович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153" y="3573017"/>
            <a:ext cx="2260122" cy="3024336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542979" y="5907259"/>
            <a:ext cx="15744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/>
              <a:t>Муса </a:t>
            </a:r>
            <a:r>
              <a:rPr lang="ru-RU" sz="1400" dirty="0" err="1"/>
              <a:t>Джалиль</a:t>
            </a:r>
            <a:r>
              <a:rPr lang="ru-RU" sz="1400" dirty="0"/>
              <a:t> </a:t>
            </a:r>
            <a:endParaRPr lang="ru-RU" sz="1400" dirty="0" smtClean="0"/>
          </a:p>
          <a:p>
            <a:pPr algn="ctr"/>
            <a:r>
              <a:rPr lang="ru-RU" sz="1400" dirty="0" smtClean="0"/>
              <a:t>(</a:t>
            </a:r>
            <a:r>
              <a:rPr lang="ru-RU" sz="1400" dirty="0" err="1"/>
              <a:t>Залилов</a:t>
            </a:r>
            <a:r>
              <a:rPr lang="ru-RU" sz="1400" dirty="0"/>
              <a:t>)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7963" y="3152268"/>
            <a:ext cx="2381250" cy="3278212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9623720" y="5759805"/>
            <a:ext cx="16097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dirty="0" err="1"/>
              <a:t>Клипиницер</a:t>
            </a:r>
            <a:r>
              <a:rPr lang="ru-RU" sz="1000" dirty="0"/>
              <a:t> </a:t>
            </a:r>
            <a:endParaRPr lang="ru-RU" sz="1000" dirty="0" smtClean="0"/>
          </a:p>
          <a:p>
            <a:pPr algn="ctr"/>
            <a:r>
              <a:rPr lang="ru-RU" sz="1000" dirty="0" smtClean="0"/>
              <a:t>Михаил </a:t>
            </a:r>
            <a:r>
              <a:rPr lang="ru-RU" sz="1000" dirty="0"/>
              <a:t>Соломонович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240160" y="5449519"/>
            <a:ext cx="2439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dirty="0" smtClean="0"/>
              <a:t>в</a:t>
            </a:r>
            <a:endParaRPr lang="ru-RU" sz="1000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8051" y="2420888"/>
            <a:ext cx="2580037" cy="3460602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3539177" y="5188450"/>
            <a:ext cx="14350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dirty="0"/>
              <a:t>Трутнев </a:t>
            </a:r>
            <a:endParaRPr lang="ru-RU" sz="1000" dirty="0" smtClean="0"/>
          </a:p>
          <a:p>
            <a:pPr algn="ctr"/>
            <a:r>
              <a:rPr lang="ru-RU" sz="1000" dirty="0" smtClean="0"/>
              <a:t>Михаил </a:t>
            </a:r>
            <a:r>
              <a:rPr lang="ru-RU" sz="1000" dirty="0"/>
              <a:t>Георгиевич</a:t>
            </a:r>
          </a:p>
        </p:txBody>
      </p:sp>
    </p:spTree>
    <p:extLst>
      <p:ext uri="{BB962C8B-B14F-4D97-AF65-F5344CB8AC3E}">
        <p14:creationId xmlns:p14="http://schemas.microsoft.com/office/powerpoint/2010/main" val="272146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05F38EB-7E28-4D54-8989-B34828FA0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Возняк Александр Александрович (01.09.1914 – 30.07.1969)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5C3F6B10-8C16-48FF-B2E9-6C0C8634614F}"/>
              </a:ext>
            </a:extLst>
          </p:cNvPr>
          <p:cNvSpPr/>
          <p:nvPr/>
        </p:nvSpPr>
        <p:spPr>
          <a:xfrm>
            <a:off x="5878388" y="1772816"/>
            <a:ext cx="48245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C000"/>
                </a:solidFill>
              </a:rPr>
              <a:t>поэт. Участник Великой Отечественной Войны, был рядовым, а затем корреспондентом армейской газеты «Фронтовик». В 1943 году после ранения вернулся в Оренбург. Работал в местных газетах, печатался в альманахе "Степные Огни". Член Союза писателей СССР с 1957 года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788" y="1916832"/>
            <a:ext cx="3384376" cy="453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3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211692E-C075-4312-96BF-6E3D0C07C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884" y="482600"/>
            <a:ext cx="9932780" cy="1146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«ЗЕМЛЯ»</a:t>
            </a: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…</a:t>
            </a:r>
            <a:r>
              <a:rPr lang="ru-RU" sz="2700" dirty="0">
                <a:solidFill>
                  <a:srgbClr val="FFC000"/>
                </a:solidFill>
              </a:rPr>
              <a:t>По-матерински все приемлет,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D9924A5A-B12F-45AE-AE3A-01FFEF8DEC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820" y="1988840"/>
            <a:ext cx="4896544" cy="457987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50396" y="2570619"/>
            <a:ext cx="6092825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…..Светает</a:t>
            </a:r>
            <a:r>
              <a:rPr lang="ru-RU" dirty="0"/>
              <a:t>. Медленно светает.</a:t>
            </a:r>
          </a:p>
          <a:p>
            <a:r>
              <a:rPr lang="ru-RU" dirty="0"/>
              <a:t>Всю ночь в бою. И там, где шли,</a:t>
            </a:r>
          </a:p>
          <a:p>
            <a:r>
              <a:rPr lang="ru-RU" dirty="0"/>
              <a:t>В огне добытая, святая,</a:t>
            </a:r>
          </a:p>
          <a:p>
            <a:r>
              <a:rPr lang="ru-RU" dirty="0"/>
              <a:t>Лежит родная пядь земли.</a:t>
            </a:r>
          </a:p>
          <a:p>
            <a:endParaRPr lang="ru-RU" dirty="0"/>
          </a:p>
          <a:p>
            <a:r>
              <a:rPr lang="ru-RU" dirty="0"/>
              <a:t>Она в крови, в глубоких ранах,</a:t>
            </a:r>
          </a:p>
          <a:p>
            <a:r>
              <a:rPr lang="ru-RU" dirty="0"/>
              <a:t>Но горе сбросившая с плеч.</a:t>
            </a:r>
          </a:p>
          <a:p>
            <a:r>
              <a:rPr lang="ru-RU" dirty="0"/>
              <a:t>Какое счастье - на поляне</a:t>
            </a:r>
          </a:p>
          <a:p>
            <a:r>
              <a:rPr lang="ru-RU" dirty="0"/>
              <a:t>Под кустиком на час прилечь!</a:t>
            </a:r>
          </a:p>
        </p:txBody>
      </p:sp>
    </p:spTree>
    <p:extLst>
      <p:ext uri="{BB962C8B-B14F-4D97-AF65-F5344CB8AC3E}">
        <p14:creationId xmlns:p14="http://schemas.microsoft.com/office/powerpoint/2010/main" val="344816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9A414B4-B0D1-49B5-BDBC-3B9560F2D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163" y="404664"/>
            <a:ext cx="10360501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«Данилов </a:t>
            </a:r>
            <a:r>
              <a:rPr lang="ru-RU" dirty="0">
                <a:solidFill>
                  <a:srgbClr val="FFC000"/>
                </a:solidFill>
              </a:rPr>
              <a:t>Петр </a:t>
            </a:r>
            <a:r>
              <a:rPr lang="ru-RU" dirty="0" smtClean="0">
                <a:solidFill>
                  <a:srgbClr val="FFC000"/>
                </a:solidFill>
              </a:rPr>
              <a:t>Кузьмич» 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(</a:t>
            </a:r>
            <a:r>
              <a:rPr lang="ru-RU" dirty="0">
                <a:solidFill>
                  <a:srgbClr val="FFC000"/>
                </a:solidFill>
              </a:rPr>
              <a:t>25.09.1914 –  29.07.1999)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="" xmlns:a16="http://schemas.microsoft.com/office/drawing/2014/main" id="{DC51A2A9-C0A3-4486-93EB-1256EF413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1660" y="1628800"/>
            <a:ext cx="5029336" cy="464500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C000"/>
                </a:solidFill>
              </a:rPr>
              <a:t>Поэт окончил 8 классов, освоил множество профессий, работал на металлургическом заводе г. Новотроицка. Узник фашистских концентрационных и советских исправительно-трудовых лагерей. Реабилитирован. Автор многочисленных публикаций лирики, басен, книг «Все может быть», «Перед дальней дорогой». Был членом Союза писателей России с 1997г. Скончался в 1999 году</a:t>
            </a:r>
            <a:r>
              <a:rPr lang="ru-RU" dirty="0" smtClean="0">
                <a:solidFill>
                  <a:srgbClr val="FFC000"/>
                </a:solidFill>
              </a:rPr>
              <a:t>.</a:t>
            </a:r>
            <a:endParaRPr lang="ru-RU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FFC000"/>
                </a:solidFill>
              </a:rPr>
              <a:t>В Новотроицке проходят вечера памяти П.К. Данилова.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796" y="1650032"/>
            <a:ext cx="4104456" cy="462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3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211692E-C075-4312-96BF-6E3D0C07C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884" y="482600"/>
            <a:ext cx="9932780" cy="1146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«День Победы»</a:t>
            </a: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endParaRPr lang="ru-RU" sz="2700" dirty="0">
              <a:solidFill>
                <a:srgbClr val="FFC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50396" y="2570619"/>
            <a:ext cx="6092825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…..Шел фашист на наши города,</a:t>
            </a:r>
          </a:p>
          <a:p>
            <a:r>
              <a:rPr lang="ru-RU" i="1" dirty="0" smtClean="0">
                <a:solidFill>
                  <a:prstClr val="white"/>
                </a:solidFill>
              </a:rPr>
              <a:t>     Шел на камне не оставить камень,</a:t>
            </a:r>
          </a:p>
          <a:p>
            <a:r>
              <a:rPr lang="ru-RU" i="1" dirty="0">
                <a:solidFill>
                  <a:prstClr val="white"/>
                </a:solidFill>
              </a:rPr>
              <a:t> </a:t>
            </a:r>
            <a:r>
              <a:rPr lang="ru-RU" i="1" dirty="0" smtClean="0">
                <a:solidFill>
                  <a:prstClr val="white"/>
                </a:solidFill>
              </a:rPr>
              <a:t>    И плоды разумного туда</a:t>
            </a:r>
          </a:p>
          <a:p>
            <a:r>
              <a:rPr lang="ru-RU" i="1" dirty="0">
                <a:solidFill>
                  <a:prstClr val="white"/>
                </a:solidFill>
              </a:rPr>
              <a:t> </a:t>
            </a:r>
            <a:r>
              <a:rPr lang="ru-RU" i="1" dirty="0" smtClean="0">
                <a:solidFill>
                  <a:prstClr val="white"/>
                </a:solidFill>
              </a:rPr>
              <a:t>    Разметать горелыми кусками.</a:t>
            </a:r>
          </a:p>
          <a:p>
            <a:r>
              <a:rPr lang="ru-RU" i="1" dirty="0">
                <a:solidFill>
                  <a:prstClr val="white"/>
                </a:solidFill>
              </a:rPr>
              <a:t> </a:t>
            </a:r>
            <a:r>
              <a:rPr lang="ru-RU" i="1" dirty="0" smtClean="0">
                <a:solidFill>
                  <a:prstClr val="white"/>
                </a:solidFill>
              </a:rPr>
              <a:t>    Черный жар содеянного зла</a:t>
            </a:r>
          </a:p>
          <a:p>
            <a:r>
              <a:rPr lang="ru-RU" i="1" dirty="0">
                <a:solidFill>
                  <a:prstClr val="white"/>
                </a:solidFill>
              </a:rPr>
              <a:t> </a:t>
            </a:r>
            <a:r>
              <a:rPr lang="ru-RU" i="1" dirty="0" smtClean="0">
                <a:solidFill>
                  <a:prstClr val="white"/>
                </a:solidFill>
              </a:rPr>
              <a:t>    Не залить слезами никакими,</a:t>
            </a:r>
          </a:p>
          <a:p>
            <a:r>
              <a:rPr lang="ru-RU" i="1" dirty="0">
                <a:solidFill>
                  <a:prstClr val="white"/>
                </a:solidFill>
              </a:rPr>
              <a:t> </a:t>
            </a:r>
            <a:r>
              <a:rPr lang="ru-RU" i="1" dirty="0" smtClean="0">
                <a:solidFill>
                  <a:prstClr val="white"/>
                </a:solidFill>
              </a:rPr>
              <a:t>    Вот о чем звенят колокола</a:t>
            </a:r>
          </a:p>
          <a:p>
            <a:r>
              <a:rPr lang="ru-RU" i="1" dirty="0">
                <a:solidFill>
                  <a:prstClr val="white"/>
                </a:solidFill>
              </a:rPr>
              <a:t> </a:t>
            </a:r>
            <a:r>
              <a:rPr lang="ru-RU" i="1" dirty="0" smtClean="0">
                <a:solidFill>
                  <a:prstClr val="white"/>
                </a:solidFill>
              </a:rPr>
              <a:t>    Заживо обугленной Хатыни…..</a:t>
            </a:r>
          </a:p>
          <a:p>
            <a:r>
              <a:rPr lang="ru-RU" i="1" dirty="0">
                <a:solidFill>
                  <a:prstClr val="white"/>
                </a:solidFill>
              </a:rPr>
              <a:t> </a:t>
            </a:r>
            <a:r>
              <a:rPr lang="ru-RU" i="1" dirty="0" smtClean="0">
                <a:solidFill>
                  <a:prstClr val="white"/>
                </a:solidFill>
              </a:rPr>
              <a:t>     </a:t>
            </a:r>
            <a:endParaRPr lang="ru-RU" i="1" dirty="0">
              <a:solidFill>
                <a:prstClr val="white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820" y="1189233"/>
            <a:ext cx="4143313" cy="526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21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36E991-FF0D-44DC-9A24-4592AA3B5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163" y="260648"/>
            <a:ext cx="10360501" cy="144016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«Горбачев Алексей Михайлович 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(</a:t>
            </a:r>
            <a:r>
              <a:rPr lang="ru-RU" dirty="0">
                <a:solidFill>
                  <a:srgbClr val="FFC000"/>
                </a:solidFill>
              </a:rPr>
              <a:t>14.04.1919 – 07.09.1997)»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734372" y="1803400"/>
            <a:ext cx="5540292" cy="4706217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rgbClr val="FFC000"/>
                </a:solidFill>
              </a:rPr>
              <a:t>прозаик, драматург, член Союза писателей СССР. Участник Великой Отечественной войны. Дважды был ответственным секретарём областной писательской организации (1956-1960 гг., 1979-1987 гг.) Автор произведений: «Подвиг доктора Бушуева», «Сельский врач», «Сельская учительница», «Чудесный доктор» и др. Пьесы Горбачева «Под счастливой звездой», «Коса на камень» и «Веселый Гай» были поставлены Оренбургским театром музыкальной комедии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820" y="1747117"/>
            <a:ext cx="39052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7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727558E-14D2-4BA8-A7DA-FD427ACE7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570136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«Полетел снежок пушистый»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BDB9F7D-5413-4432-88F0-C182403EB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0516" y="1551066"/>
            <a:ext cx="4676193" cy="52930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Полетел снежок пушистый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И занёс дома.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Ой, не нравится фашистам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Русская зима,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Наш мороз и серебристый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Иней на ветвях.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Ждёт захватчиков-фашистов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Смерть на всех путях.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Вьюга злится,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С ветром споря,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Замела пути.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Никогда фашистской своре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К Москве не пройти!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Вновь дают отпор арийцам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Наши храбрецы.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Ой, не нравятся фашистам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Русские бойцы!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54" y="1844824"/>
            <a:ext cx="5089926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7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507B0AC-07D5-4CEA-A62C-E47A14573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Муса </a:t>
            </a:r>
            <a:r>
              <a:rPr lang="ru-RU" dirty="0" err="1">
                <a:solidFill>
                  <a:srgbClr val="FFC000"/>
                </a:solidFill>
              </a:rPr>
              <a:t>Мустафович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Залилов</a:t>
            </a:r>
            <a:r>
              <a:rPr lang="ru-RU" dirty="0">
                <a:solidFill>
                  <a:srgbClr val="FFC000"/>
                </a:solidFill>
              </a:rPr>
              <a:t> (Джалилов</a:t>
            </a:r>
            <a:r>
              <a:rPr lang="ru-RU" dirty="0" smtClean="0">
                <a:solidFill>
                  <a:srgbClr val="FFC000"/>
                </a:solidFill>
              </a:rPr>
              <a:t>) (</a:t>
            </a:r>
            <a:r>
              <a:rPr lang="ru-RU" dirty="0">
                <a:solidFill>
                  <a:srgbClr val="FFC000"/>
                </a:solidFill>
              </a:rPr>
              <a:t>1906-1944)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18348" y="2161835"/>
            <a:ext cx="6092825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C000"/>
                </a:solidFill>
              </a:rPr>
              <a:t>1941 год стал переломным в жизни и творчестве М. </a:t>
            </a:r>
            <a:r>
              <a:rPr lang="ru-RU" dirty="0" err="1">
                <a:solidFill>
                  <a:srgbClr val="FFC000"/>
                </a:solidFill>
              </a:rPr>
              <a:t>Джалиля</a:t>
            </a:r>
            <a:r>
              <a:rPr lang="ru-RU" dirty="0">
                <a:solidFill>
                  <a:srgbClr val="FFC000"/>
                </a:solidFill>
              </a:rPr>
              <a:t>. На  второй день войны поэт явился в военкомат с просьбой направить его на фронт, а 13 июля уже надел военную форму. Вначале был зачислен в формирующийся под Казанью артиллерийский полк «конным разведчиком». Признание на государственном уровне настигло Мусу </a:t>
            </a:r>
            <a:r>
              <a:rPr lang="ru-RU" dirty="0" err="1">
                <a:solidFill>
                  <a:srgbClr val="FFC000"/>
                </a:solidFill>
              </a:rPr>
              <a:t>Джалиля</a:t>
            </a:r>
            <a:r>
              <a:rPr lang="ru-RU" dirty="0">
                <a:solidFill>
                  <a:srgbClr val="FFC000"/>
                </a:solidFill>
              </a:rPr>
              <a:t> уже после смерти </a:t>
            </a:r>
          </a:p>
          <a:p>
            <a:r>
              <a:rPr lang="ru-RU" dirty="0">
                <a:solidFill>
                  <a:srgbClr val="FFC000"/>
                </a:solidFill>
              </a:rPr>
              <a:t>25 августа 1944 г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012" y="2052712"/>
            <a:ext cx="3408479" cy="454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3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оформления с алым фоном в альбомной ориентации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>
        <a:ln w="190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F03460512.potx" id="{FAD57A1D-FD3F-410E-BC16-DC0572F34EA3}" vid="{8B1535A0-4296-40FA-BB7E-C6BB75A63359}"/>
    </a:ext>
  </a:extLst>
</a:theme>
</file>

<file path=ppt/theme/theme2.xml><?xml version="1.0" encoding="utf-8"?>
<a:theme xmlns:a="http://schemas.openxmlformats.org/drawingml/2006/main" name="Тема Offic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Слайды с алыми тонами в альбомной ориентации</Template>
  <TotalTime>555</TotalTime>
  <Words>626</Words>
  <Application>Microsoft Office PowerPoint</Application>
  <PresentationFormat>Произвольный</PresentationFormat>
  <Paragraphs>71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Cambria</vt:lpstr>
      <vt:lpstr>Century Gothic</vt:lpstr>
      <vt:lpstr>Шаблон оформления с алым фоном в альбомной ориентации</vt:lpstr>
      <vt:lpstr>Поэзия ОРЕНБУГСКИХ ПОЭТОВ военных лет</vt:lpstr>
      <vt:lpstr>Поэты-фронтовики</vt:lpstr>
      <vt:lpstr>Возняк Александр Александрович (01.09.1914 – 30.07.1969)</vt:lpstr>
      <vt:lpstr>«ЗЕМЛЯ»  …По-матерински все приемлет,</vt:lpstr>
      <vt:lpstr>       «Данилов Петр Кузьмич»  (25.09.1914 –  29.07.1999)</vt:lpstr>
      <vt:lpstr>«День Победы»  </vt:lpstr>
      <vt:lpstr>«Горбачев Алексей Михайлович  (14.04.1919 – 07.09.1997)»</vt:lpstr>
      <vt:lpstr>«Полетел снежок пушистый»</vt:lpstr>
      <vt:lpstr>Муса Мустафович Залилов (Джалилов) (1906-1944)</vt:lpstr>
      <vt:lpstr>Презентация PowerPoint</vt:lpstr>
      <vt:lpstr>Клипиницер Михаил Соломонович (1907 – 1992)</vt:lpstr>
      <vt:lpstr>«Я ставил подпись под заметками 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Поэзия военных лет</dc:title>
  <dc:creator>елена кузьмина</dc:creator>
  <cp:lastModifiedBy>Android 10</cp:lastModifiedBy>
  <cp:revision>50</cp:revision>
  <dcterms:created xsi:type="dcterms:W3CDTF">2018-05-09T08:39:47Z</dcterms:created>
  <dcterms:modified xsi:type="dcterms:W3CDTF">2020-05-07T01:53:31Z</dcterms:modified>
</cp:coreProperties>
</file>