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89" r:id="rId2"/>
  </p:sldMasterIdLst>
  <p:sldIdLst>
    <p:sldId id="256" r:id="rId3"/>
    <p:sldId id="269" r:id="rId4"/>
    <p:sldId id="257" r:id="rId5"/>
    <p:sldId id="274" r:id="rId6"/>
    <p:sldId id="272" r:id="rId7"/>
    <p:sldId id="258" r:id="rId8"/>
    <p:sldId id="260" r:id="rId9"/>
    <p:sldId id="286" r:id="rId10"/>
    <p:sldId id="261" r:id="rId11"/>
    <p:sldId id="262" r:id="rId12"/>
    <p:sldId id="263" r:id="rId13"/>
    <p:sldId id="264" r:id="rId14"/>
    <p:sldId id="265" r:id="rId15"/>
    <p:sldId id="275" r:id="rId16"/>
    <p:sldId id="276" r:id="rId17"/>
    <p:sldId id="266" r:id="rId18"/>
    <p:sldId id="267" r:id="rId19"/>
    <p:sldId id="268" r:id="rId20"/>
    <p:sldId id="277" r:id="rId21"/>
    <p:sldId id="280" r:id="rId22"/>
    <p:sldId id="279" r:id="rId23"/>
    <p:sldId id="281" r:id="rId24"/>
    <p:sldId id="282" r:id="rId25"/>
    <p:sldId id="283" r:id="rId26"/>
    <p:sldId id="287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99CCFF"/>
    <a:srgbClr val="CCCCFF"/>
    <a:srgbClr val="FF9900"/>
    <a:srgbClr val="CCCC00"/>
    <a:srgbClr val="99CC00"/>
    <a:srgbClr val="008000"/>
    <a:srgbClr val="CC3300"/>
    <a:srgbClr val="E39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4361-7EFF-4EAA-8B34-DB844E8BB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5A48-11BD-41AD-8E4A-5C6ADC56B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09C6-E636-4022-ACC6-96C8D149F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0E2B48-81E7-44B7-9708-6EA2171210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9FDAAE2-D4CD-4B5D-B539-0E5CAE36FC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8BE93-58FC-4814-8FA6-C1CCFE76E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65E1-0292-4149-9B94-EF74054704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EC1093F-9519-4FD3-A4B5-DF5572DD3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34A162-5D28-4593-836B-815425930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0E33B-9BB9-416D-A5EC-ADFB3FE2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B2E6A6-C8E5-42B2-A4F4-D4A66BBDB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A319-B2A7-427E-940D-24878D023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FE7F30-6200-46DD-A5A4-29B512D980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C93A-3382-467D-B3E3-322F90630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17D5C7A-377E-4C56-8CE2-2A363E5A0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6AC2-EF66-46C5-BEC2-14F5A82E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1A44-A033-4722-99E4-3A553DE72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DB39-8FE1-43A4-89F8-4027AEED9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3598-B84B-4140-B10C-7C77979DC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06C7-E4FF-4E07-B921-2D5A38FB6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E1202-06F4-4522-8FB5-5A499628E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AEBC-7BFB-461D-8F45-08ECD44CF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06FF0C5-32FA-4BE2-B305-AAC308EB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6FF0C5-32FA-4BE2-B305-AAC308EB0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2"/>
            <a:ext cx="7772400" cy="1268413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Волейбол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4392488" cy="293078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Above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57919" y="1713343"/>
            <a:ext cx="4596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660066"/>
                </a:solidFill>
                <a:latin typeface="+mj-lt"/>
              </a:rPr>
              <a:t>Презентацию подготовила </a:t>
            </a:r>
            <a:br>
              <a:rPr lang="ru-RU" dirty="0" smtClean="0">
                <a:solidFill>
                  <a:srgbClr val="660066"/>
                </a:solidFill>
                <a:latin typeface="+mj-lt"/>
              </a:rPr>
            </a:br>
            <a:r>
              <a:rPr lang="ru-RU" dirty="0" smtClean="0">
                <a:solidFill>
                  <a:srgbClr val="660066"/>
                </a:solidFill>
                <a:latin typeface="+mj-lt"/>
              </a:rPr>
              <a:t>учитель физической культуры</a:t>
            </a:r>
            <a:br>
              <a:rPr lang="ru-RU" dirty="0" smtClean="0">
                <a:solidFill>
                  <a:srgbClr val="660066"/>
                </a:solidFill>
                <a:latin typeface="+mj-lt"/>
              </a:rPr>
            </a:br>
            <a:r>
              <a:rPr lang="ru-RU" dirty="0" err="1" smtClean="0">
                <a:solidFill>
                  <a:srgbClr val="660066"/>
                </a:solidFill>
                <a:latin typeface="+mj-lt"/>
              </a:rPr>
              <a:t>Кадралиева</a:t>
            </a:r>
            <a:r>
              <a:rPr lang="ru-RU" dirty="0" smtClean="0">
                <a:solidFill>
                  <a:srgbClr val="660066"/>
                </a:solidFill>
                <a:latin typeface="+mj-lt"/>
              </a:rPr>
              <a:t> Н. А., г. </a:t>
            </a:r>
            <a:r>
              <a:rPr lang="ru-RU" dirty="0" err="1" smtClean="0">
                <a:solidFill>
                  <a:srgbClr val="660066"/>
                </a:solidFill>
                <a:latin typeface="+mj-lt"/>
              </a:rPr>
              <a:t>Степногорск</a:t>
            </a:r>
            <a:endParaRPr lang="ru-RU" dirty="0">
              <a:solidFill>
                <a:srgbClr val="660066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188913"/>
            <a:ext cx="8015287" cy="936625"/>
          </a:xfrm>
        </p:spPr>
        <p:txBody>
          <a:bodyPr/>
          <a:lstStyle/>
          <a:p>
            <a:pPr algn="ctr" eaLnBrk="1" hangingPunct="1"/>
            <a:r>
              <a:rPr lang="ru-RU" sz="8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341438"/>
            <a:ext cx="8569325" cy="31670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1600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Верхняя прямая подача.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/>
              <a:t>Удар по мячу наносят выше уровня плечевого сустава, стоя лицом к сетке. Игрок подбрасывает мяч над головой несколько впереди себя на высоту до 1 м выше вытянутой руки, бьющая рука делает замах вверх - назад, плечо поднято. Одновременно с замахом игрок прогибается и отводит плечо бьющей руки назад. Во время удара бьющая рука разгибается в локтевом суставе и выносится вперед-вверх.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/>
              <a:t>Туловище и вытянутая рука составляют почти прямую линию. Удар производится несколько впереди игрока. Полу - напряженная кисть облегает мяч сзади- сверху, придавая ему окончательное направление.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/>
              <a:t>Подачи бывают с вращением мяча и планирующие без вращения. При планирующих подачах мяч нужно подбрасывать так, чтобы он не вращался. Высота подбрасывания ниже обычной. При замахе амплитуда движения значительно меньше.</a:t>
            </a:r>
          </a:p>
        </p:txBody>
      </p:sp>
      <p:sp>
        <p:nvSpPr>
          <p:cNvPr id="14340" name="WordArt 8"/>
          <p:cNvSpPr>
            <a:spLocks noChangeArrowheads="1" noChangeShapeType="1" noTextEdit="1"/>
          </p:cNvSpPr>
          <p:nvPr/>
        </p:nvSpPr>
        <p:spPr bwMode="auto">
          <a:xfrm>
            <a:off x="467544" y="332656"/>
            <a:ext cx="78486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Подача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мяча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5">
                  <a:lumMod val="75000"/>
                </a:schemeClr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080"/>
            <a:ext cx="3543607" cy="216024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412875"/>
            <a:ext cx="8208962" cy="20875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FF0000"/>
                </a:solidFill>
              </a:rPr>
              <a:t>Нижняя прямая подача.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Игрок стоит лицом прямо к сетке. Мяч подбрасывают на расстояние вытянутой руки на высоту 0,5—1 м, не выше головы игрока. Замах выполняется свободным отведением руки назад. Удар осуществляется маховым движением бьющей руки сзади –снизу - вперед, примерно на уровне пояса игрока, ниже уровня плечевого сустава.</a:t>
            </a:r>
          </a:p>
        </p:txBody>
      </p:sp>
      <p:sp>
        <p:nvSpPr>
          <p:cNvPr id="15364" name="WordArt 8"/>
          <p:cNvSpPr>
            <a:spLocks noChangeArrowheads="1" noChangeShapeType="1" noTextEdit="1"/>
          </p:cNvSpPr>
          <p:nvPr/>
        </p:nvSpPr>
        <p:spPr bwMode="auto">
          <a:xfrm>
            <a:off x="195263" y="228600"/>
            <a:ext cx="8193087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Подача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мяча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36536"/>
            <a:ext cx="7841660" cy="285774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609600" y="1412875"/>
            <a:ext cx="7924800" cy="3168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FF0000"/>
                </a:solidFill>
              </a:rPr>
              <a:t>Верхняя передача двумя руками.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Перемещаясь к месту встречи с мячом, в последнем шаге целесообразно стопы ставить параллельно друг другу или одну несколько впереди. Ноги согнуты в коленях. Руки выносят перед лицом, кисти находятся на уровне лба, указательные и большие пальцы образуют треугольник. Кисти рук имеют форму овала, оптимально напряжены.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При приближении мяча начинается встречное одновременное движение ног и рук. При выполнении ударного движения большие пальцы принимают на себя основную нагрузку при амортизации, указательные пальцы становятся основной ударной частью, средние в меньшей степени, безымянные пальцы и мизинцы удерживают мяч в боковом направлении. В конце руки как бы сопровождают полет мяча.</a:t>
            </a:r>
          </a:p>
        </p:txBody>
      </p:sp>
      <p:sp>
        <p:nvSpPr>
          <p:cNvPr id="16387" name="WordArt 8"/>
          <p:cNvSpPr>
            <a:spLocks noChangeArrowheads="1" noChangeShapeType="1" noTextEdit="1"/>
          </p:cNvSpPr>
          <p:nvPr/>
        </p:nvSpPr>
        <p:spPr bwMode="auto">
          <a:xfrm>
            <a:off x="395536" y="228600"/>
            <a:ext cx="8193087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Передача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мяча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5194"/>
            <a:ext cx="3312368" cy="253394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341438"/>
            <a:ext cx="7945438" cy="2159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FF0000"/>
                </a:solidFill>
              </a:rPr>
              <a:t>Передача в прыжке.</a:t>
            </a:r>
            <a:r>
              <a:rPr lang="ru-RU" sz="2000" i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Выполняется , когда мяч летит высоко. Во время прыжка руки выносятся над головой  выше, чем при передаче в стойке. Встречное движение характерно активной работой рук. Наиболее эффективным получается ударное движение выполненное в наивысшей точке подъема тела.</a:t>
            </a:r>
          </a:p>
        </p:txBody>
      </p:sp>
      <p:sp>
        <p:nvSpPr>
          <p:cNvPr id="17412" name="WordArt 10"/>
          <p:cNvSpPr>
            <a:spLocks noChangeArrowheads="1" noChangeShapeType="1" noTextEdit="1"/>
          </p:cNvSpPr>
          <p:nvPr/>
        </p:nvSpPr>
        <p:spPr bwMode="auto">
          <a:xfrm>
            <a:off x="195263" y="228600"/>
            <a:ext cx="8193087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Передача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мяча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70981"/>
            <a:ext cx="2016224" cy="3212976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72" y="3296887"/>
            <a:ext cx="2376264" cy="298707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600200"/>
            <a:ext cx="7994650" cy="24050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Передача одной рукой.</a:t>
            </a:r>
            <a:r>
              <a:rPr lang="ru-RU" sz="1800" i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Выполняется в прыжке, в основном укороченная. Во время прыжка руку выносят над головой. Локоть высоко поднят и направлен вперед, кисть развернута ладонью вперед. Пальцы несколько согнуты и напряжены. Удар по мячу выполняется активным разгибанием руки в локтевом суставе, движение резкое.</a:t>
            </a:r>
            <a:endParaRPr lang="ru-RU" sz="2200" b="1" i="1" dirty="0" smtClean="0"/>
          </a:p>
          <a:p>
            <a:pPr eaLnBrk="1" hangingPunct="1">
              <a:lnSpc>
                <a:spcPct val="80000"/>
              </a:lnSpc>
            </a:pPr>
            <a:endParaRPr lang="ru-RU" sz="2200" dirty="0" smtClean="0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2843808" y="3861048"/>
            <a:ext cx="3168253" cy="251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7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015288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Передача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мяча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557338"/>
            <a:ext cx="7924800" cy="19431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FF0000"/>
                </a:solidFill>
              </a:rPr>
              <a:t>Передача назад.</a:t>
            </a:r>
            <a:r>
              <a:rPr 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Выходить под мяч так, чтобы он находился над головой. Кисти рук выносятся выше головы. В ударном движении одновременно с разгибанием ног игрок прогибается в грудной и поясничной частях тела. Руки разгибаются в локтевых суставах.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2483768" y="3284984"/>
            <a:ext cx="3256158" cy="291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WordArt 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015287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Передача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мяча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8015287" cy="981075"/>
          </a:xfrm>
        </p:spPr>
        <p:txBody>
          <a:bodyPr/>
          <a:lstStyle/>
          <a:p>
            <a:pPr algn="ctr" eaLnBrk="1" hangingPunct="1"/>
            <a:r>
              <a:rPr lang="ru-RU" sz="8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341438"/>
            <a:ext cx="7993062" cy="3095625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Прямой нападающий удар.</a:t>
            </a:r>
            <a:endParaRPr lang="ru-RU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/>
              <a:t> Длина разбега 2—3 шага. В последнем шаге (скачке) горизонтальная скорость преобразуется в вертикальную. При этом одну ногу (обычно правую) выносят вытянутой вперед и ставят на пятку (стопорящий шаг). Другой ногой в последнем шаге отталкиваются от опоры и подставляют к правой. В момент отталкивания (прыжка) руки по дуге сзади - вперед-вверх делают взмах, тело приобретает движение вверх и несколько вперед — это фаза взлета. Одновременно со взлетом игрок делает замах правой рукой вверх - назад. Важно, чтобы локоть находился выше плечевого сустава. Игрок прогибается в грудной и поясничной частях, ноги слегка сгибаются в коленях. В момент ударного движения бьющая рука выпрямляется в локтевом суставе, вытягивается вверх и несколько вперед. Затем опускается вперед - вниз. Кисть накладывают на мяч в расслабленном состоянии сверху - сзади. К моменту удара скорость движения руки должна быть наибольшей.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/>
          </a:p>
        </p:txBody>
      </p:sp>
      <p:sp>
        <p:nvSpPr>
          <p:cNvPr id="20485" name="WordArt 7"/>
          <p:cNvSpPr>
            <a:spLocks noChangeArrowheads="1" noChangeShapeType="1" noTextEdit="1"/>
          </p:cNvSpPr>
          <p:nvPr/>
        </p:nvSpPr>
        <p:spPr bwMode="auto">
          <a:xfrm>
            <a:off x="611560" y="199799"/>
            <a:ext cx="7921625" cy="936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58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Атакующие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Impact"/>
              </a:rPr>
              <a:t>действия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99CCFF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81345"/>
            <a:ext cx="3888432" cy="214610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28600"/>
            <a:ext cx="8015287" cy="968375"/>
          </a:xfrm>
        </p:spPr>
        <p:txBody>
          <a:bodyPr/>
          <a:lstStyle/>
          <a:p>
            <a:pPr algn="ctr" eaLnBrk="1" hangingPunct="1"/>
            <a:r>
              <a:rPr lang="ru-RU" sz="8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341438"/>
            <a:ext cx="8089900" cy="34559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FF0000"/>
                </a:solidFill>
              </a:rPr>
              <a:t>Прием мяча.</a:t>
            </a:r>
            <a:r>
              <a:rPr lang="ru-RU" sz="18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Применяется против нападающих действий противника, позволяет оставить мяч в игре.</a:t>
            </a:r>
            <a:endParaRPr lang="ru-RU" sz="1800" i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FF0000"/>
                </a:solidFill>
              </a:rPr>
              <a:t>Прием мяча снизу двумя руками в опоре.</a:t>
            </a:r>
            <a:r>
              <a:rPr lang="ru-RU" sz="1800" i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После перемещения руки выносят вперед вытянутыми и напряженными, кисти соединяют вместе, правая кисть как бы обхватывает и поддерживает снизу левую. Ноги, согнутые в коленях, на ширине плеч, одна нога может быть несколько впереди другой. Туловище слегка наклонено вперед.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Руки располагаются перпендикулярно траектории полета мяча. При приближении мяча делается встречное движение руками с некоторой амортизацией, ноги выпрямляются, удар по мячу выполняется напряженными предплечьями, кисти отводятся вниз на себя, локти не сгибаются. Основная работа выполняется за счет ног и плеч.</a:t>
            </a:r>
          </a:p>
        </p:txBody>
      </p:sp>
      <p:sp>
        <p:nvSpPr>
          <p:cNvPr id="21508" name="WordArt 7"/>
          <p:cNvSpPr>
            <a:spLocks noChangeArrowheads="1" noChangeShapeType="1" noTextEdit="1"/>
          </p:cNvSpPr>
          <p:nvPr/>
        </p:nvSpPr>
        <p:spPr bwMode="auto">
          <a:xfrm>
            <a:off x="611560" y="188913"/>
            <a:ext cx="7920038" cy="10080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Действия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защиты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Impact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77621"/>
            <a:ext cx="5713419" cy="195653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412875"/>
            <a:ext cx="8007350" cy="30241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Прием мяча снизу одной рукой в опоре.</a:t>
            </a:r>
            <a:r>
              <a:rPr lang="ru-RU" sz="2400" b="1" i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Этим способом принимают мячи, летящие далеко от игрока, после предварительного перемещения или выпада. Ударное движение выполняется напряженной кистью, пальцы сжаты (</a:t>
            </a:r>
            <a:r>
              <a:rPr lang="ru-RU" sz="2400" b="1" dirty="0" err="1" smtClean="0"/>
              <a:t>полукулаком</a:t>
            </a:r>
            <a:r>
              <a:rPr lang="ru-RU" sz="2400" b="1" dirty="0" smtClean="0"/>
              <a:t> или кулаком).</a:t>
            </a:r>
          </a:p>
        </p:txBody>
      </p:sp>
      <p:sp>
        <p:nvSpPr>
          <p:cNvPr id="22531" name="WordArt 7"/>
          <p:cNvSpPr>
            <a:spLocks noChangeArrowheads="1" noChangeShapeType="1" noTextEdit="1"/>
          </p:cNvSpPr>
          <p:nvPr/>
        </p:nvSpPr>
        <p:spPr bwMode="auto">
          <a:xfrm>
            <a:off x="539552" y="230623"/>
            <a:ext cx="8015287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Действия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защиты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3" y="3933056"/>
            <a:ext cx="7945043" cy="229950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21891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Прием мяча одной рукой снизу  в падении</a:t>
            </a:r>
            <a:r>
              <a:rPr lang="ru-RU" sz="2000" b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     на бедро — спину или на грудь. Прием мяча с падением на бедро — спину выполняется последовательным перекатом.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При выполнении приема с падением на грудь игрок с последним шагом резким движением посылает туловище вниз - вперед, руки выносит вперед. 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/>
          </a:p>
        </p:txBody>
      </p:sp>
      <p:sp>
        <p:nvSpPr>
          <p:cNvPr id="23556" name="WordArt 7"/>
          <p:cNvSpPr>
            <a:spLocks noChangeArrowheads="1" noChangeShapeType="1" noTextEdit="1"/>
          </p:cNvSpPr>
          <p:nvPr/>
        </p:nvSpPr>
        <p:spPr bwMode="auto">
          <a:xfrm>
            <a:off x="557128" y="276534"/>
            <a:ext cx="8015287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FF"/>
                </a:solidFill>
                <a:latin typeface="Impact"/>
              </a:rPr>
              <a:t>Действия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FF"/>
                </a:solidFill>
                <a:latin typeface="Impact"/>
              </a:rPr>
              <a:t>защиты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CCFF"/>
              </a:solidFill>
              <a:latin typeface="Impact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11" y="3789040"/>
            <a:ext cx="6480720" cy="214392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Содержание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700808"/>
            <a:ext cx="79248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 dirty="0" smtClean="0"/>
              <a:t>Содержание                                                                                                  слайд 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 dirty="0" smtClean="0"/>
              <a:t>История развития волейбола                                                                 слайд 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 dirty="0" smtClean="0"/>
              <a:t>Характеристика игры                                                                               слайд 4</a:t>
            </a:r>
          </a:p>
          <a:p>
            <a:pPr>
              <a:lnSpc>
                <a:spcPct val="80000"/>
              </a:lnSpc>
              <a:buNone/>
            </a:pPr>
            <a:r>
              <a:rPr lang="ru-RU" sz="1600" u="sng" dirty="0"/>
              <a:t>Физическая подготовка                                                                          </a:t>
            </a:r>
            <a:r>
              <a:rPr lang="ru-RU" sz="1600" u="sng" dirty="0" smtClean="0"/>
              <a:t> слайд </a:t>
            </a:r>
            <a:r>
              <a:rPr lang="ru-RU" sz="1600" u="sng" dirty="0"/>
              <a:t>5 </a:t>
            </a:r>
            <a:endParaRPr lang="ru-RU" sz="1600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 dirty="0" smtClean="0"/>
              <a:t>Оборудование                                                                                             слайд 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 dirty="0" smtClean="0"/>
              <a:t>Расстановка игроков                                                                                слайд 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 dirty="0" smtClean="0"/>
              <a:t>Игровые партии                                                                                         слайд 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 dirty="0" smtClean="0"/>
              <a:t>Стартовая стойка                                                                                       слайд 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 dirty="0" smtClean="0"/>
              <a:t>Подача мяча                                                                                                слайд 10-11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 dirty="0" smtClean="0"/>
              <a:t>Передачи мяча                                                                                           слайд 12 – 15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 dirty="0" smtClean="0"/>
              <a:t>Атакующие действия                                                                                слайд 16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 dirty="0" smtClean="0"/>
              <a:t>Действия защиты                                                                                      слайд 17 – 21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u="sng" dirty="0" smtClean="0"/>
              <a:t>Официальные жесты судей                                                                    слайд 22 – 24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u="sng" dirty="0" smtClean="0"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000" u="sng" dirty="0" smtClean="0"/>
              <a:t>            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26924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Прием мяча двумя руками сверху в падении.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Этот прием выполняется на спину и на бедро — спину, когда мяч летит прямо на игрока или в стороне от него. При выполнении приема с падением на спину после перемещения игрок с последним шагом принимает положение приседа. Руки выносит на уровне лица. Ударное движение выполняется, как при передаче сверху двумя руками. При ударе плечи несколько отводятся назад, масса тела перераспределяется, в результате чего нарушается равновесие. Игрок как бы садится на пятку сзади стоящей на носке ноги, группируется, наклоняет голову вперед и падает на «круглую» спину. Возможен кувырок назад.</a:t>
            </a:r>
          </a:p>
        </p:txBody>
      </p:sp>
      <p:sp>
        <p:nvSpPr>
          <p:cNvPr id="24581" name="WordArt 7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015287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Действия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защиты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Impact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97462"/>
            <a:ext cx="6768752" cy="221405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015287" cy="914400"/>
          </a:xfrm>
        </p:spPr>
        <p:txBody>
          <a:bodyPr/>
          <a:lstStyle/>
          <a:p>
            <a:pPr algn="ctr" eaLnBrk="1" hangingPunct="1"/>
            <a:r>
              <a:rPr lang="ru-RU" sz="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484313"/>
            <a:ext cx="8137525" cy="3671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FF0000"/>
                </a:solidFill>
              </a:rPr>
              <a:t>Технический прием</a:t>
            </a:r>
            <a:r>
              <a:rPr lang="ru-RU" sz="1600" b="1" dirty="0" smtClean="0"/>
              <a:t>, с помощью которого преграждают над сеткой путь мячу, летящему </a:t>
            </a:r>
            <a:r>
              <a:rPr lang="ru-RU" sz="1800" b="1" dirty="0" smtClean="0">
                <a:solidFill>
                  <a:srgbClr val="FF0000"/>
                </a:solidFill>
              </a:rPr>
              <a:t>после нападающего удара</a:t>
            </a:r>
            <a:r>
              <a:rPr lang="ru-RU" sz="1600" b="1" dirty="0" smtClean="0"/>
              <a:t> противника. Выполняют блок в большинстве случаев после перемещения приставными шагами. Игрок останавливается около сетки, лицом к ней. Ноги на ширине плеч, согнуты в коленях. Руки, согнутые в локтях, перед грудью.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/>
              <a:t>Перед прыжком игрок приседает, затем, отрываясь от опоры, взмахом согнутыми руками перед собой ставит блок. Предплечья немного наклонены к сетке, пальцы рук оптимально напряжены</a:t>
            </a:r>
            <a:r>
              <a:rPr lang="ru-RU" sz="1600" b="1" i="1" dirty="0" smtClean="0"/>
              <a:t>. </a:t>
            </a:r>
            <a:r>
              <a:rPr lang="ru-RU" sz="1600" b="1" dirty="0" smtClean="0"/>
              <a:t>При постановке блока руки разгибают в локтевых суставах и двигаются вперед - вверх. Одновременно кисти сгибают в лучезапястных суставах, пальцы двигаются вперед - вниз. В момент удара по мячу, кисти рук амортизируют удар, при этом следует стремиться направить мяч вперед - вниз на сторону противника. После блока игрок приземляется на согнутые ноги.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/>
              <a:t>В блоке могут участвовать один, два и три игрока передней линии.</a:t>
            </a:r>
          </a:p>
        </p:txBody>
      </p:sp>
      <p:sp>
        <p:nvSpPr>
          <p:cNvPr id="25608" name="WordArt 9"/>
          <p:cNvSpPr>
            <a:spLocks noChangeArrowheads="1" noChangeShapeType="1" noTextEdit="1"/>
          </p:cNvSpPr>
          <p:nvPr/>
        </p:nvSpPr>
        <p:spPr bwMode="auto">
          <a:xfrm>
            <a:off x="611560" y="188913"/>
            <a:ext cx="7921625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Блокирование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Impact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44272"/>
            <a:ext cx="3720627" cy="1864564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27" y="4820559"/>
            <a:ext cx="4320481" cy="188827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66113" cy="1196975"/>
          </a:xfrm>
        </p:spPr>
        <p:txBody>
          <a:bodyPr/>
          <a:lstStyle/>
          <a:p>
            <a:pPr algn="ctr" eaLnBrk="1" hangingPunct="1"/>
            <a:r>
              <a:rPr lang="ru-RU" sz="8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628" name="WordArt 6"/>
          <p:cNvSpPr>
            <a:spLocks noChangeArrowheads="1" noChangeShapeType="1" noTextEdit="1"/>
          </p:cNvSpPr>
          <p:nvPr/>
        </p:nvSpPr>
        <p:spPr bwMode="auto">
          <a:xfrm>
            <a:off x="539552" y="183617"/>
            <a:ext cx="8137525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75000"/>
                  </a:schemeClr>
                </a:solidFill>
                <a:latin typeface="Impact"/>
              </a:rPr>
              <a:t>Официальные жесты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75000"/>
                  </a:schemeClr>
                </a:solidFill>
                <a:latin typeface="Impact"/>
              </a:rPr>
              <a:t>судей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>
                  <a:lumMod val="75000"/>
                </a:schemeClr>
              </a:solidFill>
              <a:latin typeface="Impac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54" y="1556792"/>
            <a:ext cx="6480720" cy="5038465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0" y="188913"/>
            <a:ext cx="81089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sz="800" b="1"/>
          </a:p>
        </p:txBody>
      </p:sp>
      <p:sp>
        <p:nvSpPr>
          <p:cNvPr id="27652" name="WordArt 6"/>
          <p:cNvSpPr>
            <a:spLocks noChangeArrowheads="1" noChangeShapeType="1" noTextEdit="1"/>
          </p:cNvSpPr>
          <p:nvPr/>
        </p:nvSpPr>
        <p:spPr bwMode="auto">
          <a:xfrm>
            <a:off x="467544" y="191709"/>
            <a:ext cx="8137525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FF"/>
                </a:solidFill>
                <a:latin typeface="Impact"/>
              </a:rPr>
              <a:t>Официальные жесты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FF"/>
                </a:solidFill>
                <a:latin typeface="Impact"/>
              </a:rPr>
              <a:t>судей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CCFF"/>
              </a:solidFill>
              <a:latin typeface="Impac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9429"/>
            <a:ext cx="8135615" cy="354976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88913"/>
            <a:ext cx="81089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sz="800" b="1"/>
          </a:p>
        </p:txBody>
      </p:sp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>
            <a:off x="539552" y="220692"/>
            <a:ext cx="8137525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FF"/>
                </a:solidFill>
                <a:latin typeface="Impact"/>
              </a:rPr>
              <a:t>Официальные жесты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FF"/>
                </a:solidFill>
                <a:latin typeface="Impact"/>
              </a:rPr>
              <a:t>судей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FF"/>
              </a:solidFill>
              <a:latin typeface="Impac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9252"/>
            <a:ext cx="7830926" cy="516566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-315416"/>
            <a:ext cx="6336704" cy="1944216"/>
          </a:xfrm>
        </p:spPr>
        <p:txBody>
          <a:bodyPr/>
          <a:lstStyle/>
          <a:p>
            <a:r>
              <a:rPr lang="ru-RU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Спасибо за просмотр !</a:t>
            </a:r>
            <a:endParaRPr lang="ru-RU" sz="3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rot="19140000">
            <a:off x="1878739" y="4253458"/>
            <a:ext cx="1077067" cy="32925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ownloads\volleyball-stock-photography-stock-illustration-clip-art-symphony-volley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1463"/>
            <a:ext cx="3840088" cy="3734486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2101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769350" cy="914400"/>
          </a:xfrm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eaLnBrk="1" hangingPunct="1"/>
            <a:endParaRPr lang="ru-RU" sz="800" b="1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412875"/>
            <a:ext cx="4497388" cy="5095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 </a:t>
            </a:r>
            <a:r>
              <a:rPr lang="ru-RU" sz="2000" dirty="0" smtClean="0">
                <a:solidFill>
                  <a:srgbClr val="FF0000"/>
                </a:solidFill>
              </a:rPr>
              <a:t>2005г.исполнилось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110</a:t>
            </a:r>
            <a:r>
              <a:rPr lang="ru-RU" sz="2000" dirty="0" smtClean="0"/>
              <a:t> </a:t>
            </a:r>
            <a:r>
              <a:rPr lang="ru-RU" sz="1800" dirty="0" smtClean="0"/>
              <a:t>лет с того дня, когда в 1895г.в США преподаватель физической культуры колледжа </a:t>
            </a:r>
            <a:r>
              <a:rPr lang="ru-RU" sz="1800" dirty="0" smtClean="0">
                <a:solidFill>
                  <a:srgbClr val="0000FF"/>
                </a:solidFill>
              </a:rPr>
              <a:t>Уильям Морган</a:t>
            </a:r>
            <a:r>
              <a:rPr lang="ru-RU" sz="1800" dirty="0" smtClean="0"/>
              <a:t> предложил игру, которая получила название волейбол (с англ. «отбивать мяч на лету»). Для игры использовалась резиновая камера, наполненная воздухом, сетка устанавливалась на высоте около 2м. Мяч подолгу находился в воздухе, поэтому нередко встречался названия игры </a:t>
            </a:r>
            <a:r>
              <a:rPr lang="ru-RU" sz="1800" dirty="0" smtClean="0">
                <a:solidFill>
                  <a:srgbClr val="FF0000"/>
                </a:solidFill>
              </a:rPr>
              <a:t>«летающий мяч»,</a:t>
            </a:r>
            <a:r>
              <a:rPr lang="ru-RU" sz="1800" dirty="0" smtClean="0"/>
              <a:t> «мяч в воздухе». В 1900г. Волейбол выходит за пределы США и приобретает популярность на всех континентах. Основа существующих в настоящее время правил, была сформулирована в 1920году.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56100" y="1412875"/>
            <a:ext cx="4392613" cy="5183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нашей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стране</a:t>
            </a:r>
            <a:r>
              <a:rPr lang="ru-RU" sz="1800" dirty="0" smtClean="0"/>
              <a:t> волейбол</a:t>
            </a:r>
            <a:r>
              <a:rPr lang="ru-RU" sz="1800" b="1" dirty="0" smtClean="0"/>
              <a:t> </a:t>
            </a:r>
            <a:r>
              <a:rPr lang="ru-RU" sz="1800" dirty="0" smtClean="0"/>
              <a:t>начал широко развиваться с </a:t>
            </a:r>
            <a:r>
              <a:rPr lang="ru-RU" sz="1800" dirty="0" smtClean="0">
                <a:solidFill>
                  <a:srgbClr val="FF0000"/>
                </a:solidFill>
              </a:rPr>
              <a:t>1920 г.</a:t>
            </a:r>
            <a:r>
              <a:rPr lang="ru-RU" sz="1800" dirty="0" smtClean="0"/>
              <a:t> В 1923 г. в Москве были проведены первые соревнования по волейболу, в 1925 г. Московским советом физкультуры были утверждены первые официальные правила таких соревнований</a:t>
            </a:r>
            <a:r>
              <a:rPr lang="ru-RU" sz="1800" b="1" dirty="0" smtClean="0"/>
              <a:t>. </a:t>
            </a:r>
            <a:r>
              <a:rPr lang="ru-RU" sz="1800" dirty="0" smtClean="0"/>
              <a:t>Важным событием в развитии волейбола в стране стали Всесоюзный чемпионат, проходивший в Москве во время первой Всесоюзной спартакиады 1928 г., а также Спартакиада пионеров и школьников 1929 г.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С 1933 г. регулярно проводятся первенства России по волейболу.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С 1957 года волейбол стал олимпийским видом спорта.</a:t>
            </a:r>
          </a:p>
        </p:txBody>
      </p:sp>
      <p:sp>
        <p:nvSpPr>
          <p:cNvPr id="7174" name="WordArt 7"/>
          <p:cNvSpPr>
            <a:spLocks noChangeArrowheads="1" noChangeShapeType="1" noTextEdit="1"/>
          </p:cNvSpPr>
          <p:nvPr/>
        </p:nvSpPr>
        <p:spPr bwMode="auto">
          <a:xfrm>
            <a:off x="250825" y="101600"/>
            <a:ext cx="8642350" cy="1196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777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История развития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волейбола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210550" cy="1008062"/>
          </a:xfrm>
        </p:spPr>
        <p:txBody>
          <a:bodyPr/>
          <a:lstStyle/>
          <a:p>
            <a:pPr algn="ctr" eaLnBrk="1" hangingPunct="1"/>
            <a:r>
              <a:rPr lang="ru-RU" sz="8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341438"/>
            <a:ext cx="79248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dirty="0" smtClean="0">
                <a:solidFill>
                  <a:srgbClr val="FF0000"/>
                </a:solidFill>
              </a:rPr>
              <a:t>Волейбол является</a:t>
            </a:r>
            <a:r>
              <a:rPr lang="ru-RU" sz="2100" dirty="0" smtClean="0"/>
              <a:t> </a:t>
            </a:r>
            <a:r>
              <a:rPr lang="ru-RU" sz="2100" dirty="0" smtClean="0">
                <a:solidFill>
                  <a:srgbClr val="FF0000"/>
                </a:solidFill>
              </a:rPr>
              <a:t>спортивной игрой с мячом</a:t>
            </a:r>
            <a:r>
              <a:rPr lang="ru-RU" sz="2100" dirty="0" smtClean="0"/>
              <a:t>, в которой две команды соревнуются на специальной площадке, разделенной сеткой. 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dirty="0" smtClean="0">
                <a:solidFill>
                  <a:srgbClr val="FF0000"/>
                </a:solidFill>
              </a:rPr>
              <a:t>Цель игры</a:t>
            </a:r>
            <a:r>
              <a:rPr lang="ru-RU" sz="2100" dirty="0" smtClean="0"/>
              <a:t> — направить мяч над сеткой, чтобы он коснулся площадки соперника, и предотвратить такую же попытку соперника. Для этого команда имеет 3 касания мяча (и еще одно возможное дополнительное касание мяча на блоке).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dirty="0" smtClean="0">
                <a:solidFill>
                  <a:srgbClr val="FF0000"/>
                </a:solidFill>
              </a:rPr>
              <a:t>Мяч вводится в игру подачей</a:t>
            </a:r>
            <a:r>
              <a:rPr lang="ru-RU" sz="2100" dirty="0" smtClean="0"/>
              <a:t>: подающий игрок ударом направляет мяч на сторону соперника. Розыгрыш каждого мяча продолжается до его приземления на площадку, выхода за ее пределы или ошибки команды.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dirty="0" smtClean="0">
                <a:solidFill>
                  <a:srgbClr val="FF0000"/>
                </a:solidFill>
              </a:rPr>
              <a:t>В волейболе команда, выигравшая розыгрыш, получает очко</a:t>
            </a:r>
            <a:r>
              <a:rPr lang="ru-RU" sz="2100" dirty="0" smtClean="0"/>
              <a:t> (система «каждый розыгрыш - очко»). Когда принимающая команда выигрывает розыгрыш, она получает очко и право подавать, и ее игроки переходят на одну позицию по часовой стрелке.</a:t>
            </a:r>
          </a:p>
        </p:txBody>
      </p:sp>
      <p:sp>
        <p:nvSpPr>
          <p:cNvPr id="8197" name="WordArt 6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135938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Характеристика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игры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CC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8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484313"/>
            <a:ext cx="7924800" cy="4465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Игра в волейбол требует от игроков таких качеств как концентрация внимания, хорошая реакция, прыгучесть, сила удара, ловкость, координация, быстрота движений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При занятиях волейболом выполняются упражнения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общеразвивающей направленности</a:t>
            </a:r>
            <a:r>
              <a:rPr lang="ru-RU" sz="1800" dirty="0" smtClean="0"/>
              <a:t>: укрепление опорно-двигательного аппарата;  улучшение общей координации движений; быстрое восстановление работоспособности организма в процессе напряженной тренировочной работы.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Специальной направленности</a:t>
            </a:r>
            <a:r>
              <a:rPr lang="ru-RU" sz="1800" dirty="0" smtClean="0"/>
              <a:t>: подготовительные упражнения, направленные на развитие силы и быстроты сокращения мышц, участвующих в выполнении технических приемов игры, на развитие скорости, прыгучести, специальной ловкости, выносливости (скоростной, прыжковой, силовой, игровой), быстроты переключения с одних движений (действий) на другие.</a:t>
            </a:r>
          </a:p>
        </p:txBody>
      </p:sp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>
            <a:off x="395288" y="115888"/>
            <a:ext cx="7777162" cy="1196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07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Физическая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подготовка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663" y="349185"/>
            <a:ext cx="8534400" cy="758952"/>
          </a:xfrm>
        </p:spPr>
        <p:txBody>
          <a:bodyPr/>
          <a:lstStyle/>
          <a:p>
            <a:pPr algn="ctr" eaLnBrk="1" hangingPunct="1"/>
            <a:r>
              <a:rPr lang="ru-RU" sz="8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773238"/>
            <a:ext cx="7924800" cy="467995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FF0000"/>
                </a:solidFill>
              </a:rPr>
              <a:t>Размер площадки</a:t>
            </a:r>
            <a:r>
              <a:rPr lang="ru-RU" sz="1800" dirty="0" smtClean="0"/>
              <a:t> : </a:t>
            </a:r>
            <a:r>
              <a:rPr lang="ru-RU" sz="1800" b="1" dirty="0" smtClean="0"/>
              <a:t>9Х18м.</a:t>
            </a:r>
            <a:r>
              <a:rPr lang="ru-RU" sz="1800" dirty="0" smtClean="0"/>
              <a:t>	              </a:t>
            </a:r>
            <a:r>
              <a:rPr lang="ru-RU" sz="1800" b="1" dirty="0" smtClean="0">
                <a:solidFill>
                  <a:srgbClr val="FF0000"/>
                </a:solidFill>
              </a:rPr>
              <a:t>Сетка</a:t>
            </a:r>
            <a:r>
              <a:rPr lang="ru-RU" sz="1800" dirty="0" smtClean="0"/>
              <a:t>:  </a:t>
            </a:r>
            <a:r>
              <a:rPr lang="ru-RU" sz="1800" b="1" dirty="0" smtClean="0"/>
              <a:t>ширина 1 м. .                                                                                                                                                                                  					             длина  9,5 М.</a:t>
            </a:r>
          </a:p>
          <a:p>
            <a:pPr eaLnBrk="1" hangingPunct="1"/>
            <a:r>
              <a:rPr lang="ru-RU" sz="1800" b="1" dirty="0" smtClean="0">
                <a:solidFill>
                  <a:srgbClr val="FF0000"/>
                </a:solidFill>
              </a:rPr>
              <a:t>Высота сетки</a:t>
            </a:r>
            <a:r>
              <a:rPr lang="ru-RU" sz="1800" dirty="0" smtClean="0"/>
              <a:t>: </a:t>
            </a:r>
            <a:r>
              <a:rPr lang="ru-RU" sz="1800" b="1" dirty="0" smtClean="0"/>
              <a:t>для мужчин -243см.,</a:t>
            </a:r>
            <a:r>
              <a:rPr lang="ru-RU" sz="1800" dirty="0" smtClean="0"/>
              <a:t> 	</a:t>
            </a:r>
            <a:r>
              <a:rPr lang="ru-RU" sz="1800" b="1" dirty="0" smtClean="0">
                <a:solidFill>
                  <a:srgbClr val="FF0000"/>
                </a:solidFill>
              </a:rPr>
              <a:t>Мяч</a:t>
            </a:r>
            <a:r>
              <a:rPr lang="ru-RU" sz="1800" dirty="0" smtClean="0"/>
              <a:t>: </a:t>
            </a:r>
            <a:r>
              <a:rPr lang="ru-RU" sz="1800" b="1" dirty="0" smtClean="0"/>
              <a:t>окружность 65-67 см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 smtClean="0"/>
              <a:t>                              для женщин – 224см. 	         вес 260-280 г.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dirty="0" smtClean="0"/>
              <a:t>                                                                                                      </a:t>
            </a:r>
          </a:p>
        </p:txBody>
      </p:sp>
      <p:grpSp>
        <p:nvGrpSpPr>
          <p:cNvPr id="10244" name="Group 4"/>
          <p:cNvGrpSpPr>
            <a:grpSpLocks noChangeAspect="1"/>
          </p:cNvGrpSpPr>
          <p:nvPr/>
        </p:nvGrpSpPr>
        <p:grpSpPr bwMode="auto">
          <a:xfrm>
            <a:off x="1042988" y="3573463"/>
            <a:ext cx="6765925" cy="3527425"/>
            <a:chOff x="2278" y="1154"/>
            <a:chExt cx="7200" cy="4320"/>
          </a:xfrm>
        </p:grpSpPr>
        <p:sp>
          <p:nvSpPr>
            <p:cNvPr id="10253" name="AutoShape 5"/>
            <p:cNvSpPr>
              <a:spLocks noChangeAspect="1" noChangeArrowheads="1"/>
            </p:cNvSpPr>
            <p:nvPr/>
          </p:nvSpPr>
          <p:spPr bwMode="auto">
            <a:xfrm>
              <a:off x="2278" y="1154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0254" name="Rectangle 6"/>
            <p:cNvSpPr>
              <a:spLocks noChangeArrowheads="1"/>
            </p:cNvSpPr>
            <p:nvPr/>
          </p:nvSpPr>
          <p:spPr bwMode="auto">
            <a:xfrm>
              <a:off x="2984" y="1293"/>
              <a:ext cx="6212" cy="26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0255" name="Line 7"/>
            <p:cNvSpPr>
              <a:spLocks noChangeShapeType="1"/>
            </p:cNvSpPr>
            <p:nvPr/>
          </p:nvSpPr>
          <p:spPr bwMode="auto">
            <a:xfrm>
              <a:off x="2560" y="1293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8"/>
            <p:cNvSpPr>
              <a:spLocks noChangeShapeType="1"/>
            </p:cNvSpPr>
            <p:nvPr/>
          </p:nvSpPr>
          <p:spPr bwMode="auto">
            <a:xfrm>
              <a:off x="2560" y="3941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>
              <a:off x="2843" y="1293"/>
              <a:ext cx="0" cy="2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Line 10"/>
            <p:cNvSpPr>
              <a:spLocks noChangeShapeType="1"/>
            </p:cNvSpPr>
            <p:nvPr/>
          </p:nvSpPr>
          <p:spPr bwMode="auto">
            <a:xfrm flipV="1">
              <a:off x="2843" y="1293"/>
              <a:ext cx="0" cy="25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Line 11"/>
            <p:cNvSpPr>
              <a:spLocks noChangeShapeType="1"/>
            </p:cNvSpPr>
            <p:nvPr/>
          </p:nvSpPr>
          <p:spPr bwMode="auto">
            <a:xfrm>
              <a:off x="2984" y="3941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Line 12"/>
            <p:cNvSpPr>
              <a:spLocks noChangeShapeType="1"/>
            </p:cNvSpPr>
            <p:nvPr/>
          </p:nvSpPr>
          <p:spPr bwMode="auto">
            <a:xfrm>
              <a:off x="9196" y="3941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Line 13"/>
            <p:cNvSpPr>
              <a:spLocks noChangeShapeType="1"/>
            </p:cNvSpPr>
            <p:nvPr/>
          </p:nvSpPr>
          <p:spPr bwMode="auto">
            <a:xfrm>
              <a:off x="2984" y="4080"/>
              <a:ext cx="62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Line 14"/>
            <p:cNvSpPr>
              <a:spLocks noChangeShapeType="1"/>
            </p:cNvSpPr>
            <p:nvPr/>
          </p:nvSpPr>
          <p:spPr bwMode="auto">
            <a:xfrm flipH="1">
              <a:off x="2984" y="4080"/>
              <a:ext cx="60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Line 15"/>
            <p:cNvSpPr>
              <a:spLocks noChangeShapeType="1"/>
            </p:cNvSpPr>
            <p:nvPr/>
          </p:nvSpPr>
          <p:spPr bwMode="auto">
            <a:xfrm>
              <a:off x="5666" y="1293"/>
              <a:ext cx="0" cy="2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Line 16"/>
            <p:cNvSpPr>
              <a:spLocks noChangeShapeType="1"/>
            </p:cNvSpPr>
            <p:nvPr/>
          </p:nvSpPr>
          <p:spPr bwMode="auto">
            <a:xfrm>
              <a:off x="4396" y="1293"/>
              <a:ext cx="0" cy="2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Line 17"/>
            <p:cNvSpPr>
              <a:spLocks noChangeShapeType="1"/>
            </p:cNvSpPr>
            <p:nvPr/>
          </p:nvSpPr>
          <p:spPr bwMode="auto">
            <a:xfrm>
              <a:off x="6937" y="1293"/>
              <a:ext cx="0" cy="2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Line 18"/>
            <p:cNvSpPr>
              <a:spLocks noChangeShapeType="1"/>
            </p:cNvSpPr>
            <p:nvPr/>
          </p:nvSpPr>
          <p:spPr bwMode="auto">
            <a:xfrm flipV="1">
              <a:off x="4396" y="1154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Line 19"/>
            <p:cNvSpPr>
              <a:spLocks noChangeShapeType="1"/>
            </p:cNvSpPr>
            <p:nvPr/>
          </p:nvSpPr>
          <p:spPr bwMode="auto">
            <a:xfrm flipV="1">
              <a:off x="5666" y="1154"/>
              <a:ext cx="0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Rectangle 20"/>
            <p:cNvSpPr>
              <a:spLocks noChangeArrowheads="1"/>
            </p:cNvSpPr>
            <p:nvPr/>
          </p:nvSpPr>
          <p:spPr bwMode="auto">
            <a:xfrm>
              <a:off x="4396" y="1293"/>
              <a:ext cx="1270" cy="264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0269" name="Rectangle 21"/>
            <p:cNvSpPr>
              <a:spLocks noChangeArrowheads="1"/>
            </p:cNvSpPr>
            <p:nvPr/>
          </p:nvSpPr>
          <p:spPr bwMode="auto">
            <a:xfrm>
              <a:off x="5666" y="1293"/>
              <a:ext cx="1271" cy="264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0270" name="Line 22"/>
            <p:cNvSpPr>
              <a:spLocks noChangeShapeType="1"/>
            </p:cNvSpPr>
            <p:nvPr/>
          </p:nvSpPr>
          <p:spPr bwMode="auto">
            <a:xfrm flipH="1">
              <a:off x="5384" y="1293"/>
              <a:ext cx="28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Line 23"/>
            <p:cNvSpPr>
              <a:spLocks noChangeShapeType="1"/>
            </p:cNvSpPr>
            <p:nvPr/>
          </p:nvSpPr>
          <p:spPr bwMode="auto">
            <a:xfrm>
              <a:off x="5525" y="1433"/>
              <a:ext cx="1" cy="26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Line 24"/>
            <p:cNvSpPr>
              <a:spLocks noChangeShapeType="1"/>
            </p:cNvSpPr>
            <p:nvPr/>
          </p:nvSpPr>
          <p:spPr bwMode="auto">
            <a:xfrm>
              <a:off x="5384" y="1711"/>
              <a:ext cx="1" cy="2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Line 25"/>
            <p:cNvSpPr>
              <a:spLocks noChangeShapeType="1"/>
            </p:cNvSpPr>
            <p:nvPr/>
          </p:nvSpPr>
          <p:spPr bwMode="auto">
            <a:xfrm flipV="1">
              <a:off x="5384" y="1572"/>
              <a:ext cx="28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Line 26"/>
            <p:cNvSpPr>
              <a:spLocks noChangeShapeType="1"/>
            </p:cNvSpPr>
            <p:nvPr/>
          </p:nvSpPr>
          <p:spPr bwMode="auto">
            <a:xfrm flipV="1">
              <a:off x="5384" y="1851"/>
              <a:ext cx="28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Rectangle 27"/>
            <p:cNvSpPr>
              <a:spLocks noChangeArrowheads="1"/>
            </p:cNvSpPr>
            <p:nvPr/>
          </p:nvSpPr>
          <p:spPr bwMode="auto">
            <a:xfrm>
              <a:off x="6937" y="1293"/>
              <a:ext cx="1835" cy="264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0276" name="Line 28"/>
            <p:cNvSpPr>
              <a:spLocks noChangeShapeType="1"/>
            </p:cNvSpPr>
            <p:nvPr/>
          </p:nvSpPr>
          <p:spPr bwMode="auto">
            <a:xfrm flipV="1">
              <a:off x="5384" y="2129"/>
              <a:ext cx="282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Line 29"/>
            <p:cNvSpPr>
              <a:spLocks noChangeShapeType="1"/>
            </p:cNvSpPr>
            <p:nvPr/>
          </p:nvSpPr>
          <p:spPr bwMode="auto">
            <a:xfrm flipV="1">
              <a:off x="5384" y="2408"/>
              <a:ext cx="28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Line 30"/>
            <p:cNvSpPr>
              <a:spLocks noChangeShapeType="1"/>
            </p:cNvSpPr>
            <p:nvPr/>
          </p:nvSpPr>
          <p:spPr bwMode="auto">
            <a:xfrm flipV="1">
              <a:off x="5384" y="2687"/>
              <a:ext cx="28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Line 31"/>
            <p:cNvSpPr>
              <a:spLocks noChangeShapeType="1"/>
            </p:cNvSpPr>
            <p:nvPr/>
          </p:nvSpPr>
          <p:spPr bwMode="auto">
            <a:xfrm flipV="1">
              <a:off x="5384" y="2966"/>
              <a:ext cx="28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Line 32"/>
            <p:cNvSpPr>
              <a:spLocks noChangeShapeType="1"/>
            </p:cNvSpPr>
            <p:nvPr/>
          </p:nvSpPr>
          <p:spPr bwMode="auto">
            <a:xfrm flipV="1">
              <a:off x="5384" y="3244"/>
              <a:ext cx="28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Line 33"/>
            <p:cNvSpPr>
              <a:spLocks noChangeShapeType="1"/>
            </p:cNvSpPr>
            <p:nvPr/>
          </p:nvSpPr>
          <p:spPr bwMode="auto">
            <a:xfrm flipV="1">
              <a:off x="5384" y="3662"/>
              <a:ext cx="28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Line 34"/>
            <p:cNvSpPr>
              <a:spLocks noChangeShapeType="1"/>
            </p:cNvSpPr>
            <p:nvPr/>
          </p:nvSpPr>
          <p:spPr bwMode="auto">
            <a:xfrm flipV="1">
              <a:off x="5384" y="3941"/>
              <a:ext cx="28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Line 35"/>
            <p:cNvSpPr>
              <a:spLocks noChangeShapeType="1"/>
            </p:cNvSpPr>
            <p:nvPr/>
          </p:nvSpPr>
          <p:spPr bwMode="auto">
            <a:xfrm>
              <a:off x="5102" y="4359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Line 36"/>
            <p:cNvSpPr>
              <a:spLocks noChangeShapeType="1"/>
            </p:cNvSpPr>
            <p:nvPr/>
          </p:nvSpPr>
          <p:spPr bwMode="auto">
            <a:xfrm flipV="1">
              <a:off x="5102" y="1711"/>
              <a:ext cx="28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Line 37"/>
            <p:cNvSpPr>
              <a:spLocks noChangeShapeType="1"/>
            </p:cNvSpPr>
            <p:nvPr/>
          </p:nvSpPr>
          <p:spPr bwMode="auto">
            <a:xfrm>
              <a:off x="5243" y="1711"/>
              <a:ext cx="0" cy="2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Line 38"/>
            <p:cNvSpPr>
              <a:spLocks noChangeShapeType="1"/>
            </p:cNvSpPr>
            <p:nvPr/>
          </p:nvSpPr>
          <p:spPr bwMode="auto">
            <a:xfrm>
              <a:off x="5243" y="1851"/>
              <a:ext cx="1" cy="25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Line 39"/>
            <p:cNvSpPr>
              <a:spLocks noChangeShapeType="1"/>
            </p:cNvSpPr>
            <p:nvPr/>
          </p:nvSpPr>
          <p:spPr bwMode="auto">
            <a:xfrm flipV="1">
              <a:off x="5243" y="1711"/>
              <a:ext cx="0" cy="25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Line 40"/>
            <p:cNvSpPr>
              <a:spLocks noChangeShapeType="1"/>
            </p:cNvSpPr>
            <p:nvPr/>
          </p:nvSpPr>
          <p:spPr bwMode="auto">
            <a:xfrm>
              <a:off x="5384" y="435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Line 41"/>
            <p:cNvSpPr>
              <a:spLocks noChangeShapeType="1"/>
            </p:cNvSpPr>
            <p:nvPr/>
          </p:nvSpPr>
          <p:spPr bwMode="auto">
            <a:xfrm>
              <a:off x="5666" y="3941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0" name="Line 42"/>
            <p:cNvSpPr>
              <a:spLocks noChangeShapeType="1"/>
            </p:cNvSpPr>
            <p:nvPr/>
          </p:nvSpPr>
          <p:spPr bwMode="auto">
            <a:xfrm flipV="1">
              <a:off x="5384" y="4220"/>
              <a:ext cx="28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1" name="Line 43"/>
            <p:cNvSpPr>
              <a:spLocks noChangeShapeType="1"/>
            </p:cNvSpPr>
            <p:nvPr/>
          </p:nvSpPr>
          <p:spPr bwMode="auto">
            <a:xfrm flipH="1">
              <a:off x="5384" y="4220"/>
              <a:ext cx="28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Rectangle 44"/>
            <p:cNvSpPr>
              <a:spLocks noChangeArrowheads="1"/>
            </p:cNvSpPr>
            <p:nvPr/>
          </p:nvSpPr>
          <p:spPr bwMode="auto">
            <a:xfrm>
              <a:off x="2984" y="1293"/>
              <a:ext cx="1412" cy="264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0293" name="Oval 45"/>
            <p:cNvSpPr>
              <a:spLocks noChangeArrowheads="1"/>
            </p:cNvSpPr>
            <p:nvPr/>
          </p:nvSpPr>
          <p:spPr bwMode="auto">
            <a:xfrm>
              <a:off x="5749" y="1449"/>
              <a:ext cx="423" cy="4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200"/>
                <a:t>2</a:t>
              </a:r>
              <a:endParaRPr lang="ru-RU"/>
            </a:p>
          </p:txBody>
        </p:sp>
        <p:sp>
          <p:nvSpPr>
            <p:cNvPr id="10294" name="Oval 46"/>
            <p:cNvSpPr>
              <a:spLocks noChangeArrowheads="1"/>
            </p:cNvSpPr>
            <p:nvPr/>
          </p:nvSpPr>
          <p:spPr bwMode="auto">
            <a:xfrm>
              <a:off x="5744" y="2387"/>
              <a:ext cx="427" cy="4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200"/>
                <a:t>3</a:t>
              </a:r>
              <a:endParaRPr lang="ru-RU"/>
            </a:p>
          </p:txBody>
        </p:sp>
        <p:sp>
          <p:nvSpPr>
            <p:cNvPr id="10295" name="Oval 47"/>
            <p:cNvSpPr>
              <a:spLocks noChangeArrowheads="1"/>
            </p:cNvSpPr>
            <p:nvPr/>
          </p:nvSpPr>
          <p:spPr bwMode="auto">
            <a:xfrm>
              <a:off x="5741" y="3322"/>
              <a:ext cx="424" cy="4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200"/>
                <a:t>4</a:t>
              </a:r>
              <a:endParaRPr lang="ru-RU"/>
            </a:p>
          </p:txBody>
        </p:sp>
        <p:sp>
          <p:nvSpPr>
            <p:cNvPr id="10296" name="Oval 48"/>
            <p:cNvSpPr>
              <a:spLocks noChangeArrowheads="1"/>
            </p:cNvSpPr>
            <p:nvPr/>
          </p:nvSpPr>
          <p:spPr bwMode="auto">
            <a:xfrm>
              <a:off x="7919" y="3242"/>
              <a:ext cx="423" cy="4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200"/>
                <a:t>5</a:t>
              </a:r>
              <a:endParaRPr lang="ru-RU"/>
            </a:p>
          </p:txBody>
        </p:sp>
        <p:sp>
          <p:nvSpPr>
            <p:cNvPr id="10297" name="Oval 49"/>
            <p:cNvSpPr>
              <a:spLocks noChangeArrowheads="1"/>
            </p:cNvSpPr>
            <p:nvPr/>
          </p:nvSpPr>
          <p:spPr bwMode="auto">
            <a:xfrm>
              <a:off x="7972" y="2376"/>
              <a:ext cx="425" cy="4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200"/>
                <a:t>6</a:t>
              </a:r>
              <a:endParaRPr lang="ru-RU"/>
            </a:p>
          </p:txBody>
        </p:sp>
        <p:sp>
          <p:nvSpPr>
            <p:cNvPr id="10298" name="Oval 50"/>
            <p:cNvSpPr>
              <a:spLocks noChangeArrowheads="1"/>
            </p:cNvSpPr>
            <p:nvPr/>
          </p:nvSpPr>
          <p:spPr bwMode="auto">
            <a:xfrm>
              <a:off x="7972" y="1491"/>
              <a:ext cx="424" cy="4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200"/>
                <a:t>1</a:t>
              </a:r>
              <a:endParaRPr lang="ru-RU"/>
            </a:p>
          </p:txBody>
        </p:sp>
        <p:sp>
          <p:nvSpPr>
            <p:cNvPr id="10299" name="Rectangle 51"/>
            <p:cNvSpPr>
              <a:spLocks noChangeArrowheads="1"/>
            </p:cNvSpPr>
            <p:nvPr/>
          </p:nvSpPr>
          <p:spPr bwMode="auto">
            <a:xfrm>
              <a:off x="6873" y="4131"/>
              <a:ext cx="739" cy="5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600" b="1"/>
                <a:t>18 м</a:t>
              </a:r>
            </a:p>
          </p:txBody>
        </p:sp>
        <p:sp>
          <p:nvSpPr>
            <p:cNvPr id="10300" name="Rectangle 51"/>
            <p:cNvSpPr>
              <a:spLocks noChangeArrowheads="1"/>
            </p:cNvSpPr>
            <p:nvPr/>
          </p:nvSpPr>
          <p:spPr bwMode="auto">
            <a:xfrm>
              <a:off x="5429" y="4306"/>
              <a:ext cx="739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600" b="1"/>
                <a:t>1 м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164388" y="3860800"/>
            <a:ext cx="430212" cy="1928813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eaLnBrk="1" hangingPunct="1">
              <a:defRPr/>
            </a:pPr>
            <a:r>
              <a:rPr lang="ru-RU" sz="1600" dirty="0"/>
              <a:t>Зона подачи</a:t>
            </a:r>
          </a:p>
        </p:txBody>
      </p:sp>
      <p:sp>
        <p:nvSpPr>
          <p:cNvPr id="10246" name="TextBox 56"/>
          <p:cNvSpPr txBox="1">
            <a:spLocks noChangeArrowheads="1"/>
          </p:cNvSpPr>
          <p:nvPr/>
        </p:nvSpPr>
        <p:spPr bwMode="auto">
          <a:xfrm>
            <a:off x="1258888" y="4076700"/>
            <a:ext cx="4302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/>
              <a:t>9 м</a:t>
            </a:r>
          </a:p>
        </p:txBody>
      </p:sp>
      <p:sp>
        <p:nvSpPr>
          <p:cNvPr id="10247" name="TextBox 57"/>
          <p:cNvSpPr txBox="1">
            <a:spLocks noChangeArrowheads="1"/>
          </p:cNvSpPr>
          <p:nvPr/>
        </p:nvSpPr>
        <p:spPr bwMode="auto">
          <a:xfrm>
            <a:off x="3492500" y="4724400"/>
            <a:ext cx="4302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/>
              <a:t>9,5 м</a:t>
            </a:r>
          </a:p>
        </p:txBody>
      </p:sp>
      <p:sp>
        <p:nvSpPr>
          <p:cNvPr id="10249" name="Line 58"/>
          <p:cNvSpPr>
            <a:spLocks noChangeShapeType="1"/>
          </p:cNvSpPr>
          <p:nvPr/>
        </p:nvSpPr>
        <p:spPr bwMode="auto">
          <a:xfrm>
            <a:off x="3059113" y="35734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59"/>
          <p:cNvSpPr>
            <a:spLocks noChangeShapeType="1"/>
          </p:cNvSpPr>
          <p:nvPr/>
        </p:nvSpPr>
        <p:spPr bwMode="auto">
          <a:xfrm flipH="1">
            <a:off x="3059113" y="35734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Rectangle 60"/>
          <p:cNvSpPr>
            <a:spLocks noChangeArrowheads="1"/>
          </p:cNvSpPr>
          <p:nvPr/>
        </p:nvSpPr>
        <p:spPr bwMode="auto">
          <a:xfrm>
            <a:off x="3276600" y="3284538"/>
            <a:ext cx="66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 b="1"/>
              <a:t>3м</a:t>
            </a:r>
          </a:p>
        </p:txBody>
      </p:sp>
      <p:sp>
        <p:nvSpPr>
          <p:cNvPr id="10252" name="WordArt 61"/>
          <p:cNvSpPr>
            <a:spLocks noChangeArrowheads="1" noChangeShapeType="1" noTextEdit="1"/>
          </p:cNvSpPr>
          <p:nvPr/>
        </p:nvSpPr>
        <p:spPr bwMode="auto">
          <a:xfrm>
            <a:off x="321468" y="332656"/>
            <a:ext cx="8208963" cy="936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949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Оборудование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0519" y="260648"/>
            <a:ext cx="8534400" cy="758952"/>
          </a:xfrm>
        </p:spPr>
        <p:txBody>
          <a:bodyPr/>
          <a:lstStyle/>
          <a:p>
            <a:pPr algn="ctr" eaLnBrk="1" hangingPunct="1"/>
            <a:r>
              <a:rPr lang="ru-RU" sz="8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412875"/>
            <a:ext cx="7472363" cy="22320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В игре всегда должны участвовать </a:t>
            </a:r>
            <a:r>
              <a:rPr lang="ru-RU" sz="1800" b="1" dirty="0" smtClean="0">
                <a:solidFill>
                  <a:srgbClr val="FF0000"/>
                </a:solidFill>
              </a:rPr>
              <a:t>по шесть игроков</a:t>
            </a:r>
            <a:r>
              <a:rPr lang="ru-RU" sz="1800" b="1" dirty="0" smtClean="0"/>
              <a:t> от каждой команды. Начальная расстановка команды указывает порядок перехода игроков на площадке. Этот порядок должен быть сохранен на протяжении всей партии.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 Когда принимающая команда получает право подавать, ее игроки переходят </a:t>
            </a:r>
            <a:r>
              <a:rPr lang="ru-RU" sz="1800" b="1" dirty="0" smtClean="0">
                <a:solidFill>
                  <a:srgbClr val="FF0000"/>
                </a:solidFill>
              </a:rPr>
              <a:t>на одну позицию по часовой стрелке:</a:t>
            </a:r>
            <a:r>
              <a:rPr lang="ru-RU" sz="1800" b="1" dirty="0" smtClean="0"/>
              <a:t> игрок позиции 2 переходит на позицию 1 для подачи, игрок позиции 1 переходит на позицию 6 и т.д.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</a:p>
        </p:txBody>
      </p:sp>
      <p:grpSp>
        <p:nvGrpSpPr>
          <p:cNvPr id="11268" name="Group 57"/>
          <p:cNvGrpSpPr>
            <a:grpSpLocks noChangeAspect="1"/>
          </p:cNvGrpSpPr>
          <p:nvPr/>
        </p:nvGrpSpPr>
        <p:grpSpPr bwMode="auto">
          <a:xfrm>
            <a:off x="539750" y="3284538"/>
            <a:ext cx="8135938" cy="3744912"/>
            <a:chOff x="2278" y="1154"/>
            <a:chExt cx="7200" cy="3763"/>
          </a:xfrm>
        </p:grpSpPr>
        <p:sp>
          <p:nvSpPr>
            <p:cNvPr id="11279" name="AutoShape 58"/>
            <p:cNvSpPr>
              <a:spLocks noChangeAspect="1" noChangeArrowheads="1"/>
            </p:cNvSpPr>
            <p:nvPr/>
          </p:nvSpPr>
          <p:spPr bwMode="auto">
            <a:xfrm>
              <a:off x="2278" y="1154"/>
              <a:ext cx="7200" cy="376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1280" name="Rectangle 59"/>
            <p:cNvSpPr>
              <a:spLocks noChangeArrowheads="1"/>
            </p:cNvSpPr>
            <p:nvPr/>
          </p:nvSpPr>
          <p:spPr bwMode="auto">
            <a:xfrm>
              <a:off x="2984" y="1293"/>
              <a:ext cx="5788" cy="26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1281" name="Line 60"/>
            <p:cNvSpPr>
              <a:spLocks noChangeShapeType="1"/>
            </p:cNvSpPr>
            <p:nvPr/>
          </p:nvSpPr>
          <p:spPr bwMode="auto">
            <a:xfrm>
              <a:off x="5666" y="1293"/>
              <a:ext cx="0" cy="2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Line 61"/>
            <p:cNvSpPr>
              <a:spLocks noChangeShapeType="1"/>
            </p:cNvSpPr>
            <p:nvPr/>
          </p:nvSpPr>
          <p:spPr bwMode="auto">
            <a:xfrm>
              <a:off x="4396" y="1293"/>
              <a:ext cx="0" cy="2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Line 62"/>
            <p:cNvSpPr>
              <a:spLocks noChangeShapeType="1"/>
            </p:cNvSpPr>
            <p:nvPr/>
          </p:nvSpPr>
          <p:spPr bwMode="auto">
            <a:xfrm>
              <a:off x="6937" y="1293"/>
              <a:ext cx="0" cy="2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Rectangle 63"/>
            <p:cNvSpPr>
              <a:spLocks noChangeArrowheads="1"/>
            </p:cNvSpPr>
            <p:nvPr/>
          </p:nvSpPr>
          <p:spPr bwMode="auto">
            <a:xfrm>
              <a:off x="4396" y="1293"/>
              <a:ext cx="1270" cy="264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1285" name="Rectangle 64"/>
            <p:cNvSpPr>
              <a:spLocks noChangeArrowheads="1"/>
            </p:cNvSpPr>
            <p:nvPr/>
          </p:nvSpPr>
          <p:spPr bwMode="auto">
            <a:xfrm>
              <a:off x="5666" y="1293"/>
              <a:ext cx="1271" cy="264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1286" name="Rectangle 65"/>
            <p:cNvSpPr>
              <a:spLocks noChangeArrowheads="1"/>
            </p:cNvSpPr>
            <p:nvPr/>
          </p:nvSpPr>
          <p:spPr bwMode="auto">
            <a:xfrm>
              <a:off x="6937" y="1293"/>
              <a:ext cx="1835" cy="264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1287" name="Rectangle 66"/>
            <p:cNvSpPr>
              <a:spLocks noChangeArrowheads="1"/>
            </p:cNvSpPr>
            <p:nvPr/>
          </p:nvSpPr>
          <p:spPr bwMode="auto">
            <a:xfrm>
              <a:off x="2984" y="1293"/>
              <a:ext cx="1412" cy="264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/>
            </a:p>
          </p:txBody>
        </p:sp>
        <p:sp>
          <p:nvSpPr>
            <p:cNvPr id="11288" name="Oval 67"/>
            <p:cNvSpPr>
              <a:spLocks noChangeArrowheads="1"/>
            </p:cNvSpPr>
            <p:nvPr/>
          </p:nvSpPr>
          <p:spPr bwMode="auto">
            <a:xfrm>
              <a:off x="5713" y="1496"/>
              <a:ext cx="423" cy="4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289" name="Oval 68"/>
            <p:cNvSpPr>
              <a:spLocks noChangeArrowheads="1"/>
            </p:cNvSpPr>
            <p:nvPr/>
          </p:nvSpPr>
          <p:spPr bwMode="auto">
            <a:xfrm>
              <a:off x="5744" y="2387"/>
              <a:ext cx="427" cy="4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1290" name="Oval 69"/>
            <p:cNvSpPr>
              <a:spLocks noChangeArrowheads="1"/>
            </p:cNvSpPr>
            <p:nvPr/>
          </p:nvSpPr>
          <p:spPr bwMode="auto">
            <a:xfrm>
              <a:off x="5741" y="3322"/>
              <a:ext cx="424" cy="4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8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1291" name="Oval 70"/>
            <p:cNvSpPr>
              <a:spLocks noChangeArrowheads="1"/>
            </p:cNvSpPr>
            <p:nvPr/>
          </p:nvSpPr>
          <p:spPr bwMode="auto">
            <a:xfrm>
              <a:off x="7688" y="3252"/>
              <a:ext cx="424" cy="4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8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292" name="Oval 71"/>
            <p:cNvSpPr>
              <a:spLocks noChangeArrowheads="1"/>
            </p:cNvSpPr>
            <p:nvPr/>
          </p:nvSpPr>
          <p:spPr bwMode="auto">
            <a:xfrm>
              <a:off x="7972" y="2376"/>
              <a:ext cx="425" cy="4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8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293" name="Oval 72"/>
            <p:cNvSpPr>
              <a:spLocks noChangeArrowheads="1"/>
            </p:cNvSpPr>
            <p:nvPr/>
          </p:nvSpPr>
          <p:spPr bwMode="auto">
            <a:xfrm>
              <a:off x="7784" y="1572"/>
              <a:ext cx="423" cy="4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 flipV="1">
              <a:off x="8772" y="1293"/>
              <a:ext cx="421" cy="2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vert270"/>
            <a:lstStyle/>
            <a:p>
              <a:pPr algn="ctr" eaLnBrk="1" hangingPunct="1">
                <a:defRPr/>
              </a:pPr>
              <a:r>
                <a:rPr lang="ru-RU" sz="1600" dirty="0"/>
                <a:t>Зона подачи</a:t>
              </a:r>
            </a:p>
          </p:txBody>
        </p:sp>
        <p:sp>
          <p:nvSpPr>
            <p:cNvPr id="11295" name="Oval 74"/>
            <p:cNvSpPr>
              <a:spLocks noChangeArrowheads="1"/>
            </p:cNvSpPr>
            <p:nvPr/>
          </p:nvSpPr>
          <p:spPr bwMode="auto">
            <a:xfrm>
              <a:off x="5064" y="1506"/>
              <a:ext cx="422" cy="4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800" b="1"/>
                <a:t>4</a:t>
              </a:r>
            </a:p>
          </p:txBody>
        </p:sp>
        <p:sp>
          <p:nvSpPr>
            <p:cNvPr id="11296" name="Oval 75"/>
            <p:cNvSpPr>
              <a:spLocks noChangeArrowheads="1"/>
            </p:cNvSpPr>
            <p:nvPr/>
          </p:nvSpPr>
          <p:spPr bwMode="auto">
            <a:xfrm>
              <a:off x="3407" y="3244"/>
              <a:ext cx="422" cy="4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800" b="1"/>
                <a:t>1</a:t>
              </a:r>
            </a:p>
          </p:txBody>
        </p:sp>
        <p:sp>
          <p:nvSpPr>
            <p:cNvPr id="11297" name="Oval 76"/>
            <p:cNvSpPr>
              <a:spLocks noChangeArrowheads="1"/>
            </p:cNvSpPr>
            <p:nvPr/>
          </p:nvSpPr>
          <p:spPr bwMode="auto">
            <a:xfrm>
              <a:off x="3125" y="2408"/>
              <a:ext cx="424" cy="4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800" b="1"/>
                <a:t>6</a:t>
              </a:r>
            </a:p>
          </p:txBody>
        </p:sp>
        <p:sp>
          <p:nvSpPr>
            <p:cNvPr id="11298" name="Oval 77"/>
            <p:cNvSpPr>
              <a:spLocks noChangeArrowheads="1"/>
            </p:cNvSpPr>
            <p:nvPr/>
          </p:nvSpPr>
          <p:spPr bwMode="auto">
            <a:xfrm>
              <a:off x="3407" y="1572"/>
              <a:ext cx="422" cy="4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800" b="1"/>
                <a:t>5</a:t>
              </a:r>
            </a:p>
          </p:txBody>
        </p:sp>
        <p:sp>
          <p:nvSpPr>
            <p:cNvPr id="11299" name="Oval 78"/>
            <p:cNvSpPr>
              <a:spLocks noChangeArrowheads="1"/>
            </p:cNvSpPr>
            <p:nvPr/>
          </p:nvSpPr>
          <p:spPr bwMode="auto">
            <a:xfrm>
              <a:off x="5025" y="3305"/>
              <a:ext cx="423" cy="4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800" b="1"/>
                <a:t>2</a:t>
              </a:r>
            </a:p>
          </p:txBody>
        </p:sp>
        <p:sp>
          <p:nvSpPr>
            <p:cNvPr id="11300" name="Oval 79"/>
            <p:cNvSpPr>
              <a:spLocks noChangeArrowheads="1"/>
            </p:cNvSpPr>
            <p:nvPr/>
          </p:nvSpPr>
          <p:spPr bwMode="auto">
            <a:xfrm>
              <a:off x="5048" y="2412"/>
              <a:ext cx="425" cy="4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sz="1800" b="1"/>
                <a:t>3</a:t>
              </a:r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2560" y="1293"/>
              <a:ext cx="424" cy="26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vert270"/>
            <a:lstStyle/>
            <a:p>
              <a:pPr algn="ctr" eaLnBrk="1" hangingPunct="1">
                <a:defRPr/>
              </a:pPr>
              <a:r>
                <a:rPr lang="ru-RU" sz="1600" dirty="0"/>
                <a:t>Зона подачи</a:t>
              </a:r>
            </a:p>
          </p:txBody>
        </p:sp>
      </p:grpSp>
      <p:sp>
        <p:nvSpPr>
          <p:cNvPr id="11269" name="Line 82"/>
          <p:cNvSpPr>
            <a:spLocks noChangeShapeType="1"/>
          </p:cNvSpPr>
          <p:nvPr/>
        </p:nvSpPr>
        <p:spPr bwMode="auto">
          <a:xfrm flipH="1">
            <a:off x="2268538" y="5589588"/>
            <a:ext cx="136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83"/>
          <p:cNvSpPr>
            <a:spLocks noChangeShapeType="1"/>
          </p:cNvSpPr>
          <p:nvPr/>
        </p:nvSpPr>
        <p:spPr bwMode="auto">
          <a:xfrm flipH="1" flipV="1">
            <a:off x="1763713" y="4941888"/>
            <a:ext cx="2159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84"/>
          <p:cNvSpPr>
            <a:spLocks noChangeShapeType="1"/>
          </p:cNvSpPr>
          <p:nvPr/>
        </p:nvSpPr>
        <p:spPr bwMode="auto">
          <a:xfrm>
            <a:off x="4859338" y="3789363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85"/>
          <p:cNvSpPr>
            <a:spLocks noChangeShapeType="1"/>
          </p:cNvSpPr>
          <p:nvPr/>
        </p:nvSpPr>
        <p:spPr bwMode="auto">
          <a:xfrm>
            <a:off x="7164388" y="4076700"/>
            <a:ext cx="714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WordArt 34"/>
          <p:cNvSpPr>
            <a:spLocks noChangeArrowheads="1" noChangeShapeType="1" noTextEdit="1"/>
          </p:cNvSpPr>
          <p:nvPr/>
        </p:nvSpPr>
        <p:spPr bwMode="auto">
          <a:xfrm>
            <a:off x="683419" y="183617"/>
            <a:ext cx="7848600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29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Расстановка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игроков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11275" name="Line 35"/>
          <p:cNvSpPr>
            <a:spLocks noChangeShapeType="1"/>
          </p:cNvSpPr>
          <p:nvPr/>
        </p:nvSpPr>
        <p:spPr bwMode="auto">
          <a:xfrm flipV="1">
            <a:off x="1763713" y="4076700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36"/>
          <p:cNvSpPr>
            <a:spLocks noChangeShapeType="1"/>
          </p:cNvSpPr>
          <p:nvPr/>
        </p:nvSpPr>
        <p:spPr bwMode="auto">
          <a:xfrm flipV="1">
            <a:off x="2309813" y="3860800"/>
            <a:ext cx="139700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37"/>
          <p:cNvSpPr>
            <a:spLocks noChangeShapeType="1"/>
          </p:cNvSpPr>
          <p:nvPr/>
        </p:nvSpPr>
        <p:spPr bwMode="auto">
          <a:xfrm>
            <a:off x="3949700" y="40386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39"/>
          <p:cNvSpPr>
            <a:spLocks noChangeShapeType="1"/>
          </p:cNvSpPr>
          <p:nvPr/>
        </p:nvSpPr>
        <p:spPr bwMode="auto">
          <a:xfrm>
            <a:off x="3851275" y="49418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Победителем матча является команда, которая </a:t>
            </a:r>
            <a:r>
              <a:rPr lang="ru-RU" sz="2000" b="1" dirty="0" smtClean="0">
                <a:solidFill>
                  <a:srgbClr val="FF0000"/>
                </a:solidFill>
              </a:rPr>
              <a:t>выигрывает три партии</a:t>
            </a:r>
            <a:r>
              <a:rPr lang="ru-RU" sz="2000" b="1" dirty="0" smtClean="0"/>
              <a:t>. При счете партий 2-2, решающая (пятая) партия играется до 15 очков с минимальным преимуществом в 2 очка.</a:t>
            </a:r>
            <a:endParaRPr lang="ru-RU" sz="2000" b="1" i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Партия (кроме решающей — 5-й) выигрывается командой, которая первой набирает </a:t>
            </a:r>
            <a:r>
              <a:rPr lang="ru-RU" sz="2000" b="1" dirty="0" smtClean="0">
                <a:solidFill>
                  <a:srgbClr val="FF0000"/>
                </a:solidFill>
              </a:rPr>
              <a:t>25 очков с преимуществом минимум в 2 очка.</a:t>
            </a:r>
            <a:r>
              <a:rPr lang="ru-RU" sz="2000" b="1" dirty="0" smtClean="0"/>
              <a:t> В случае равного счета 24-24, игра продолжается до достижения преимущества в 2 очка (26-24, 27-25,...).</a:t>
            </a:r>
            <a:endParaRPr lang="ru-RU" sz="2000" b="1" i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Если команда отказывается играть после требования сделать это, она объявляется не явившейся и </a:t>
            </a:r>
            <a:r>
              <a:rPr lang="ru-RU" sz="2000" b="1" dirty="0" smtClean="0">
                <a:solidFill>
                  <a:srgbClr val="FF0000"/>
                </a:solidFill>
              </a:rPr>
              <a:t>проигрывает матч с результатом 0-3 в матче и 0-25</a:t>
            </a:r>
            <a:r>
              <a:rPr lang="ru-RU" sz="2000" b="1" dirty="0" smtClean="0"/>
              <a:t> в каждой партии.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Команда, которая без уважительных причин не выходит вовремя на игровую площадку, объявляется не явившейся</a:t>
            </a:r>
            <a:r>
              <a:rPr lang="ru-RU" sz="2000" dirty="0" smtClean="0"/>
              <a:t>.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3568" y="188640"/>
            <a:ext cx="7848600" cy="11668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958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Игровые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партии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800" b="1" dirty="0">
                <a:solidFill>
                  <a:schemeClr val="tx1"/>
                </a:solidFill>
              </a:rPr>
              <a:t>.</a:t>
            </a:r>
            <a:endParaRPr lang="ru-RU" sz="800" b="1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600200"/>
            <a:ext cx="4754563" cy="4708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b="1" smtClean="0"/>
              <a:t>Игрок принимает положение, позволяющее </a:t>
            </a:r>
            <a:r>
              <a:rPr lang="ru-RU" sz="2400" b="1" smtClean="0">
                <a:solidFill>
                  <a:srgbClr val="FF0000"/>
                </a:solidFill>
              </a:rPr>
              <a:t>легко начать перемещение в любую сторону.</a:t>
            </a:r>
            <a:r>
              <a:rPr lang="ru-RU" sz="2400" b="1" smtClean="0"/>
              <a:t> </a:t>
            </a:r>
          </a:p>
          <a:p>
            <a:pPr eaLnBrk="1" hangingPunct="1"/>
            <a:r>
              <a:rPr lang="ru-RU" sz="2400" b="1" i="1" smtClean="0"/>
              <a:t>Оптимальное положение</a:t>
            </a:r>
            <a:r>
              <a:rPr lang="ru-RU" sz="2400" b="1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/>
              <a:t>— ноги на ширине плеч согнуты в коленях, одна нога несколько впереди другой, туловище наклонено вперед, руки слегка  согнуты в локтях.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/>
          </a:p>
        </p:txBody>
      </p:sp>
      <p:graphicFrame>
        <p:nvGraphicFramePr>
          <p:cNvPr id="12304" name="Group 16"/>
          <p:cNvGraphicFramePr>
            <a:graphicFrameLocks noGrp="1"/>
          </p:cNvGraphicFramePr>
          <p:nvPr/>
        </p:nvGraphicFramePr>
        <p:xfrm>
          <a:off x="0" y="0"/>
          <a:ext cx="207968" cy="1152525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4" marR="9128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0" y="115252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1800"/>
              <a:t/>
            </a:r>
            <a:br>
              <a:rPr lang="ru-RU" sz="1800"/>
            </a:br>
            <a:endParaRPr lang="ru-RU" sz="1800"/>
          </a:p>
          <a:p>
            <a:endParaRPr lang="ru-RU" sz="1800"/>
          </a:p>
        </p:txBody>
      </p:sp>
      <p:sp>
        <p:nvSpPr>
          <p:cNvPr id="13322" name="WordArt 11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7848600" cy="936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982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Стартовая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стойка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10519"/>
            <a:ext cx="2232298" cy="443893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1893</Words>
  <Application>Microsoft Office PowerPoint</Application>
  <PresentationFormat>Экран (4:3)</PresentationFormat>
  <Paragraphs>145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Углы</vt:lpstr>
      <vt:lpstr>Официальная</vt:lpstr>
      <vt:lpstr>Волейбол</vt:lpstr>
      <vt:lpstr>Содержание</vt:lpstr>
      <vt:lpstr>Презентация PowerPoint</vt:lpstr>
      <vt:lpstr>.</vt:lpstr>
      <vt:lpstr>.</vt:lpstr>
      <vt:lpstr>.</vt:lpstr>
      <vt:lpstr>.</vt:lpstr>
      <vt:lpstr>.</vt:lpstr>
      <vt:lpstr>.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  <vt:lpstr>.</vt:lpstr>
      <vt:lpstr>Презентация PowerPoint</vt:lpstr>
      <vt:lpstr>Презентация PowerPoint</vt:lpstr>
      <vt:lpstr>Презентация PowerPoint</vt:lpstr>
      <vt:lpstr>.</vt:lpstr>
      <vt:lpstr>.</vt:lpstr>
      <vt:lpstr>Презентация PowerPoint</vt:lpstr>
      <vt:lpstr>Презентация PowerPoint</vt:lpstr>
      <vt:lpstr>Спасибо за просмотр !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</dc:title>
  <dc:creator>1</dc:creator>
  <cp:lastModifiedBy>user</cp:lastModifiedBy>
  <cp:revision>59</cp:revision>
  <dcterms:created xsi:type="dcterms:W3CDTF">2008-05-14T05:05:39Z</dcterms:created>
  <dcterms:modified xsi:type="dcterms:W3CDTF">2020-05-18T12:32:09Z</dcterms:modified>
</cp:coreProperties>
</file>