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79" r:id="rId3"/>
    <p:sldId id="280" r:id="rId4"/>
    <p:sldId id="286" r:id="rId5"/>
    <p:sldId id="281" r:id="rId6"/>
    <p:sldId id="303" r:id="rId7"/>
    <p:sldId id="282" r:id="rId8"/>
    <p:sldId id="283" r:id="rId9"/>
    <p:sldId id="287" r:id="rId10"/>
    <p:sldId id="288" r:id="rId11"/>
    <p:sldId id="289" r:id="rId12"/>
    <p:sldId id="304" r:id="rId13"/>
    <p:sldId id="290" r:id="rId14"/>
    <p:sldId id="291" r:id="rId15"/>
    <p:sldId id="292" r:id="rId16"/>
    <p:sldId id="293" r:id="rId17"/>
    <p:sldId id="305" r:id="rId18"/>
    <p:sldId id="306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62" d="100"/>
          <a:sy n="62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D35982-1494-491B-8301-7CAD2C388AA9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47C4B4-ED4E-400F-A223-F743B050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0E07-E60C-4F31-9163-F8D220C1A98D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9810-DDAA-43E1-96D8-DF41D8449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674E-B3DF-49ED-AF50-03C3EE3B6015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47F2-FDFD-42A6-A489-6586A1AA4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A57D-D165-46F6-94A3-3A8BCD9E8614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F235-4EC7-4C0F-A39B-04AD57521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C046-5657-4F87-9138-1545DFCD0389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018B-264B-4178-A4D1-6EAFC4EE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CF33-95B6-4673-B0CA-22D8FEB5A842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3433-F041-41F2-9D79-0340C1001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BC19-2FBE-4B7D-A770-42A548EB2601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8F90-BBCA-4C4F-9DB1-00484644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8D84-47F7-4C22-B268-28B35F212C77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A734-09EB-4FBE-826A-2393E621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D21B-D1B7-4928-9C38-C427CC956A5C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5594-27C8-4F6A-8E60-55146F541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3C9E-790E-4CDB-AB47-CC1667D3AA53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9A70-067C-4C26-81C3-F070D8968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BF1E-F884-4ECD-9286-DC9758DD53E4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DFC5-5400-41E4-9975-8C3FA81D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1E31-F1CB-4F78-9EFB-E7F6CF19042A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9276-7DCB-4315-BA10-6AE38D45F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336034-9936-4426-A9FE-E3E2E1B27787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E2AC0-B20D-4411-9BE8-5E4857414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http://stud.ibi.spb.ru/159/dracnat/image/di006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glavnews.ru/upload/iblock/14b31de4ffc7d59f7b64db6569aa0097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381001"/>
            <a:ext cx="8229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по технологии в 5 классе на тему: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/>
              <a:t>«Классификация текстильных волокон».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технологии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«СОШ № 11НМР РТ Шимановской Л.М.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хлоп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3124200"/>
            <a:ext cx="2819400" cy="3276600"/>
          </a:xfrm>
          <a:prstGeom prst="rect">
            <a:avLst/>
          </a:prstGeom>
          <a:noFill/>
          <a:ln/>
        </p:spPr>
      </p:pic>
      <p:pic>
        <p:nvPicPr>
          <p:cNvPr id="6" name="Picture 7" descr="лен обыкнове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1963" y="3048000"/>
            <a:ext cx="3500437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a_AntiqueGr" pitchFamily="82" charset="-52"/>
                <a:cs typeface="Aharoni" pitchFamily="2" charset="-79"/>
              </a:rPr>
              <a:t>Производство хлопчатника</a:t>
            </a:r>
            <a:endParaRPr lang="ru-RU" sz="5400" dirty="0">
              <a:cs typeface="Aharoni" pitchFamily="2" charset="-79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484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33655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148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3810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_AntiqueGr" pitchFamily="82" charset="-52"/>
              </a:rPr>
              <a:t>и его переработка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119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124200"/>
            <a:ext cx="36242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609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C0099"/>
                </a:solidFill>
                <a:latin typeface="Comic Sans MS" pitchFamily="66" charset="0"/>
              </a:rPr>
              <a:t>   </a:t>
            </a:r>
            <a:r>
              <a:rPr lang="ru-RU" sz="3600" b="1" dirty="0" smtClean="0">
                <a:solidFill>
                  <a:srgbClr val="CC0099"/>
                </a:solidFill>
                <a:latin typeface="Comic Sans MS" pitchFamily="66" charset="0"/>
              </a:rPr>
              <a:t>Ткани из хлопкового волокна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1524000"/>
            <a:ext cx="441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Ассортимент хлопчатобумажных тканей очень разнообразен, он включает наибольшее число видов и артикулов. Ткани различны по структуре, виду отделки, свойствам, внешнему оформлению и имеют разностороннее применение. Хлопчатобумажные ткани характеризуются хорошей износоустойчивостью, гигиеничностью, красивым внешним видом, цветоустойчивостью, хорошо переносят водные и тепловые обработки. Недостатки этих тканей — повышенные </a:t>
            </a:r>
            <a:r>
              <a:rPr lang="ru-RU" b="1" dirty="0" err="1" smtClean="0">
                <a:latin typeface="Times New Roman" pitchFamily="18" charset="0"/>
              </a:rPr>
              <a:t>сминаемость</a:t>
            </a:r>
            <a:r>
              <a:rPr lang="ru-RU" b="1" dirty="0" smtClean="0">
                <a:latin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</a:rPr>
              <a:t>деформируемость</a:t>
            </a:r>
            <a:r>
              <a:rPr lang="ru-RU" b="1" dirty="0" smtClean="0">
                <a:latin typeface="Times New Roman" pitchFamily="18" charset="0"/>
              </a:rPr>
              <a:t> в носке. Для выработки хлопчатобумажных тканей применяют все виды ткацких переплетений.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1311380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954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ткани из хлоп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3810000"/>
            <a:ext cx="2286000" cy="1995488"/>
          </a:xfrm>
          <a:prstGeom prst="rect">
            <a:avLst/>
          </a:prstGeom>
          <a:noFill/>
          <a:ln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8" descr="photo_0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3052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zdelia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196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3434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o01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066800"/>
            <a:ext cx="1657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sy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048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90800" y="5334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7030A0"/>
                </a:solidFill>
              </a:rPr>
              <a:t>Лён</a:t>
            </a:r>
            <a:r>
              <a:rPr lang="en-GB" sz="4000" b="1" dirty="0" smtClean="0">
                <a:solidFill>
                  <a:srgbClr val="7030A0"/>
                </a:solidFill>
              </a:rPr>
              <a:t> - </a:t>
            </a:r>
            <a:r>
              <a:rPr lang="en-GB" sz="4000" b="1" dirty="0" err="1" smtClean="0">
                <a:solidFill>
                  <a:srgbClr val="7030A0"/>
                </a:solidFill>
              </a:rPr>
              <a:t>долгунец</a:t>
            </a:r>
            <a:endParaRPr lang="ru-RU" sz="4000" dirty="0"/>
          </a:p>
        </p:txBody>
      </p:sp>
      <p:pic>
        <p:nvPicPr>
          <p:cNvPr id="7" name="Picture 7" descr="лен обыкнове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1963" y="1447800"/>
            <a:ext cx="3822700" cy="5105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8" descr="мнет л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286000"/>
            <a:ext cx="3810000" cy="3716338"/>
          </a:xfrm>
          <a:prstGeom prst="rect">
            <a:avLst/>
          </a:prstGeo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3657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381000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  <a:t>Лен и прочен и белен, </a:t>
            </a:r>
            <a:b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  <a:t>Для здоровья не дурен.</a:t>
            </a:r>
            <a:b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  <a:t>Лишь одна беда –  забыли, </a:t>
            </a:r>
            <a:b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CC"/>
                </a:solidFill>
                <a:latin typeface="+mj-lt"/>
                <a:cs typeface="Times New Roman" pitchFamily="18" charset="0"/>
              </a:rPr>
              <a:t>Как его любили.</a:t>
            </a:r>
            <a:endParaRPr lang="ru-RU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95600"/>
            <a:ext cx="3657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3048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Лен в нашем доме</a:t>
            </a:r>
          </a:p>
          <a:p>
            <a:r>
              <a:rPr lang="ru-RU" sz="2400" b="1" dirty="0" smtClean="0">
                <a:solidFill>
                  <a:srgbClr val="CC0099"/>
                </a:solidFill>
              </a:rPr>
              <a:t>бельевые (постельное и столовое белье) </a:t>
            </a:r>
            <a:br>
              <a:rPr lang="ru-RU" sz="2400" b="1" dirty="0" smtClean="0">
                <a:solidFill>
                  <a:srgbClr val="CC0099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мебельно-декоративные льняные ткани</a:t>
            </a:r>
            <a:br>
              <a:rPr lang="ru-RU" sz="2400" b="1" dirty="0" smtClean="0">
                <a:solidFill>
                  <a:srgbClr val="CC0099"/>
                </a:solidFill>
              </a:rPr>
            </a:br>
            <a:r>
              <a:rPr lang="ru-RU" sz="2400" b="1" dirty="0" smtClean="0">
                <a:solidFill>
                  <a:srgbClr val="CC0099"/>
                </a:solidFill>
              </a:rPr>
              <a:t>одежда</a:t>
            </a:r>
            <a:endParaRPr lang="ru-RU" sz="2400" dirty="0"/>
          </a:p>
        </p:txBody>
      </p:sp>
      <p:pic>
        <p:nvPicPr>
          <p:cNvPr id="5" name="Picture 11" descr="бельевой л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362200"/>
            <a:ext cx="2819400" cy="1924050"/>
          </a:xfrm>
          <a:prstGeom prst="rect">
            <a:avLst/>
          </a:prstGeom>
          <a:noFill/>
          <a:ln/>
        </p:spPr>
      </p:pic>
      <p:pic>
        <p:nvPicPr>
          <p:cNvPr id="6" name="Picture 15" descr="мебельно-декоратив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52600" y="4267200"/>
            <a:ext cx="3124200" cy="2343150"/>
          </a:xfrm>
          <a:prstGeom prst="rect">
            <a:avLst/>
          </a:prstGeom>
          <a:noFill/>
          <a:ln/>
        </p:spPr>
      </p:pic>
      <p:pic>
        <p:nvPicPr>
          <p:cNvPr id="7" name="Picture 12" descr="льняной костю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6201" y="2057400"/>
            <a:ext cx="2921000" cy="4572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hello_html_50e100e4.gif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9801" y="6858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Свойства льна</a:t>
            </a:r>
            <a:r>
              <a:rPr lang="ru-RU" sz="3200" b="1" i="1" dirty="0" smtClean="0">
                <a:latin typeface="+mn-lt"/>
              </a:rPr>
              <a:t>.</a:t>
            </a:r>
            <a:endParaRPr lang="ru-RU" sz="3200" b="1" i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1600200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sz="2000" dirty="0" smtClean="0"/>
              <a:t>На ощупь волокна льна жёсткие, поэтому и ткани из них более плотные и тяжёлые. Цвет льняных волокон от светло - серого, до тёмно- серого. Лён обладает блеском, т.к. его волокно имеют гладкую поверхность. На ощупь волокна льна всегда прохладные, очень высокая гигроскопичность, т. е. способность поглощать и отдавать влагу. Действие нагретой поверхностью лён переносит лучше, чем хлопок, т.к. имеет большую теплопроводность, горит лён также как и хлопок.</a:t>
            </a:r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2766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" y="4572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Запомни новые термины.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1524000"/>
            <a:ext cx="8229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cs typeface="Aharoni" pitchFamily="2" charset="-79"/>
              </a:rPr>
              <a:t>Материаловедение</a:t>
            </a:r>
            <a:r>
              <a:rPr lang="ru-RU" sz="2800" i="1" dirty="0" smtClean="0">
                <a:cs typeface="Aharoni" pitchFamily="2" charset="-79"/>
              </a:rPr>
              <a:t>-</a:t>
            </a:r>
            <a:r>
              <a:rPr lang="ru-RU" sz="2800" i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800" i="1" dirty="0" smtClean="0">
                <a:cs typeface="Aharoni" pitchFamily="2" charset="-79"/>
              </a:rPr>
              <a:t>это</a:t>
            </a:r>
            <a:r>
              <a:rPr lang="ru-RU" sz="2800" i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800" i="1" dirty="0" smtClean="0">
                <a:cs typeface="Aharoni" pitchFamily="2" charset="-79"/>
              </a:rPr>
              <a:t>наука, изучающая строение и свойства материалов</a:t>
            </a:r>
            <a:endParaRPr lang="en-US" sz="2800" i="1" dirty="0" smtClean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haroni" pitchFamily="2" charset="-79"/>
              </a:rPr>
              <a:t>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лассификация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означает деление на классы по определённым признакам.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lvl="0" eaLnBrk="0" hangingPunct="0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Текстильное волокно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- это материал, из чего делают пряжу, другими словами это гибкое, прочное тело, используемое для изготовления пряжи, ниток, тканей.</a:t>
            </a:r>
            <a:r>
              <a:rPr lang="ru-RU" sz="3200" i="1" dirty="0" smtClean="0">
                <a:cs typeface="Aharoni" pitchFamily="2" charset="-79"/>
              </a:rPr>
              <a:t> </a:t>
            </a:r>
            <a:r>
              <a:rPr lang="en-US" sz="3200" i="1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lvl="0" eaLnBrk="0" hangingPunct="0"/>
            <a:r>
              <a:rPr lang="ru-RU" sz="2800" b="1" i="1" dirty="0" smtClean="0">
                <a:solidFill>
                  <a:srgbClr val="FF0000"/>
                </a:solidFill>
                <a:cs typeface="Aharoni" pitchFamily="2" charset="-79"/>
              </a:rPr>
              <a:t>Гигроскопичность</a:t>
            </a:r>
            <a:r>
              <a:rPr lang="en-US" sz="2800" i="1" dirty="0" smtClean="0">
                <a:cs typeface="Aharoni" pitchFamily="2" charset="-79"/>
              </a:rPr>
              <a:t>- </a:t>
            </a:r>
            <a:r>
              <a:rPr lang="ru-RU" sz="2800" i="1" dirty="0" smtClean="0">
                <a:cs typeface="Aharoni" pitchFamily="2" charset="-79"/>
              </a:rPr>
              <a:t>это  способность волокон поглощать и отдавать влагу.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3810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7030A0"/>
                </a:solidFill>
                <a:latin typeface="a_AntiqueGr" pitchFamily="82" charset="-52"/>
              </a:rPr>
              <a:t>  Производственные этапы изготовления ткани</a:t>
            </a:r>
            <a:endParaRPr lang="ru-RU" sz="4000" b="1" dirty="0">
              <a:solidFill>
                <a:srgbClr val="7030A0"/>
              </a:solidFill>
              <a:latin typeface="a_AntiqueGr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447800"/>
            <a:ext cx="23622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волокно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1447800"/>
            <a:ext cx="21336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Нити (пряжа)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9800" y="1447800"/>
            <a:ext cx="20574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ткачество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2971800"/>
            <a:ext cx="23622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Суровая ткань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2971800"/>
            <a:ext cx="19050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отделка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2971800"/>
            <a:ext cx="24384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Готовая ткань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590800" y="1828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10200" y="1752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77200" y="1752600"/>
            <a:ext cx="9022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0" y="3276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048000" y="3276600"/>
            <a:ext cx="597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38800" y="3276600"/>
            <a:ext cx="533400" cy="304800"/>
          </a:xfrm>
          <a:prstGeom prst="rightArrow">
            <a:avLst>
              <a:gd name="adj1" fmla="val 58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43434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  <a:latin typeface="a_AntiqueGr" pitchFamily="82" charset="-52"/>
              </a:rPr>
              <a:t>Процесс, в результате которого из волокон получают пряжу, называют </a:t>
            </a:r>
            <a:r>
              <a:rPr lang="ru-RU" sz="2800" b="1" i="1" dirty="0" smtClean="0">
                <a:solidFill>
                  <a:srgbClr val="0070C0"/>
                </a:solidFill>
                <a:latin typeface="a_AntiqueGr" pitchFamily="82" charset="-52"/>
              </a:rPr>
              <a:t>прядением.</a:t>
            </a:r>
          </a:p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a_AntiqueGr" pitchFamily="82" charset="-52"/>
              </a:rPr>
              <a:t>Ткань-</a:t>
            </a:r>
            <a:r>
              <a:rPr lang="ru-RU" sz="2800" b="1" i="1" dirty="0" smtClean="0">
                <a:solidFill>
                  <a:srgbClr val="A50021"/>
                </a:solidFill>
                <a:latin typeface="a_AntiqueGr" pitchFamily="82" charset="-52"/>
              </a:rPr>
              <a:t> </a:t>
            </a:r>
            <a:r>
              <a:rPr lang="ru-RU" sz="2800" b="1" dirty="0" smtClean="0">
                <a:solidFill>
                  <a:srgbClr val="A50021"/>
                </a:solidFill>
                <a:latin typeface="a_AntiqueGr" pitchFamily="82" charset="-52"/>
              </a:rPr>
              <a:t>это материал, который изготавливают на ткацком станке путем переплетения нитей или пряжи.</a:t>
            </a:r>
            <a:endParaRPr lang="ru-RU" sz="2800" b="1" dirty="0">
              <a:solidFill>
                <a:srgbClr val="A50021"/>
              </a:solidFill>
              <a:latin typeface="a_AntiqueGr" pitchFamily="82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1828800" y="405260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Знакомство учащихся с классификацией текстильных волокон, с технологией получения ткани.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2600" y="4572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_AntiqueGr" pitchFamily="82" charset="-52"/>
              </a:rPr>
              <a:t>На прядильной фабрике</a:t>
            </a:r>
            <a:endParaRPr lang="ru-RU" sz="4400" dirty="0"/>
          </a:p>
        </p:txBody>
      </p:sp>
      <p:pic>
        <p:nvPicPr>
          <p:cNvPr id="7" name="Picture 7" descr="процесс прядения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828800"/>
            <a:ext cx="3657600" cy="3505200"/>
          </a:xfrm>
          <a:prstGeom prst="rect">
            <a:avLst/>
          </a:prstGeom>
          <a:noFill/>
          <a:ln/>
        </p:spPr>
      </p:pic>
      <p:pic>
        <p:nvPicPr>
          <p:cNvPr id="8" name="Picture 12" descr="це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828800"/>
            <a:ext cx="3602038" cy="33527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" y="381000"/>
            <a:ext cx="883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_AntiqueGr"/>
              </a:rPr>
              <a:t>                               На ткацкой фабрике</a:t>
            </a:r>
            <a:endParaRPr lang="ru-RU" sz="3600" dirty="0">
              <a:latin typeface="a_AntiqueGr"/>
            </a:endParaRPr>
          </a:p>
        </p:txBody>
      </p:sp>
      <p:pic>
        <p:nvPicPr>
          <p:cNvPr id="7" name="Picture 7" descr="ц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447800"/>
            <a:ext cx="3733800" cy="4191000"/>
          </a:xfrm>
          <a:prstGeom prst="rect">
            <a:avLst/>
          </a:prstGeom>
          <a:noFill/>
          <a:ln/>
        </p:spPr>
      </p:pic>
      <p:pic>
        <p:nvPicPr>
          <p:cNvPr id="8" name="Picture 8" descr="ста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143000"/>
            <a:ext cx="3663950" cy="2684462"/>
          </a:xfrm>
          <a:prstGeom prst="rect">
            <a:avLst/>
          </a:prstGeom>
          <a:noFill/>
          <a:ln/>
        </p:spPr>
      </p:pic>
      <p:pic>
        <p:nvPicPr>
          <p:cNvPr id="9" name="Picture 9" descr="ни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3962400"/>
            <a:ext cx="3733800" cy="2286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stud.ibi.spb.ru/159/dracnat/image/di00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81200" y="1752600"/>
            <a:ext cx="4286250" cy="18478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38400" y="228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a_AntiqueGr" pitchFamily="82" charset="-52"/>
              </a:rPr>
              <a:t>Интересно что…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886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A50021"/>
                </a:solidFill>
                <a:latin typeface="a_AntiqueGr"/>
              </a:rPr>
              <a:t>Для изготовления банкнот используют бумагу, содержащую большое количество хлопковых и льняных волокон.</a:t>
            </a:r>
            <a:endParaRPr lang="ru-RU" sz="4000" b="1" dirty="0">
              <a:solidFill>
                <a:srgbClr val="A50021"/>
              </a:solidFill>
              <a:latin typeface="a_AntiqueG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" y="609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a_AntiqueGr"/>
              </a:rPr>
              <a:t>По преданию этот кусок льняной ткани был погребальным саваном Христа…</a:t>
            </a:r>
            <a:endParaRPr lang="ru-RU" sz="3600" dirty="0">
              <a:latin typeface="a_AntiqueGr"/>
            </a:endParaRPr>
          </a:p>
        </p:txBody>
      </p:sp>
      <p:pic>
        <p:nvPicPr>
          <p:cNvPr id="5" name="Picture 4" descr="Картинка 261 из 482"/>
          <p:cNvPicPr>
            <a:picLocks noChangeAspect="1" noChangeArrowheads="1"/>
          </p:cNvPicPr>
          <p:nvPr/>
        </p:nvPicPr>
        <p:blipFill>
          <a:blip r:embed="rId3" r:link="rId4" cstate="print">
            <a:lum contrast="6000"/>
          </a:blip>
          <a:srcRect/>
          <a:stretch>
            <a:fillRect/>
          </a:stretch>
        </p:blipFill>
        <p:spPr bwMode="auto">
          <a:xfrm>
            <a:off x="914400" y="2590800"/>
            <a:ext cx="73612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30480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a_AntiqueGr"/>
              </a:rPr>
              <a:t>Египтяне- </a:t>
            </a:r>
            <a:r>
              <a:rPr lang="ru-RU" sz="4000" b="1" dirty="0" err="1" smtClean="0">
                <a:solidFill>
                  <a:srgbClr val="A50021"/>
                </a:solidFill>
                <a:latin typeface="a_AntiqueGr"/>
              </a:rPr>
              <a:t>мумификаторы</a:t>
            </a:r>
            <a:r>
              <a:rPr lang="ru-RU" sz="4000" b="1" dirty="0" smtClean="0">
                <a:solidFill>
                  <a:srgbClr val="A50021"/>
                </a:solidFill>
                <a:latin typeface="a_AntiqueGr"/>
              </a:rPr>
              <a:t> использовали  льняную ткань для </a:t>
            </a:r>
            <a:r>
              <a:rPr lang="ru-RU" sz="4000" b="1" dirty="0" smtClean="0">
                <a:solidFill>
                  <a:srgbClr val="A50021"/>
                </a:solidFill>
                <a:latin typeface="a_AntiqueGr"/>
                <a:cs typeface="Aharoni" pitchFamily="2" charset="-79"/>
              </a:rPr>
              <a:t>обертывания</a:t>
            </a:r>
            <a:r>
              <a:rPr lang="ru-RU" sz="4000" b="1" dirty="0" smtClean="0">
                <a:solidFill>
                  <a:srgbClr val="A50021"/>
                </a:solidFill>
                <a:latin typeface="a_AntiqueGr"/>
              </a:rPr>
              <a:t> мумий</a:t>
            </a:r>
            <a:endParaRPr lang="ru-RU" sz="4000" dirty="0">
              <a:latin typeface="a_AntiqueGr"/>
            </a:endParaRPr>
          </a:p>
        </p:txBody>
      </p:sp>
      <p:pic>
        <p:nvPicPr>
          <p:cNvPr id="5" name="Picture 7" descr="kniga_mertvix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57896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800" y="304801"/>
            <a:ext cx="8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_AntiqueGr"/>
                <a:cs typeface="Aharoni" pitchFamily="2" charset="-79"/>
              </a:rPr>
              <a:t>Закрепление пройденного материала</a:t>
            </a:r>
          </a:p>
          <a:p>
            <a:endParaRPr lang="ru-RU" sz="3200" b="1" dirty="0" smtClean="0">
              <a:solidFill>
                <a:srgbClr val="FF0000"/>
              </a:solidFill>
              <a:latin typeface="a_AntiqueGr"/>
              <a:cs typeface="Aharoni" pitchFamily="2" charset="-79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_AntiqueGr"/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_AntiqueGr"/>
                <a:cs typeface="Aharoni" pitchFamily="2" charset="-79"/>
              </a:rPr>
              <a:t>-С какими растительными волокнами вы познакомились?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_AntiqueGr"/>
                <a:cs typeface="Aharoni" pitchFamily="2" charset="-79"/>
              </a:rPr>
              <a:t>-Что такое волокно?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_AntiqueGr"/>
                <a:cs typeface="Aharoni" pitchFamily="2" charset="-79"/>
              </a:rPr>
              <a:t>-Что такое пряжа?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_AntiqueGr"/>
                <a:cs typeface="Aharoni" pitchFamily="2" charset="-79"/>
              </a:rPr>
              <a:t>-Что называется тканью?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_AntiqueGr"/>
                <a:cs typeface="Aharoni" pitchFamily="2" charset="-79"/>
              </a:rPr>
              <a:t>-Назовите производственные этапы изготовления ткани.</a:t>
            </a:r>
          </a:p>
          <a:p>
            <a:pPr algn="r"/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" y="304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 cmpd="sng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haroni" pitchFamily="2" charset="-79"/>
              </a:rPr>
              <a:t>Рефлексия</a:t>
            </a:r>
            <a:endParaRPr lang="ru-RU" sz="5400" b="1" kern="10" dirty="0">
              <a:ln w="12700" cmpd="sng">
                <a:solidFill>
                  <a:srgbClr val="3333CC"/>
                </a:solidFill>
                <a:prstDash val="solid"/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3434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 smtClean="0">
                <a:latin typeface="a_AntiqueGr"/>
                <a:cs typeface="Times New Roman" pitchFamily="18" charset="0"/>
              </a:rPr>
              <a:t>было трудно… </a:t>
            </a:r>
            <a:endParaRPr lang="ru-RU" sz="3200" dirty="0">
              <a:latin typeface="a_AntiqueGr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752601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latin typeface="a_AntiqueGr"/>
                <a:cs typeface="Times New Roman" pitchFamily="18" charset="0"/>
              </a:rPr>
              <a:t>было интересно… </a:t>
            </a:r>
            <a:endParaRPr lang="ru-RU" sz="2800" dirty="0">
              <a:latin typeface="a_AntiqueGr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1828800"/>
            <a:ext cx="267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latin typeface="a_AntiqueGr"/>
                <a:cs typeface="Times New Roman" pitchFamily="18" charset="0"/>
              </a:rPr>
              <a:t>я научилась</a:t>
            </a:r>
            <a:r>
              <a:rPr lang="ru-RU" sz="2800" dirty="0" smtClean="0">
                <a:latin typeface="a_AntiqueGr"/>
                <a:cs typeface="Arial" pitchFamily="34" charset="0"/>
              </a:rPr>
              <a:t>…</a:t>
            </a:r>
            <a:r>
              <a:rPr lang="ru-RU" sz="2800" dirty="0" smtClean="0">
                <a:solidFill>
                  <a:schemeClr val="folHlink"/>
                </a:solidFill>
                <a:latin typeface="a_AntiqueGr"/>
                <a:cs typeface="Arial" pitchFamily="34" charset="0"/>
              </a:rPr>
              <a:t> </a:t>
            </a:r>
            <a:endParaRPr lang="ru-RU" sz="2800" dirty="0">
              <a:solidFill>
                <a:schemeClr val="folHlink"/>
              </a:solidFill>
              <a:latin typeface="a_AntiqueGr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38100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_AntiqueGr"/>
                <a:cs typeface="Times New Roman" pitchFamily="18" charset="0"/>
              </a:rPr>
              <a:t>теперь я могу…</a:t>
            </a:r>
            <a:endParaRPr lang="ru-RU" sz="2800" dirty="0">
              <a:latin typeface="a_AntiqueGr"/>
              <a:cs typeface="Times New Roman" pitchFamily="18" charset="0"/>
            </a:endParaRPr>
          </a:p>
        </p:txBody>
      </p:sp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9974" y="1905000"/>
            <a:ext cx="21050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1" y="8382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 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693fd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828800"/>
            <a:ext cx="4038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447800" y="228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Классификация волокон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600" y="1219200"/>
            <a:ext cx="6629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волокна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2133600"/>
            <a:ext cx="3733800" cy="762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натуральные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6800" y="2133600"/>
            <a:ext cx="3886200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химические</a:t>
            </a:r>
            <a:endParaRPr lang="ru-RU" sz="44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 flipH="1">
            <a:off x="2476500" y="1905000"/>
            <a:ext cx="38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00800" y="1905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2"/>
          </p:cNvCxnSpPr>
          <p:nvPr/>
        </p:nvCxnSpPr>
        <p:spPr>
          <a:xfrm rot="16200000" flipH="1">
            <a:off x="2419350" y="2952750"/>
            <a:ext cx="685800" cy="571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00200" y="29718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04800" y="3276600"/>
            <a:ext cx="32004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Растительного происхождения</a:t>
            </a:r>
            <a:endParaRPr lang="ru-RU" sz="20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72200" y="3276600"/>
            <a:ext cx="25146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Животного происхождения</a:t>
            </a:r>
            <a:endParaRPr lang="ru-RU" sz="2000" b="1" dirty="0"/>
          </a:p>
        </p:txBody>
      </p:sp>
      <p:cxnSp>
        <p:nvCxnSpPr>
          <p:cNvPr id="37" name="Прямая со стрелкой 36"/>
          <p:cNvCxnSpPr>
            <a:stCxn id="8" idx="3"/>
          </p:cNvCxnSpPr>
          <p:nvPr/>
        </p:nvCxnSpPr>
        <p:spPr>
          <a:xfrm>
            <a:off x="4343400" y="25146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8" idx="0"/>
            <a:endCxn id="8" idx="0"/>
          </p:cNvCxnSpPr>
          <p:nvPr/>
        </p:nvCxnSpPr>
        <p:spPr>
          <a:xfrm>
            <a:off x="2476500" y="2133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304800" y="4495800"/>
            <a:ext cx="18288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Хлопчато-бумажные</a:t>
            </a:r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38400" y="4495800"/>
            <a:ext cx="18288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Льняные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572000" y="4495800"/>
            <a:ext cx="18288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Бамбуковые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05600" y="4495800"/>
            <a:ext cx="17526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Крапивные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733800" y="3276600"/>
            <a:ext cx="22860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Минерального происхождения</a:t>
            </a:r>
            <a:endParaRPr lang="ru-RU" sz="2000" b="1" dirty="0"/>
          </a:p>
        </p:txBody>
      </p:sp>
      <p:cxnSp>
        <p:nvCxnSpPr>
          <p:cNvPr id="48" name="Прямая со стрелкой 47"/>
          <p:cNvCxnSpPr>
            <a:stCxn id="8" idx="3"/>
            <a:endCxn id="35" idx="0"/>
          </p:cNvCxnSpPr>
          <p:nvPr/>
        </p:nvCxnSpPr>
        <p:spPr>
          <a:xfrm>
            <a:off x="4343400" y="2514600"/>
            <a:ext cx="3086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4" idx="2"/>
            <a:endCxn id="42" idx="0"/>
          </p:cNvCxnSpPr>
          <p:nvPr/>
        </p:nvCxnSpPr>
        <p:spPr>
          <a:xfrm flipH="1">
            <a:off x="1219200" y="3962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4" idx="2"/>
            <a:endCxn id="43" idx="0"/>
          </p:cNvCxnSpPr>
          <p:nvPr/>
        </p:nvCxnSpPr>
        <p:spPr>
          <a:xfrm>
            <a:off x="1905000" y="39624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4" idx="2"/>
            <a:endCxn id="44" idx="0"/>
          </p:cNvCxnSpPr>
          <p:nvPr/>
        </p:nvCxnSpPr>
        <p:spPr>
          <a:xfrm>
            <a:off x="1905000" y="3962400"/>
            <a:ext cx="3581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4" idx="2"/>
            <a:endCxn id="45" idx="0"/>
          </p:cNvCxnSpPr>
          <p:nvPr/>
        </p:nvCxnSpPr>
        <p:spPr>
          <a:xfrm>
            <a:off x="1905000" y="3962400"/>
            <a:ext cx="56769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457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6600CC"/>
                </a:solidFill>
                <a:latin typeface="a_AntiqueGr" pitchFamily="82" charset="-52"/>
              </a:rPr>
              <a:t>Сырьем для получения ткани служат волокна</a:t>
            </a:r>
            <a:endParaRPr lang="ru-RU" sz="4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9302" t="2492" r="18605" b="17773"/>
          <a:stretch>
            <a:fillRect/>
          </a:stretch>
        </p:blipFill>
        <p:spPr bwMode="auto">
          <a:xfrm>
            <a:off x="1219200" y="13716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962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3" name="Соединительная линия уступом 2"/>
          <p:cNvCxnSpPr/>
          <p:nvPr/>
        </p:nvCxnSpPr>
        <p:spPr bwMode="auto">
          <a:xfrm>
            <a:off x="6019800" y="4953000"/>
            <a:ext cx="76200" cy="12700"/>
          </a:xfrm>
          <a:prstGeom prst="bentConnector3">
            <a:avLst>
              <a:gd name="adj1" fmla="val -3138574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Соединительная линия уступом 3"/>
          <p:cNvCxnSpPr/>
          <p:nvPr/>
        </p:nvCxnSpPr>
        <p:spPr bwMode="auto">
          <a:xfrm>
            <a:off x="6172200" y="5105400"/>
            <a:ext cx="76200" cy="12700"/>
          </a:xfrm>
          <a:prstGeom prst="bentConnector3">
            <a:avLst>
              <a:gd name="adj1" fmla="val -3138574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000" y="609600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Волокно</a:t>
            </a: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это гибкое, прочное тело, длина которого во много раз больше, чем поперечный размер.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3886200" cy="3886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3810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  <a:latin typeface="a_AntiqueGr" pitchFamily="82" charset="-52"/>
              </a:rPr>
              <a:t>Текстильные волокна</a:t>
            </a:r>
            <a:r>
              <a:rPr lang="ru-RU" sz="3600" b="1" dirty="0" smtClean="0">
                <a:solidFill>
                  <a:srgbClr val="6600CC"/>
                </a:solidFill>
                <a:latin typeface="a_AntiqueGr" pitchFamily="82" charset="-52"/>
              </a:rPr>
              <a:t> - это волокна, которые используют для изготовления пряжи, ниток и тканей</a:t>
            </a:r>
            <a:endParaRPr lang="ru-RU" sz="36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03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86200"/>
            <a:ext cx="2628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133600"/>
            <a:ext cx="33813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6800" y="533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Натуральные растительные волокна.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80" y="1828099"/>
            <a:ext cx="3663634" cy="3142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037" y="3135910"/>
            <a:ext cx="3767650" cy="2813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371600"/>
            <a:ext cx="457200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b="1" dirty="0" smtClean="0"/>
              <a:t>Хлопок — волокно растительного происхождения, получаемое из коробочек хлопчатника.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/>
              <a:t>     При созревании плода, коробочка хлопчатника раскрывается. Волокно вместе с семенами — хлопок-сырец — собирается на </a:t>
            </a:r>
            <a:r>
              <a:rPr lang="ru-RU" b="1" dirty="0" err="1" smtClean="0"/>
              <a:t>хлопкоприёмных</a:t>
            </a:r>
            <a:r>
              <a:rPr lang="ru-RU" b="1" dirty="0" smtClean="0"/>
              <a:t> пунктах, откуда его отправляют на хлопкоочистительный завод, где происходит отделение волокон от семян. Затем следует разделение волокон по длине: наиболее длинные волокна от 20—25 мм и есть хлопок-волокно, а более короткие волоски — </a:t>
            </a:r>
            <a:r>
              <a:rPr lang="ru-RU" b="1" dirty="0" err="1" smtClean="0"/>
              <a:t>линт</a:t>
            </a:r>
            <a:r>
              <a:rPr lang="ru-RU" b="1" dirty="0" smtClean="0"/>
              <a:t> — идут на изготовление ваты, а также для производства взрывчатых веществ.</a:t>
            </a:r>
            <a:endParaRPr lang="ru-RU" dirty="0"/>
          </a:p>
        </p:txBody>
      </p:sp>
      <p:pic>
        <p:nvPicPr>
          <p:cNvPr id="5" name="Picture 7" descr="хлоп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371600"/>
            <a:ext cx="3200400" cy="3962400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685800" y="3048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C0099"/>
                </a:solidFill>
                <a:latin typeface="Comic Sans MS" pitchFamily="66" charset="0"/>
              </a:rPr>
              <a:t>Хлопчатобумажные волокна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38100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6600CC"/>
                </a:solidFill>
                <a:latin typeface="a_AntiqueGr" pitchFamily="82" charset="-52"/>
              </a:rPr>
              <a:t>Текстильные волокна</a:t>
            </a:r>
            <a:r>
              <a:rPr lang="ru-RU" sz="3600" b="1" dirty="0" smtClean="0">
                <a:solidFill>
                  <a:srgbClr val="6600CC"/>
                </a:solidFill>
                <a:latin typeface="a_AntiqueGr" pitchFamily="82" charset="-52"/>
              </a:rPr>
              <a:t> - это волокна, которые используют для изготовления пряжи, ниток и тканей</a:t>
            </a:r>
            <a:r>
              <a:rPr lang="ru-RU" sz="3600" b="1" dirty="0" smtClean="0">
                <a:solidFill>
                  <a:srgbClr val="6600CC"/>
                </a:solidFill>
                <a:latin typeface="Monotype Corsiva" pitchFamily="66" charset="0"/>
              </a:rPr>
              <a:t>.</a:t>
            </a:r>
            <a:endParaRPr lang="ru-RU" sz="3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2628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133600"/>
            <a:ext cx="33813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09800"/>
            <a:ext cx="303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578</Words>
  <Application>Microsoft Office PowerPoint</Application>
  <PresentationFormat>Экран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Натуральные растительные волокна.</dc:title>
  <dc:creator>school 11</dc:creator>
  <cp:lastModifiedBy>school 11</cp:lastModifiedBy>
  <cp:revision>49</cp:revision>
  <dcterms:modified xsi:type="dcterms:W3CDTF">2017-03-17T06:40:06Z</dcterms:modified>
</cp:coreProperties>
</file>