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E1058-FC67-4070-9294-51CB393F5C6E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42054-60BE-4EDC-BC31-EEBC6B1DA1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42054-60BE-4EDC-BC31-EEBC6B1DA15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alphaModFix amt="4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E5E36-2D8C-4E8B-B389-03BB97F1528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A7CE-8C34-4644-8BE7-B8404DDDBB9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>
                <a:solidFill>
                  <a:schemeClr val="bg1"/>
                </a:solidFill>
                <a:latin typeface="Eskal Font4You" pitchFamily="2" charset="0"/>
              </a:rPr>
              <a:t>К</a:t>
            </a:r>
            <a:r>
              <a:rPr lang="ru-RU" sz="7200" dirty="0" smtClean="0">
                <a:solidFill>
                  <a:schemeClr val="bg1"/>
                </a:solidFill>
                <a:latin typeface="Eskal Font4You" pitchFamily="2" charset="0"/>
              </a:rPr>
              <a:t>вантовые компьютеры. Суперкомпьютеры</a:t>
            </a:r>
            <a:r>
              <a:rPr lang="ru-RU" sz="7200" dirty="0" smtClean="0">
                <a:latin typeface="Eskal Font4You" pitchFamily="2" charset="0"/>
              </a:rPr>
              <a:t>.</a:t>
            </a:r>
            <a:endParaRPr lang="ru-RU" sz="7200" dirty="0">
              <a:latin typeface="Eskal Font4You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Для чего эти компьютеры создаются?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Использовать их как обычные, вряд ли получится, т.к. они «забывчивы», то есть не сохраняют информацию , а лишь вычисляют её. По словам экспертов 99</a:t>
            </a:r>
            <a:r>
              <a:rPr lang="en-US" dirty="0" smtClean="0">
                <a:solidFill>
                  <a:schemeClr val="bg1"/>
                </a:solidFill>
                <a:latin typeface="Eskal Font4You" pitchFamily="2" charset="0"/>
              </a:rPr>
              <a:t>%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 их мощности идет на устранение ошибки, остальной 1</a:t>
            </a:r>
            <a:r>
              <a:rPr lang="en-US" dirty="0" smtClean="0">
                <a:solidFill>
                  <a:schemeClr val="bg1"/>
                </a:solidFill>
                <a:latin typeface="Eskal Font4You" pitchFamily="2" charset="0"/>
              </a:rPr>
              <a:t>%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 идет  на решение задач. Можно пойти другим путем и начать создавать их только для определенных задач, к примеру, для оптимизации. Так, компания </a:t>
            </a:r>
            <a:r>
              <a:rPr lang="en-US" dirty="0" smtClean="0">
                <a:solidFill>
                  <a:schemeClr val="bg1"/>
                </a:solidFill>
                <a:latin typeface="Eskal Font4You" pitchFamily="2" charset="0"/>
              </a:rPr>
              <a:t>D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-</a:t>
            </a:r>
            <a:r>
              <a:rPr lang="en-US" dirty="0" smtClean="0">
                <a:solidFill>
                  <a:schemeClr val="bg1"/>
                </a:solidFill>
                <a:latin typeface="Eskal Font4You" pitchFamily="2" charset="0"/>
              </a:rPr>
              <a:t>wave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  представила компьютер  за </a:t>
            </a:r>
            <a:r>
              <a:rPr lang="en-US" dirty="0" smtClean="0">
                <a:solidFill>
                  <a:schemeClr val="bg1"/>
                </a:solidFill>
                <a:latin typeface="Eskal Font4You" pitchFamily="2" charset="0"/>
              </a:rPr>
              <a:t>$15 </a:t>
            </a:r>
            <a:r>
              <a:rPr lang="ru-RU" dirty="0" err="1" smtClean="0">
                <a:solidFill>
                  <a:schemeClr val="bg1"/>
                </a:solidFill>
                <a:latin typeface="Eskal Font4You" pitchFamily="2" charset="0"/>
              </a:rPr>
              <a:t>милн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. на 2000 кубитов, но его процессор не универсален, а годится только для одной единственной задачи, поэтому развитие квантовых технологий идет по двум направлениям: совершенствовании аппаратной части и  разработка новых подходов к программированию. Впрочем, квантовое программирование сейчас как нельзя лучше соответствует старой заповеди инженера: «Работает, </a:t>
            </a:r>
            <a:r>
              <a:rPr lang="ru-RU" dirty="0">
                <a:solidFill>
                  <a:schemeClr val="bg1"/>
                </a:solidFill>
                <a:latin typeface="Eskal Font4You" pitchFamily="2" charset="0"/>
              </a:rPr>
              <a:t>н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е трогай ».</a:t>
            </a:r>
            <a:endParaRPr lang="ru-RU" dirty="0">
              <a:solidFill>
                <a:schemeClr val="bg1"/>
              </a:solidFill>
              <a:latin typeface="Eskal Font4You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 </a:t>
            </a:r>
            <a:r>
              <a:rPr lang="en-US" dirty="0" smtClean="0"/>
              <a:t>$</a:t>
            </a:r>
            <a:r>
              <a:rPr lang="ru-RU" dirty="0" smtClean="0"/>
              <a:t>200 </a:t>
            </a:r>
            <a:r>
              <a:rPr lang="ru-RU" dirty="0" err="1" smtClean="0"/>
              <a:t>милн</a:t>
            </a:r>
            <a:r>
              <a:rPr lang="ru-RU" dirty="0" smtClean="0"/>
              <a:t>. долларов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dirty="0" smtClean="0">
                <a:latin typeface="Eskal Font4You" pitchFamily="2" charset="0"/>
              </a:rPr>
              <a:t>Столько ежегодно вкладывает правительство США в квантовые разработки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 </a:t>
            </a:r>
            <a:r>
              <a:rPr lang="ru-RU" sz="3600" dirty="0" smtClean="0"/>
              <a:t>  0.00009</a:t>
            </a:r>
            <a:r>
              <a:rPr lang="en-US" sz="3600" dirty="0" smtClean="0"/>
              <a:t>%</a:t>
            </a:r>
            <a:endParaRPr lang="ru-RU" sz="36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</a:t>
            </a:r>
            <a:r>
              <a:rPr lang="ru-RU" sz="2000" dirty="0" smtClean="0">
                <a:latin typeface="Eskal Font4You" pitchFamily="2" charset="0"/>
              </a:rPr>
              <a:t>Примерно столько людей в мире понимает квантовую механику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 </a:t>
            </a:r>
            <a:r>
              <a:rPr lang="ru-RU" sz="3600" dirty="0" smtClean="0"/>
              <a:t>  51</a:t>
            </a:r>
          </a:p>
          <a:p>
            <a:pPr>
              <a:buNone/>
            </a:pPr>
            <a:r>
              <a:rPr lang="ru-RU" sz="2000" dirty="0">
                <a:latin typeface="Eskal Font4You" pitchFamily="2" charset="0"/>
              </a:rPr>
              <a:t> </a:t>
            </a:r>
            <a:r>
              <a:rPr lang="ru-RU" sz="2000" dirty="0" smtClean="0">
                <a:latin typeface="Eskal Font4You" pitchFamily="2" charset="0"/>
              </a:rPr>
              <a:t>     Именно столько кубитов содержит самый мощный в мире квантовый компьютер на сегодняшний день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 </a:t>
            </a:r>
            <a:r>
              <a:rPr lang="ru-RU" sz="3600" dirty="0" smtClean="0"/>
              <a:t>  100 миллионов</a:t>
            </a:r>
          </a:p>
          <a:p>
            <a:pPr>
              <a:buNone/>
            </a:pPr>
            <a:r>
              <a:rPr lang="ru-RU" sz="2000" dirty="0">
                <a:latin typeface="Eskal Font4You" pitchFamily="2" charset="0"/>
              </a:rPr>
              <a:t> </a:t>
            </a:r>
            <a:r>
              <a:rPr lang="ru-RU" sz="2000" dirty="0" smtClean="0">
                <a:latin typeface="Eskal Font4You" pitchFamily="2" charset="0"/>
              </a:rPr>
              <a:t>      Во столько раз быстрее, чем обычный компьютер, устройство для квантового отжига(это научный термин) </a:t>
            </a:r>
            <a:r>
              <a:rPr lang="en-US" sz="2000" dirty="0" smtClean="0">
                <a:latin typeface="Eskal Font4You" pitchFamily="2" charset="0"/>
              </a:rPr>
              <a:t>D-Wave </a:t>
            </a:r>
            <a:r>
              <a:rPr lang="ru-RU" sz="2000" dirty="0" smtClean="0">
                <a:latin typeface="Eskal Font4You" pitchFamily="2" charset="0"/>
              </a:rPr>
              <a:t>решает задачу оптимизации </a:t>
            </a:r>
            <a:endParaRPr lang="ru-RU" sz="2000" dirty="0">
              <a:latin typeface="Eskal Font4Yo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Что такое квантовые компьютеры?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chemeClr val="bg1"/>
                </a:solidFill>
                <a:latin typeface="Eskal Font4You" pitchFamily="2" charset="0"/>
              </a:rPr>
              <a:t>Квантовый компьютер 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— вычислительное устройство, которое использует явления квантовой суперпозиции и квантовой запутанности для передачи и обработки данных. Хотя появление транзисторов, классических компьютеров и множества других электронных устройств связано с развитием квантовой механики и физики конденсированного состояния, информация между элементами таких систем передаётся в виде классических величин обычного электрического напряжения.</a:t>
            </a:r>
          </a:p>
          <a:p>
            <a:endParaRPr lang="ru-RU" dirty="0" smtClean="0">
              <a:latin typeface="Eskal Font4Yo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Чем отличается обычный компьютер от квантового?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Если в обычных машинах используются биты, то в квантовом компьютере используются квантовые биты -</a:t>
            </a:r>
            <a:r>
              <a:rPr lang="ru-RU" dirty="0" err="1" smtClean="0">
                <a:solidFill>
                  <a:schemeClr val="bg1"/>
                </a:solidFill>
                <a:latin typeface="Eskal Font4You" pitchFamily="2" charset="0"/>
              </a:rPr>
              <a:t>кубиты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. Это наименьший элемент для хранения информации в квантовом компьютере. Источник мощи в таком компьютере является тем, что эти </a:t>
            </a:r>
            <a:r>
              <a:rPr lang="ru-RU" dirty="0" err="1" smtClean="0">
                <a:solidFill>
                  <a:schemeClr val="bg1"/>
                </a:solidFill>
                <a:latin typeface="Eskal Font4You" pitchFamily="2" charset="0"/>
              </a:rPr>
              <a:t>ку</a:t>
            </a:r>
            <a:r>
              <a:rPr lang="ru-RU" dirty="0" err="1">
                <a:solidFill>
                  <a:schemeClr val="bg1"/>
                </a:solidFill>
                <a:latin typeface="Eskal Font4You" pitchFamily="2" charset="0"/>
              </a:rPr>
              <a:t>б</a:t>
            </a:r>
            <a:r>
              <a:rPr lang="ru-RU" dirty="0" err="1" smtClean="0">
                <a:solidFill>
                  <a:schemeClr val="bg1"/>
                </a:solidFill>
                <a:latin typeface="Eskal Font4You" pitchFamily="2" charset="0"/>
              </a:rPr>
              <a:t>иты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 могут находится во многих состояниях, а не только в одном, как обычно. Те есть, </a:t>
            </a:r>
            <a:r>
              <a:rPr lang="ru-RU" dirty="0" err="1" smtClean="0">
                <a:solidFill>
                  <a:schemeClr val="bg1"/>
                </a:solidFill>
                <a:latin typeface="Eskal Font4You" pitchFamily="2" charset="0"/>
              </a:rPr>
              <a:t>кубиты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 сразу выполняют огромное количество операций . Это свойство помогает делать более точные вычисления, делать медицинские и химические открытия становится намного быстрее и эффективнее, чем на классическом компьютере.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 Кубиты бывают разными. Есть теоретическое понятие кубитов и есть их физическое воплощение: фотоны, нейтроны, </a:t>
            </a:r>
            <a:r>
              <a:rPr lang="ru-RU" dirty="0" err="1" smtClean="0">
                <a:solidFill>
                  <a:schemeClr val="bg1"/>
                </a:solidFill>
                <a:latin typeface="Eskal Font4You" pitchFamily="2" charset="0"/>
              </a:rPr>
              <a:t>спиноядра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 и электроны.  Основное отличие от обычного компьютера:  в нем невозможно использовать свойство квантовых объектов. </a:t>
            </a:r>
          </a:p>
          <a:p>
            <a:endParaRPr lang="ru-RU" dirty="0">
              <a:solidFill>
                <a:schemeClr val="bg1"/>
              </a:solidFill>
              <a:latin typeface="Eskal Font4You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001024" y="1285860"/>
            <a:ext cx="4038600" cy="4525963"/>
          </a:xfrm>
        </p:spPr>
        <p:txBody>
          <a:bodyPr>
            <a:normAutofit fontScale="85000" lnSpcReduction="1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Как действуют </a:t>
            </a:r>
            <a:r>
              <a:rPr lang="ru-RU" dirty="0" err="1" smtClean="0">
                <a:solidFill>
                  <a:schemeClr val="bg1"/>
                </a:solidFill>
              </a:rPr>
              <a:t>кубиты</a:t>
            </a:r>
            <a:r>
              <a:rPr lang="ru-RU" dirty="0" smtClean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Кубиты действуют по двум ключевым принципам квантовой физики: суперпозиции и запутывании. Суперпозиция означает, что каждый кубит может представлять как 1 так и 0, а запутывание означает, что наблюдение за одной или более частиц ведёт к тому, что она начинает себя вести  случайным образом.</a:t>
            </a:r>
            <a:endParaRPr lang="ru-RU" dirty="0">
              <a:latin typeface="Eskal Font4Yo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ysClr val="windowText" lastClr="000000"/>
                </a:solidFill>
                <a:latin typeface="Eskal Font4You" pitchFamily="2" charset="0"/>
              </a:rPr>
              <a:t>Матио</a:t>
            </a:r>
            <a:r>
              <a:rPr lang="ru-RU" dirty="0" smtClean="0">
                <a:solidFill>
                  <a:sysClr val="windowText" lastClr="000000"/>
                </a:solidFill>
                <a:latin typeface="Eskal Font4You" pitchFamily="2" charset="0"/>
              </a:rPr>
              <a:t> </a:t>
            </a:r>
            <a:r>
              <a:rPr lang="ru-RU" dirty="0" err="1" smtClean="0">
                <a:solidFill>
                  <a:sysClr val="windowText" lastClr="000000"/>
                </a:solidFill>
                <a:latin typeface="Eskal Font4You" pitchFamily="2" charset="0"/>
              </a:rPr>
              <a:t>Каку</a:t>
            </a:r>
            <a:r>
              <a:rPr lang="ru-RU" dirty="0" smtClean="0">
                <a:solidFill>
                  <a:sysClr val="windowText" lastClr="000000"/>
                </a:solidFill>
                <a:latin typeface="Eskal Font4You" pitchFamily="2" charset="0"/>
              </a:rPr>
              <a:t>(физик-теоретик):</a:t>
            </a:r>
            <a:endParaRPr lang="ru-RU" dirty="0">
              <a:solidFill>
                <a:sysClr val="windowText" lastClr="000000"/>
              </a:solidFill>
              <a:latin typeface="Eskal Font4You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«Это очень сложно, то, как мы делаем это сегодня при помощи МРТ машины. Мы берем кучу атомов, выстраиваем их в линию, помещаем в магнитное поле, стреляем в него электромагнитным излучением из МРТ и переворачиваем заряды. Поэтому один становится равным нулю, становится одной второй, двумя третьими, а затем мы измеряем эхо. Вот как мы это делаем сегодня. Мировой рекорд для квантовых вычислений это 3*5=15».(переведено)</a:t>
            </a:r>
            <a:endParaRPr lang="ru-RU" dirty="0">
              <a:latin typeface="Eskal Font4You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    В квантовых компьютерах скрыт большой потенциал. Они могут применяться во всех сферах современно жизни, облегчая вычисления и моделирование. Однако, и у них есть минусы.</a:t>
            </a:r>
            <a:endParaRPr lang="ru-RU" dirty="0">
              <a:solidFill>
                <a:schemeClr val="bg1"/>
              </a:solidFill>
              <a:latin typeface="Eskal Font4You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+ Квантового компьютера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Eskal Font4You" pitchFamily="2" charset="0"/>
              </a:rPr>
              <a:t>Приложение квантовых вычислений.</a:t>
            </a:r>
          </a:p>
          <a:p>
            <a:pPr>
              <a:buNone/>
            </a:pPr>
            <a:r>
              <a:rPr lang="ru-RU" sz="22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Eskal Font4You" pitchFamily="2" charset="0"/>
              </a:rPr>
              <a:t>          Например,  искусственный интеллект может помочь предотвратить контрабанду бриллиантов</a:t>
            </a:r>
          </a:p>
          <a:p>
            <a:r>
              <a:rPr lang="ru-RU" sz="3400" dirty="0" smtClean="0">
                <a:solidFill>
                  <a:schemeClr val="bg1"/>
                </a:solidFill>
                <a:latin typeface="Eskal Font4You" pitchFamily="2" charset="0"/>
              </a:rPr>
              <a:t>Медицина и молекулярное моделирование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Eskal Font4You" pitchFamily="2" charset="0"/>
              </a:rPr>
              <a:t>        Может помочь создать лекарства и свойства химических веществ</a:t>
            </a:r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.</a:t>
            </a:r>
          </a:p>
          <a:p>
            <a:r>
              <a:rPr lang="ru-RU" sz="3400" dirty="0" smtClean="0">
                <a:solidFill>
                  <a:schemeClr val="bg1"/>
                </a:solidFill>
                <a:latin typeface="Eskal Font4You" pitchFamily="2" charset="0"/>
              </a:rPr>
              <a:t>Поставки и логистика</a:t>
            </a:r>
          </a:p>
          <a:p>
            <a:r>
              <a:rPr lang="ru-RU" sz="3400" dirty="0" smtClean="0">
                <a:solidFill>
                  <a:schemeClr val="bg1"/>
                </a:solidFill>
                <a:latin typeface="Eskal Font4You" pitchFamily="2" charset="0"/>
              </a:rPr>
              <a:t>Финансовые услуги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Eskal Font4You" pitchFamily="2" charset="0"/>
              </a:rPr>
              <a:t>       Компьютер поможет смоделировать разные экономические ситуации и предотвратить риски  при большом количестве случайных сценариев</a:t>
            </a:r>
          </a:p>
          <a:p>
            <a:r>
              <a:rPr lang="ru-RU" sz="3400" dirty="0" smtClean="0">
                <a:solidFill>
                  <a:schemeClr val="bg1"/>
                </a:solidFill>
                <a:latin typeface="Eskal Font4You" pitchFamily="2" charset="0"/>
              </a:rPr>
              <a:t>Искусственный интеллект 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Eskal Font4You" pitchFamily="2" charset="0"/>
              </a:rPr>
              <a:t>        К примеру, его можно использовать как пилота нового поколения</a:t>
            </a:r>
          </a:p>
          <a:p>
            <a:r>
              <a:rPr lang="ru-RU" sz="3400" dirty="0" smtClean="0">
                <a:solidFill>
                  <a:schemeClr val="bg1"/>
                </a:solidFill>
                <a:latin typeface="Eskal Font4You" pitchFamily="2" charset="0"/>
              </a:rPr>
              <a:t>Прогноз погоды</a:t>
            </a:r>
          </a:p>
          <a:p>
            <a:r>
              <a:rPr lang="ru-RU" sz="3400" dirty="0" smtClean="0">
                <a:solidFill>
                  <a:schemeClr val="bg1"/>
                </a:solidFill>
                <a:latin typeface="Eskal Font4You" pitchFamily="2" charset="0"/>
              </a:rPr>
              <a:t>Квантовая криптография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- Квантового компьютера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Сложность квантового программирования</a:t>
            </a:r>
          </a:p>
          <a:p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Физическая база квантовых компьютеров</a:t>
            </a:r>
          </a:p>
          <a:p>
            <a:r>
              <a:rPr lang="ru-RU" dirty="0" smtClean="0">
                <a:solidFill>
                  <a:schemeClr val="bg1"/>
                </a:solidFill>
                <a:latin typeface="Eskal Font4You" pitchFamily="2" charset="0"/>
              </a:rPr>
              <a:t>Стабильность квантовых компьютеров</a:t>
            </a:r>
            <a:endParaRPr lang="ru-RU" dirty="0">
              <a:solidFill>
                <a:schemeClr val="bg1"/>
              </a:solidFill>
              <a:latin typeface="Eskal Font4You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651</Words>
  <Application>Microsoft Office PowerPoint</Application>
  <PresentationFormat>Экран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Квантовые компьютеры. Суперкомпьютеры.</vt:lpstr>
      <vt:lpstr>Слайд 2</vt:lpstr>
      <vt:lpstr>Что такое квантовые компьютеры?</vt:lpstr>
      <vt:lpstr>Чем отличается обычный компьютер от квантового?</vt:lpstr>
      <vt:lpstr>Как действуют кубиты?</vt:lpstr>
      <vt:lpstr>Матио Каку(физик-теоретик):</vt:lpstr>
      <vt:lpstr>Слайд 7</vt:lpstr>
      <vt:lpstr>+ Квантового компьютера</vt:lpstr>
      <vt:lpstr>- Квантового компьютера</vt:lpstr>
      <vt:lpstr>Для чего эти компьютеры создаются?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Квантовые компьютеры. Суперкомпьютеры.</dc:title>
  <dc:creator>Аннушка</dc:creator>
  <cp:lastModifiedBy>Аннушка</cp:lastModifiedBy>
  <cp:revision>18</cp:revision>
  <dcterms:created xsi:type="dcterms:W3CDTF">2017-12-15T09:41:11Z</dcterms:created>
  <dcterms:modified xsi:type="dcterms:W3CDTF">2017-12-15T13:18:34Z</dcterms:modified>
</cp:coreProperties>
</file>