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62" r:id="rId4"/>
    <p:sldId id="272" r:id="rId5"/>
    <p:sldId id="258" r:id="rId6"/>
    <p:sldId id="259" r:id="rId7"/>
    <p:sldId id="273" r:id="rId8"/>
    <p:sldId id="260" r:id="rId9"/>
    <p:sldId id="266" r:id="rId10"/>
    <p:sldId id="274" r:id="rId11"/>
    <p:sldId id="261" r:id="rId12"/>
    <p:sldId id="263" r:id="rId13"/>
    <p:sldId id="264" r:id="rId14"/>
    <p:sldId id="267" r:id="rId15"/>
    <p:sldId id="268"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2308" autoAdjust="0"/>
  </p:normalViewPr>
  <p:slideViewPr>
    <p:cSldViewPr>
      <p:cViewPr varScale="1">
        <p:scale>
          <a:sx n="73" d="100"/>
          <a:sy n="73" d="100"/>
        </p:scale>
        <p:origin x="-132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7BD458B-5340-4693-9A55-E599A229AE04}" type="datetimeFigureOut">
              <a:rPr lang="ru-RU" smtClean="0"/>
              <a:pPr/>
              <a:t>28.09.2017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371407-19B7-4B2D-AC47-2D7BF55D0C4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BD458B-5340-4693-9A55-E599A229AE04}" type="datetimeFigureOut">
              <a:rPr lang="ru-RU" smtClean="0"/>
              <a:pPr/>
              <a:t>28.09.2017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371407-19B7-4B2D-AC47-2D7BF55D0C4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BD458B-5340-4693-9A55-E599A229AE04}" type="datetimeFigureOut">
              <a:rPr lang="ru-RU" smtClean="0"/>
              <a:pPr/>
              <a:t>28.09.2017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371407-19B7-4B2D-AC47-2D7BF55D0C4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BD458B-5340-4693-9A55-E599A229AE04}" type="datetimeFigureOut">
              <a:rPr lang="ru-RU" smtClean="0"/>
              <a:pPr/>
              <a:t>28.09.2017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371407-19B7-4B2D-AC47-2D7BF55D0C4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7BD458B-5340-4693-9A55-E599A229AE04}" type="datetimeFigureOut">
              <a:rPr lang="ru-RU" smtClean="0"/>
              <a:pPr/>
              <a:t>28.09.2017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371407-19B7-4B2D-AC47-2D7BF55D0C4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7BD458B-5340-4693-9A55-E599A229AE04}" type="datetimeFigureOut">
              <a:rPr lang="ru-RU" smtClean="0"/>
              <a:pPr/>
              <a:t>28.09.2017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371407-19B7-4B2D-AC47-2D7BF55D0C4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7BD458B-5340-4693-9A55-E599A229AE04}" type="datetimeFigureOut">
              <a:rPr lang="ru-RU" smtClean="0"/>
              <a:pPr/>
              <a:t>28.09.2017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371407-19B7-4B2D-AC47-2D7BF55D0C4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7BD458B-5340-4693-9A55-E599A229AE04}" type="datetimeFigureOut">
              <a:rPr lang="ru-RU" smtClean="0"/>
              <a:pPr/>
              <a:t>28.09.2017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371407-19B7-4B2D-AC47-2D7BF55D0C4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BD458B-5340-4693-9A55-E599A229AE04}" type="datetimeFigureOut">
              <a:rPr lang="ru-RU" smtClean="0"/>
              <a:pPr/>
              <a:t>28.09.2017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371407-19B7-4B2D-AC47-2D7BF55D0C4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BD458B-5340-4693-9A55-E599A229AE04}" type="datetimeFigureOut">
              <a:rPr lang="ru-RU" smtClean="0"/>
              <a:pPr/>
              <a:t>28.09.2017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371407-19B7-4B2D-AC47-2D7BF55D0C4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BD458B-5340-4693-9A55-E599A229AE04}" type="datetimeFigureOut">
              <a:rPr lang="ru-RU" smtClean="0"/>
              <a:pPr/>
              <a:t>28.09.2017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371407-19B7-4B2D-AC47-2D7BF55D0C4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D458B-5340-4693-9A55-E599A229AE04}" type="datetimeFigureOut">
              <a:rPr lang="ru-RU" smtClean="0"/>
              <a:pPr/>
              <a:t>28.09.2017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71407-19B7-4B2D-AC47-2D7BF55D0C4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ru.wikipedia.org/wiki/%D0%9C%D0%B0%D0%BB%D0%B0%D1%8F_%D0%90%D0%B7%D0%B8%D1%8F" TargetMode="External"/><Relationship Id="rId7" Type="http://schemas.openxmlformats.org/officeDocument/2006/relationships/hyperlink" Target="http://www.google.com/url?q=http://ru.wikipedia.org/wiki/22_%D0%BC%D0%B0%D1%8F&amp;sa=D&amp;sntz=1&amp;usg=AFQjCNHcvb6iclf9S1mG8okVWhL9qieoZw"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google.com/url?q=http://ru.wikipedia.org/wiki/19_%D0%B4%D0%B5%D0%BA%D0%B0%D0%B1%D1%80%D1%8F&amp;sa=D&amp;sntz=1&amp;usg=AFQjCNENNd-ZVBWrIjHbxAGAmYLSmoOfXw" TargetMode="External"/><Relationship Id="rId5" Type="http://schemas.openxmlformats.org/officeDocument/2006/relationships/hyperlink" Target="https://ru.wikipedia.org/wiki/%D0%A5%D1%80%D0%B8%D1%81%D1%82%D0%B8%D0%B0%D0%BD%D1%81%D1%82%D0%B2%D0%BE" TargetMode="External"/><Relationship Id="rId4" Type="http://schemas.openxmlformats.org/officeDocument/2006/relationships/hyperlink" Target="https://ru.wikipedia.org/wiki/%D0%9F%D0%B0%D1%82%D0%B0%D1%80%D0%B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3" descr="F:\Юные богословы\0_5c475_6a579e6e_XL.jpg"/>
          <p:cNvPicPr>
            <a:picLocks noGrp="1" noChangeAspect="1" noChangeArrowheads="1"/>
          </p:cNvPicPr>
          <p:nvPr>
            <p:ph idx="1"/>
          </p:nvPr>
        </p:nvPicPr>
        <p:blipFill>
          <a:blip r:embed="rId2" cstate="print"/>
          <a:srcRect/>
          <a:stretch>
            <a:fillRect/>
          </a:stretch>
        </p:blipFill>
        <p:spPr bwMode="auto">
          <a:xfrm>
            <a:off x="0" y="36"/>
            <a:ext cx="9144000" cy="6857964"/>
          </a:xfrm>
          <a:prstGeom prst="rect">
            <a:avLst/>
          </a:prstGeom>
          <a:noFill/>
        </p:spPr>
      </p:pic>
      <p:sp>
        <p:nvSpPr>
          <p:cNvPr id="5" name="Прямоугольник 4"/>
          <p:cNvSpPr/>
          <p:nvPr/>
        </p:nvSpPr>
        <p:spPr>
          <a:xfrm>
            <a:off x="500034" y="500042"/>
            <a:ext cx="8209843" cy="1754326"/>
          </a:xfrm>
          <a:prstGeom prst="rect">
            <a:avLst/>
          </a:prstGeom>
        </p:spPr>
        <p:txBody>
          <a:bodyPr wrap="square">
            <a:spAutoFit/>
          </a:bodyPr>
          <a:lstStyle/>
          <a:p>
            <a:pPr algn="ctr"/>
            <a:r>
              <a:rPr lang="ru-RU" sz="5400" b="1" i="1" dirty="0" smtClean="0">
                <a:solidFill>
                  <a:srgbClr val="FF0000"/>
                </a:solidFill>
                <a:latin typeface="Monotype Corsiva" pitchFamily="66" charset="0"/>
              </a:rPr>
              <a:t>Храм и время в православной культуре</a:t>
            </a:r>
          </a:p>
        </p:txBody>
      </p:sp>
      <p:sp>
        <p:nvSpPr>
          <p:cNvPr id="6" name="Прямоугольник 5"/>
          <p:cNvSpPr/>
          <p:nvPr/>
        </p:nvSpPr>
        <p:spPr>
          <a:xfrm>
            <a:off x="2143108" y="3286124"/>
            <a:ext cx="5425155" cy="2800767"/>
          </a:xfrm>
          <a:prstGeom prst="rect">
            <a:avLst/>
          </a:prstGeom>
          <a:noFill/>
        </p:spPr>
        <p:txBody>
          <a:bodyPr wrap="square" lIns="91440" tIns="45720" rIns="91440" bIns="45720">
            <a:spAutoFit/>
          </a:bodyPr>
          <a:lstStyle/>
          <a:p>
            <a:pPr algn="ctr"/>
            <a:r>
              <a:rPr lang="ru-RU" sz="44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Автор работы:</a:t>
            </a:r>
          </a:p>
          <a:p>
            <a:pPr algn="ctr"/>
            <a:r>
              <a:rPr lang="ru-RU" sz="44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Гришина </a:t>
            </a:r>
            <a:r>
              <a:rPr lang="ru-RU" sz="4400" dirty="0" err="1" smtClean="0">
                <a:ln w="18415" cmpd="sng">
                  <a:solidFill>
                    <a:srgbClr val="FF0000"/>
                  </a:solidFill>
                  <a:prstDash val="solid"/>
                </a:ln>
                <a:solidFill>
                  <a:srgbClr val="FF0000"/>
                </a:solidFill>
                <a:effectLst>
                  <a:outerShdw blurRad="63500" dir="3600000" algn="tl" rotWithShape="0">
                    <a:srgbClr val="000000">
                      <a:alpha val="70000"/>
                    </a:srgbClr>
                  </a:outerShdw>
                </a:effectLst>
              </a:rPr>
              <a:t>Эвелина</a:t>
            </a:r>
            <a:endParaRPr lang="ru-RU" sz="4400" dirty="0" smtClean="0">
              <a:ln w="18415" cmpd="sng">
                <a:solidFill>
                  <a:srgbClr val="FF0000"/>
                </a:solidFill>
                <a:prstDash val="solid"/>
              </a:ln>
              <a:solidFill>
                <a:srgbClr val="FF0000"/>
              </a:solidFill>
              <a:effectLst>
                <a:outerShdw blurRad="63500" dir="3600000" algn="tl" rotWithShape="0">
                  <a:srgbClr val="000000">
                    <a:alpha val="70000"/>
                  </a:srgbClr>
                </a:outerShdw>
              </a:effectLst>
            </a:endParaRPr>
          </a:p>
          <a:p>
            <a:pPr algn="ctr"/>
            <a:r>
              <a:rPr lang="ru-RU" sz="44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Руководитель: </a:t>
            </a:r>
          </a:p>
          <a:p>
            <a:pPr algn="ctr"/>
            <a:r>
              <a:rPr lang="ru-RU" sz="44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Петрова М. В.</a:t>
            </a:r>
            <a:endParaRPr lang="ru-RU" sz="4400"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11262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F:\Юные богословы\0_5c475_6a579e6e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21" name="Rectangle 1"/>
          <p:cNvSpPr>
            <a:spLocks noChangeArrowheads="1"/>
          </p:cNvSpPr>
          <p:nvPr/>
        </p:nvSpPr>
        <p:spPr bwMode="auto">
          <a:xfrm>
            <a:off x="0" y="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2725"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полукруглой части, примыкающей к основному залу, высечены каменные скамьи, которые тянутся вдоль стены и спускаются к алтарю. Центральный основной зал разделяется арочными проемами от двух залов поменьше.</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2" name="Picture 2" descr="C:\Users\1\Desktop\фото с рабочего стола\турция 2017\DSC_0697.JPG"/>
          <p:cNvPicPr>
            <a:picLocks noChangeAspect="1" noChangeArrowheads="1"/>
          </p:cNvPicPr>
          <p:nvPr/>
        </p:nvPicPr>
        <p:blipFill>
          <a:blip r:embed="rId3" cstate="print"/>
          <a:srcRect/>
          <a:stretch>
            <a:fillRect/>
          </a:stretch>
        </p:blipFill>
        <p:spPr bwMode="auto">
          <a:xfrm>
            <a:off x="714348" y="1428736"/>
            <a:ext cx="7786710" cy="517720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6" name="Picture 2" descr="F:\Юные богословы\0_5c475_6a579e6e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148" name="Rectangle 4"/>
          <p:cNvSpPr>
            <a:spLocks noChangeArrowheads="1"/>
          </p:cNvSpPr>
          <p:nvPr/>
        </p:nvSpPr>
        <p:spPr bwMode="auto">
          <a:xfrm>
            <a:off x="5000628" y="1357299"/>
            <a:ext cx="3500462" cy="29238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38100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9217" name="Rectangle 1"/>
          <p:cNvSpPr>
            <a:spLocks noChangeArrowheads="1"/>
          </p:cNvSpPr>
          <p:nvPr/>
        </p:nvSpPr>
        <p:spPr bwMode="auto">
          <a:xfrm>
            <a:off x="1" y="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2725"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одной из ниш церкви стоит резной каменный гроб, где хранились священные мощи.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8" name="Picture 2" descr="C:\Users\1\Desktop\фото с рабочего стола\турция 2017\DSC_0701.JPG"/>
          <p:cNvPicPr>
            <a:picLocks noChangeAspect="1" noChangeArrowheads="1"/>
          </p:cNvPicPr>
          <p:nvPr/>
        </p:nvPicPr>
        <p:blipFill>
          <a:blip r:embed="rId3" cstate="print"/>
          <a:srcRect/>
          <a:stretch>
            <a:fillRect/>
          </a:stretch>
        </p:blipFill>
        <p:spPr bwMode="auto">
          <a:xfrm>
            <a:off x="4000496" y="857232"/>
            <a:ext cx="5143504" cy="3419801"/>
          </a:xfrm>
          <a:prstGeom prst="rect">
            <a:avLst/>
          </a:prstGeom>
          <a:noFill/>
        </p:spPr>
      </p:pic>
      <p:pic>
        <p:nvPicPr>
          <p:cNvPr id="9219" name="Picture 3"/>
          <p:cNvPicPr>
            <a:picLocks noChangeAspect="1" noChangeArrowheads="1"/>
          </p:cNvPicPr>
          <p:nvPr/>
        </p:nvPicPr>
        <p:blipFill>
          <a:blip r:embed="rId4" cstate="print"/>
          <a:srcRect/>
          <a:stretch>
            <a:fillRect/>
          </a:stretch>
        </p:blipFill>
        <p:spPr bwMode="auto">
          <a:xfrm>
            <a:off x="1" y="3485696"/>
            <a:ext cx="5072066" cy="33723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F:\Юные богословы\0_5c475_6a579e6e_XL.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25603" name="Rectangle 3"/>
          <p:cNvSpPr>
            <a:spLocks noChangeArrowheads="1"/>
          </p:cNvSpPr>
          <p:nvPr/>
        </p:nvSpPr>
        <p:spPr bwMode="auto">
          <a:xfrm>
            <a:off x="1500166" y="5350706"/>
            <a:ext cx="6572296" cy="15388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9" name="Прямоугольник 8"/>
          <p:cNvSpPr/>
          <p:nvPr/>
        </p:nvSpPr>
        <p:spPr>
          <a:xfrm>
            <a:off x="0" y="1"/>
            <a:ext cx="9144000" cy="1077218"/>
          </a:xfrm>
          <a:prstGeom prst="rect">
            <a:avLst/>
          </a:prstGeom>
          <a:noFill/>
        </p:spPr>
        <p:txBody>
          <a:bodyPr wrap="square" lIns="91440" tIns="45720" rIns="91440" bIns="45720">
            <a:spAutoFit/>
          </a:bodyPr>
          <a:lstStyle/>
          <a:p>
            <a:pPr algn="ctr"/>
            <a:r>
              <a:rPr lang="ru-RU" sz="3200" b="1" dirty="0" smtClean="0"/>
              <a:t>Кто такой Николай Чудотворец и почему он назван святым</a:t>
            </a:r>
            <a:endParaRPr lang="ru-RU"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193" name="Rectangle 1"/>
          <p:cNvSpPr>
            <a:spLocks noChangeArrowheads="1"/>
          </p:cNvSpPr>
          <p:nvPr/>
        </p:nvSpPr>
        <p:spPr bwMode="auto">
          <a:xfrm>
            <a:off x="0" y="1102578"/>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11300"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Согласно житию, святитель Николай родился в </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tooltip="Малая Азия"/>
              </a:rPr>
              <a:t>Малой Азии</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III веке в греческой колонии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4" tooltip="Патара"/>
              </a:rPr>
              <a:t>Патара</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римской провинции Ликия. Николай был очень религиозным с раннего детства и полностью посвятил свою жизнь </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5" tooltip="Христианство"/>
              </a:rPr>
              <a:t>христианству</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Святитель Николай стал архиепископом в столице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Ликийской</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земли,  в городе Мира. Поэтому святого так и называют Святитель Николай Мир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Ликийских</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Чудотворец.</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11300"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Московской Руси и Российской империи Николай Чудотворец занимал первое место среди святых (после Богоматери) по количеству посвящённых храмов и написанных икон; его имя вплоть до начала ХХ века было одним из самых популярных при наречении младенцев.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11300"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Дни памяти: 6/</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6"/>
              </a:rPr>
              <a:t>19 декабря</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 9/</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7"/>
              </a:rPr>
              <a:t>22 мая</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11300" algn="l"/>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4" descr="67"/>
          <p:cNvPicPr>
            <a:picLocks noChangeAspect="1" noChangeArrowheads="1"/>
          </p:cNvPicPr>
          <p:nvPr/>
        </p:nvPicPr>
        <p:blipFill>
          <a:blip r:embed="rId8"/>
          <a:srcRect/>
          <a:stretch>
            <a:fillRect/>
          </a:stretch>
        </p:blipFill>
        <p:spPr bwMode="auto">
          <a:xfrm>
            <a:off x="3428992" y="3399633"/>
            <a:ext cx="2357454" cy="345836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F:\Юные богословы\0_5c475_6a579e6e_XL.jpg"/>
          <p:cNvPicPr>
            <a:picLocks noChangeAspect="1" noChangeArrowheads="1"/>
          </p:cNvPicPr>
          <p:nvPr/>
        </p:nvPicPr>
        <p:blipFill>
          <a:blip r:embed="rId2" cstate="print"/>
          <a:srcRect/>
          <a:stretch>
            <a:fillRect/>
          </a:stretch>
        </p:blipFill>
        <p:spPr bwMode="auto">
          <a:xfrm>
            <a:off x="0" y="-24"/>
            <a:ext cx="9144000" cy="6858024"/>
          </a:xfrm>
          <a:prstGeom prst="rect">
            <a:avLst/>
          </a:prstGeom>
          <a:noFill/>
        </p:spPr>
      </p:pic>
      <p:sp>
        <p:nvSpPr>
          <p:cNvPr id="24578" name="Rectangle 2"/>
          <p:cNvSpPr>
            <a:spLocks noChangeArrowheads="1"/>
          </p:cNvSpPr>
          <p:nvPr/>
        </p:nvSpPr>
        <p:spPr bwMode="auto">
          <a:xfrm>
            <a:off x="1357290" y="5572140"/>
            <a:ext cx="6786610" cy="15388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9" name="Прямоугольник 8"/>
          <p:cNvSpPr/>
          <p:nvPr/>
        </p:nvSpPr>
        <p:spPr>
          <a:xfrm>
            <a:off x="0" y="0"/>
            <a:ext cx="9144000" cy="4401205"/>
          </a:xfrm>
          <a:prstGeom prst="rect">
            <a:avLst/>
          </a:prstGeom>
        </p:spPr>
        <p:txBody>
          <a:bodyPr wrap="square">
            <a:spAutoFit/>
          </a:bodyPr>
          <a:lstStyle/>
          <a:p>
            <a:pPr lvl="0" eaLnBrk="0" fontAlgn="base" hangingPunct="0">
              <a:spcBef>
                <a:spcPct val="0"/>
              </a:spcBef>
              <a:spcAft>
                <a:spcPct val="0"/>
              </a:spcAft>
              <a:tabLst>
                <a:tab pos="1511300" algn="l"/>
              </a:tabLst>
            </a:pPr>
            <a:r>
              <a:rPr lang="ru-RU" sz="2000" dirty="0" smtClean="0">
                <a:latin typeface="Times New Roman" pitchFamily="18" charset="0"/>
                <a:ea typeface="Calibri" pitchFamily="34" charset="0"/>
                <a:cs typeface="Times New Roman" pitchFamily="18" charset="0"/>
              </a:rPr>
              <a:t>Он был единственным ребёнком в семье благочестивых и богатых родителей. Оба они умерли, когда он был молод. Мальчик с детства отличался живым умом и энергичным характером. С ранних лет он имел большую тягу к знаниям и изучению Священного Писания. Дядя Николая, </a:t>
            </a:r>
            <a:r>
              <a:rPr lang="ru-RU" sz="2000" dirty="0" err="1" smtClean="0">
                <a:latin typeface="Times New Roman" pitchFamily="18" charset="0"/>
                <a:ea typeface="Calibri" pitchFamily="34" charset="0"/>
                <a:cs typeface="Times New Roman" pitchFamily="18" charset="0"/>
              </a:rPr>
              <a:t>патарский</a:t>
            </a:r>
            <a:r>
              <a:rPr lang="ru-RU" sz="2000" dirty="0" smtClean="0">
                <a:latin typeface="Times New Roman" pitchFamily="18" charset="0"/>
                <a:ea typeface="Calibri" pitchFamily="34" charset="0"/>
                <a:cs typeface="Times New Roman" pitchFamily="18" charset="0"/>
              </a:rPr>
              <a:t> епископ, заметил это и направил племянника на стезю священничества. В отличие от евангельского юноши, богатство Николая не помешало ему следовать за Христом. </a:t>
            </a:r>
            <a:r>
              <a:rPr lang="ru-RU" sz="2000" dirty="0" smtClean="0">
                <a:latin typeface="Times New Roman" pitchFamily="18" charset="0"/>
                <a:ea typeface="Calibri" pitchFamily="34" charset="0"/>
                <a:cs typeface="Times New Roman" pitchFamily="18" charset="0"/>
              </a:rPr>
              <a:t>В </a:t>
            </a:r>
            <a:r>
              <a:rPr lang="ru-RU" sz="2000" dirty="0" smtClean="0">
                <a:latin typeface="Times New Roman" pitchFamily="18" charset="0"/>
                <a:ea typeface="Calibri" pitchFamily="34" charset="0"/>
                <a:cs typeface="Times New Roman" pitchFamily="18" charset="0"/>
              </a:rPr>
              <a:t>жизнеописании Святого Угодника есть рассказы о том, как он стал монахом, посетил Святую Землю и был избран епископом </a:t>
            </a:r>
            <a:r>
              <a:rPr lang="ru-RU" sz="2000" dirty="0" err="1" smtClean="0">
                <a:latin typeface="Times New Roman" pitchFamily="18" charset="0"/>
                <a:ea typeface="Calibri" pitchFamily="34" charset="0"/>
                <a:cs typeface="Times New Roman" pitchFamily="18" charset="0"/>
              </a:rPr>
              <a:t>ликийского</a:t>
            </a:r>
            <a:r>
              <a:rPr lang="ru-RU" sz="2000" dirty="0" smtClean="0">
                <a:latin typeface="Times New Roman" pitchFamily="18" charset="0"/>
                <a:ea typeface="Calibri" pitchFamily="34" charset="0"/>
                <a:cs typeface="Times New Roman" pitchFamily="18" charset="0"/>
              </a:rPr>
              <a:t> города Миры. С самого начала он был известен как щедрый даритель для тех, кто в этом нуждался. Активная жизненная позиция Святителя Николая подтверждается историями о его тюремном заточении во время правления императора Диоклетиана в период гонений на </a:t>
            </a:r>
            <a:r>
              <a:rPr lang="ru-RU" sz="2000" dirty="0" err="1" smtClean="0">
                <a:latin typeface="Times New Roman" pitchFamily="18" charset="0"/>
                <a:ea typeface="Calibri" pitchFamily="34" charset="0"/>
                <a:cs typeface="Times New Roman" pitchFamily="18" charset="0"/>
              </a:rPr>
              <a:t>христианКаждая</a:t>
            </a:r>
            <a:r>
              <a:rPr lang="ru-RU" sz="2000" dirty="0" smtClean="0">
                <a:latin typeface="Times New Roman" pitchFamily="18" charset="0"/>
                <a:ea typeface="Calibri" pitchFamily="34" charset="0"/>
                <a:cs typeface="Times New Roman" pitchFamily="18" charset="0"/>
              </a:rPr>
              <a:t> </a:t>
            </a:r>
            <a:r>
              <a:rPr lang="ru-RU" sz="2000" dirty="0" smtClean="0">
                <a:latin typeface="Times New Roman" pitchFamily="18" charset="0"/>
                <a:ea typeface="Calibri" pitchFamily="34" charset="0"/>
                <a:cs typeface="Times New Roman" pitchFamily="18" charset="0"/>
              </a:rPr>
              <a:t>икона Святителя Николая Чудотворца имеет прямое отношение к каким-либо событиям из жизни самого святого или к случаям чудесного спасения с его участием после смерти.</a:t>
            </a:r>
            <a:endParaRPr lang="ru-RU" sz="2000" dirty="0" smtClean="0">
              <a:latin typeface="Arial" pitchFamily="34" charset="0"/>
              <a:cs typeface="Arial" pitchFamily="34" charset="0"/>
            </a:endParaRPr>
          </a:p>
        </p:txBody>
      </p:sp>
      <p:pic>
        <p:nvPicPr>
          <p:cNvPr id="10" name="Picture 4" descr="72"/>
          <p:cNvPicPr>
            <a:picLocks noChangeAspect="1" noChangeArrowheads="1"/>
          </p:cNvPicPr>
          <p:nvPr/>
        </p:nvPicPr>
        <p:blipFill>
          <a:blip r:embed="rId3"/>
          <a:srcRect/>
          <a:stretch>
            <a:fillRect/>
          </a:stretch>
        </p:blipFill>
        <p:spPr bwMode="auto">
          <a:xfrm>
            <a:off x="7072298" y="4262130"/>
            <a:ext cx="2071702" cy="259587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F:\Юные богословы\0_5c475_6a579e6e_XL.jpg"/>
          <p:cNvPicPr>
            <a:picLocks noChangeAspect="1" noChangeArrowheads="1"/>
          </p:cNvPicPr>
          <p:nvPr/>
        </p:nvPicPr>
        <p:blipFill>
          <a:blip r:embed="rId2" cstate="print"/>
          <a:srcRect/>
          <a:stretch>
            <a:fillRect/>
          </a:stretch>
        </p:blipFill>
        <p:spPr bwMode="auto">
          <a:xfrm>
            <a:off x="0" y="-24"/>
            <a:ext cx="9144000" cy="6858024"/>
          </a:xfrm>
          <a:prstGeom prst="rect">
            <a:avLst/>
          </a:prstGeom>
          <a:noFill/>
        </p:spPr>
      </p:pic>
      <p:sp>
        <p:nvSpPr>
          <p:cNvPr id="22532" name="WordArt 4"/>
          <p:cNvSpPr>
            <a:spLocks noChangeArrowheads="1" noChangeShapeType="1" noTextEdit="1"/>
          </p:cNvSpPr>
          <p:nvPr/>
        </p:nvSpPr>
        <p:spPr bwMode="auto">
          <a:xfrm>
            <a:off x="428596" y="357166"/>
            <a:ext cx="8286808" cy="6286544"/>
          </a:xfrm>
          <a:prstGeom prst="rect">
            <a:avLst/>
          </a:prstGeom>
        </p:spPr>
        <p:txBody>
          <a:bodyPr wrap="none" fromWordArt="1">
            <a:prstTxWarp prst="textArchUp">
              <a:avLst>
                <a:gd name="adj" fmla="val 10800000"/>
              </a:avLst>
            </a:prstTxWarp>
          </a:bodyPr>
          <a:lstStyle/>
          <a:p>
            <a:pPr algn="ctr" rtl="0"/>
            <a:endParaRPr lang="ru-RU" sz="3600" kern="10" spc="0" dirty="0">
              <a:ln w="9525">
                <a:solidFill>
                  <a:srgbClr val="000000"/>
                </a:solidFill>
                <a:round/>
                <a:headEnd/>
                <a:tailEnd/>
              </a:ln>
              <a:solidFill>
                <a:srgbClr val="4D269A"/>
              </a:solidFill>
              <a:effectLst/>
              <a:latin typeface="Arial Black"/>
            </a:endParaRPr>
          </a:p>
        </p:txBody>
      </p:sp>
      <p:sp>
        <p:nvSpPr>
          <p:cNvPr id="5121" name="Rectangle 1"/>
          <p:cNvSpPr>
            <a:spLocks noChangeArrowheads="1"/>
          </p:cNvSpPr>
          <p:nvPr/>
        </p:nvSpPr>
        <p:spPr bwMode="auto">
          <a:xfrm>
            <a:off x="0" y="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2725" algn="just" defTabSz="914400" rtl="0" eaLnBrk="1" fontAlgn="base" latinLnBrk="0" hangingPunct="1">
              <a:lnSpc>
                <a:spcPct val="100000"/>
              </a:lnSpc>
              <a:spcBef>
                <a:spcPct val="0"/>
              </a:spcBef>
              <a:spcAft>
                <a:spcPct val="0"/>
              </a:spcAft>
              <a:buClrTx/>
              <a:buSzTx/>
              <a:buFontTx/>
              <a:buNone/>
              <a:tabLst/>
            </a:pPr>
            <a:r>
              <a:rPr lang="ru-RU" sz="2000" dirty="0" smtClean="0">
                <a:latin typeface="Arial" pitchFamily="34" charset="0"/>
                <a:ea typeface="Times New Roman" pitchFamily="18" charset="0"/>
                <a:cs typeface="Arial" pitchFamily="34" charset="0"/>
              </a:rPr>
              <a:t>После длительных набегов кочевников и </a:t>
            </a:r>
            <a:r>
              <a:rPr lang="ru-RU" sz="2000" dirty="0" err="1" smtClean="0">
                <a:latin typeface="Arial" pitchFamily="34" charset="0"/>
                <a:ea typeface="Times New Roman" pitchFamily="18" charset="0"/>
                <a:cs typeface="Arial" pitchFamily="34" charset="0"/>
              </a:rPr>
              <a:t>турков-сульждуков</a:t>
            </a:r>
            <a:r>
              <a:rPr lang="ru-RU" sz="2000" dirty="0" smtClean="0">
                <a:latin typeface="Arial" pitchFamily="34" charset="0"/>
                <a:ea typeface="Times New Roman" pitchFamily="18" charset="0"/>
                <a:cs typeface="Arial" pitchFamily="34" charset="0"/>
              </a:rPr>
              <a:t> церковь была разорена.</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Чтобы уберечь священные мощи от поругания кочевников, купцы из итальянского города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Бари</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вывезли их и поместили в церковь имени Святого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Евстафия</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4" descr="78_melk"/>
          <p:cNvPicPr>
            <a:picLocks noChangeAspect="1" noChangeArrowheads="1"/>
          </p:cNvPicPr>
          <p:nvPr/>
        </p:nvPicPr>
        <p:blipFill>
          <a:blip r:embed="rId3"/>
          <a:srcRect/>
          <a:stretch>
            <a:fillRect/>
          </a:stretch>
        </p:blipFill>
        <p:spPr bwMode="auto">
          <a:xfrm>
            <a:off x="214282" y="2000240"/>
            <a:ext cx="5000628" cy="3750471"/>
          </a:xfrm>
          <a:prstGeom prst="rect">
            <a:avLst/>
          </a:prstGeom>
          <a:noFill/>
          <a:ln w="9525">
            <a:solidFill>
              <a:schemeClr val="tx1"/>
            </a:solidFill>
            <a:miter lim="800000"/>
            <a:headEnd/>
            <a:tailEnd/>
          </a:ln>
        </p:spPr>
      </p:pic>
      <p:pic>
        <p:nvPicPr>
          <p:cNvPr id="13" name="Picture 6" descr="300px-La_Chiesa_Russa_Ortodossa_di_Bari"/>
          <p:cNvPicPr>
            <a:picLocks noChangeAspect="1" noChangeArrowheads="1"/>
          </p:cNvPicPr>
          <p:nvPr/>
        </p:nvPicPr>
        <p:blipFill>
          <a:blip r:embed="rId4"/>
          <a:srcRect/>
          <a:stretch>
            <a:fillRect/>
          </a:stretch>
        </p:blipFill>
        <p:spPr bwMode="auto">
          <a:xfrm>
            <a:off x="5357818" y="1428736"/>
            <a:ext cx="3494087" cy="43211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F:\Юные богословы\0_5c475_6a579e6e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7" name="Rectangle 1"/>
          <p:cNvSpPr>
            <a:spLocks noChangeArrowheads="1"/>
          </p:cNvSpPr>
          <p:nvPr/>
        </p:nvSpPr>
        <p:spPr bwMode="auto">
          <a:xfrm>
            <a:off x="0" y="0"/>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2725"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После разорения храма и </a:t>
            </a:r>
            <a:r>
              <a:rPr lang="ru-RU" sz="2400" dirty="0" smtClean="0">
                <a:latin typeface="Arial" pitchFamily="34" charset="0"/>
                <a:ea typeface="Times New Roman" pitchFamily="18" charset="0"/>
                <a:cs typeface="Arial" pitchFamily="34" charset="0"/>
              </a:rPr>
              <a:t>перенесения мощей Святого Николая </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воды и грязи реки </a:t>
            </a:r>
            <a:r>
              <a:rPr kumimoji="0" lang="ru-RU"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Мирос</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затопили церковь.</a:t>
            </a:r>
          </a:p>
          <a:p>
            <a:pPr marL="0" marR="0" lvl="0" indent="212725"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Спустя несколько столетий, в 1850 году, на останках храма побывал А. Н. Муравьёв, русский путешественник, который начал собирать средства для восстановления храма. В итоге, эти развалины и прибрежная территория были выкуплены у турецкого правительства, а в 1858 году русские ученые произвели первые работы по восстановлению памятника. Правда, подверглась восстановлению только ее часовня, так как проект церкви французского архитектора, по которому должна была производиться реставрация, отличался от первоначального вида, поэтому саму церковь не восстанавливали.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7651" name="Picture 3" descr="F:\Юные богословы\0_5c475_6a579e6e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Прямоугольник 7"/>
          <p:cNvSpPr/>
          <p:nvPr/>
        </p:nvSpPr>
        <p:spPr>
          <a:xfrm>
            <a:off x="1571604" y="2857496"/>
            <a:ext cx="6781023" cy="923330"/>
          </a:xfrm>
          <a:prstGeom prst="rect">
            <a:avLst/>
          </a:prstGeom>
          <a:noFill/>
        </p:spPr>
        <p:txBody>
          <a:bodyPr wrap="none" lIns="91440" tIns="45720" rIns="91440" bIns="45720">
            <a:spAutoFit/>
          </a:bodyPr>
          <a:lstStyle/>
          <a:p>
            <a:pPr algn="ctr"/>
            <a:r>
              <a:rPr lang="ru-RU" sz="5400" b="0" cap="none" spc="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Спасибо за внимание!</a:t>
            </a:r>
            <a:endParaRPr lang="ru-RU" sz="5400" b="0" cap="none" spc="0"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7"/>
          <p:cNvGrpSpPr>
            <a:grpSpLocks/>
          </p:cNvGrpSpPr>
          <p:nvPr/>
        </p:nvGrpSpPr>
        <p:grpSpPr bwMode="auto">
          <a:xfrm>
            <a:off x="0" y="0"/>
            <a:ext cx="9144000" cy="6975347"/>
            <a:chOff x="106403775" y="104616153"/>
            <a:chExt cx="7632000" cy="7666540"/>
          </a:xfrm>
        </p:grpSpPr>
        <p:pic>
          <p:nvPicPr>
            <p:cNvPr id="13" name="Picture 8" descr="0_8c92f_4c065bb5_XL"/>
            <p:cNvPicPr>
              <a:picLocks noChangeAspect="1" noChangeArrowheads="1"/>
            </p:cNvPicPr>
            <p:nvPr/>
          </p:nvPicPr>
          <p:blipFill>
            <a:blip r:embed="rId2" cstate="print"/>
            <a:srcRect/>
            <a:stretch>
              <a:fillRect/>
            </a:stretch>
          </p:blipFill>
          <p:spPr bwMode="auto">
            <a:xfrm>
              <a:off x="106403775" y="104616153"/>
              <a:ext cx="7632000" cy="7666540"/>
            </a:xfrm>
            <a:prstGeom prst="rect">
              <a:avLst/>
            </a:prstGeom>
            <a:noFill/>
            <a:ln w="9525" algn="in">
              <a:noFill/>
              <a:miter lim="800000"/>
              <a:headEnd/>
              <a:tailEnd/>
            </a:ln>
            <a:effectLst/>
          </p:spPr>
        </p:pic>
        <p:sp>
          <p:nvSpPr>
            <p:cNvPr id="14" name="Text Box 9"/>
            <p:cNvSpPr txBox="1">
              <a:spLocks noChangeArrowheads="1"/>
            </p:cNvSpPr>
            <p:nvPr/>
          </p:nvSpPr>
          <p:spPr bwMode="auto">
            <a:xfrm>
              <a:off x="106728310" y="104708520"/>
              <a:ext cx="6984000" cy="101467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ndParaRPr>
            </a:p>
          </p:txBody>
        </p:sp>
      </p:grpSp>
      <p:sp>
        <p:nvSpPr>
          <p:cNvPr id="15" name="Прямоугольник 14"/>
          <p:cNvSpPr/>
          <p:nvPr/>
        </p:nvSpPr>
        <p:spPr>
          <a:xfrm>
            <a:off x="214282" y="0"/>
            <a:ext cx="9144064" cy="7048083"/>
          </a:xfrm>
          <a:prstGeom prst="rect">
            <a:avLst/>
          </a:prstGeom>
          <a:noFill/>
        </p:spPr>
        <p:txBody>
          <a:bodyPr wrap="square" lIns="91440" tIns="45720" rIns="91440" bIns="45720">
            <a:spAutoFit/>
          </a:bodyPr>
          <a:lstStyle/>
          <a:p>
            <a:r>
              <a:rPr lang="ru-RU" sz="2400" dirty="0" smtClean="0"/>
              <a:t>Храмы на Руси всегда были сокровищницей святынь народа. Древняя Русь не знала музеев: все поистине ценное и прекрасное хранилось в храмах или монастырях — многочтимые иконы, останки святых (мощи), старинные рукописи, иногда древние документы и различные реликвии. Таким образом, храм на Руси является главным хранителем православной культуры.</a:t>
            </a:r>
          </a:p>
          <a:p>
            <a:r>
              <a:rPr lang="ru-RU" sz="2400" dirty="0" smtClean="0"/>
              <a:t>Храмы на Руси во все времена отражали духовно-нравственное состояние общества. Во время войн и общественных нестроений храмы зачастую разрушались. В периоды духовного подъема и национального возрождения возрождались и храмы.</a:t>
            </a:r>
          </a:p>
          <a:p>
            <a:r>
              <a:rPr lang="ru-RU" sz="2400" dirty="0" smtClean="0"/>
              <a:t>Для православного человека храм — всегда особое, святое место. «В храме стояще славы Твоея, на небесистояти мним», — говорится в одной церковной молитве (т.е., находясь в храме, мы находимся как на небе). И действительно, купола православных храмов всегда устремлены к небу.</a:t>
            </a:r>
          </a:p>
          <a:p>
            <a:r>
              <a:rPr lang="ru-RU" sz="2400" dirty="0" smtClean="0"/>
              <a:t>Все это свидетельствует о непреходящем значении храма в православной культуре России.</a:t>
            </a:r>
          </a:p>
          <a:p>
            <a:r>
              <a:rPr lang="ru-RU" sz="2400" dirty="0" smtClean="0"/>
              <a:t> </a:t>
            </a:r>
          </a:p>
          <a:p>
            <a:pPr algn="ctr"/>
            <a:endParaRPr lang="ru-RU"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F:\Юные богословы\0_5c475_6a579e6e_XL.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7171" name="Text Box 3"/>
          <p:cNvSpPr txBox="1">
            <a:spLocks noChangeArrowheads="1"/>
          </p:cNvSpPr>
          <p:nvPr/>
        </p:nvSpPr>
        <p:spPr bwMode="auto">
          <a:xfrm>
            <a:off x="2786050" y="285728"/>
            <a:ext cx="6000792" cy="396081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49213"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1" name="TextBox 10"/>
          <p:cNvSpPr txBox="1"/>
          <p:nvPr/>
        </p:nvSpPr>
        <p:spPr>
          <a:xfrm>
            <a:off x="285720" y="3143248"/>
            <a:ext cx="4357718" cy="369332"/>
          </a:xfrm>
          <a:prstGeom prst="rect">
            <a:avLst/>
          </a:prstGeom>
          <a:noFill/>
        </p:spPr>
        <p:txBody>
          <a:bodyPr wrap="square" rtlCol="0">
            <a:spAutoFit/>
          </a:bodyPr>
          <a:lstStyle/>
          <a:p>
            <a:pPr algn="just"/>
            <a:endParaRPr lang="ru-RU" dirty="0"/>
          </a:p>
        </p:txBody>
      </p:sp>
      <p:sp>
        <p:nvSpPr>
          <p:cNvPr id="16" name="Прямоугольник 15"/>
          <p:cNvSpPr/>
          <p:nvPr/>
        </p:nvSpPr>
        <p:spPr>
          <a:xfrm>
            <a:off x="500034" y="214290"/>
            <a:ext cx="8001056" cy="1569660"/>
          </a:xfrm>
          <a:prstGeom prst="rect">
            <a:avLst/>
          </a:prstGeom>
          <a:noFill/>
        </p:spPr>
        <p:txBody>
          <a:bodyPr wrap="square" lIns="91440" tIns="45720" rIns="91440" bIns="45720">
            <a:spAutoFit/>
          </a:bodyPr>
          <a:lstStyle/>
          <a:p>
            <a:pPr algn="ctr"/>
            <a:r>
              <a:rPr lang="ru-RU" sz="4800" dirty="0" smtClean="0">
                <a:ln w="18415" cmpd="sng">
                  <a:solidFill>
                    <a:schemeClr val="accent2">
                      <a:lumMod val="50000"/>
                    </a:schemeClr>
                  </a:solidFill>
                  <a:prstDash val="solid"/>
                </a:ln>
                <a:solidFill>
                  <a:schemeClr val="accent2">
                    <a:lumMod val="50000"/>
                  </a:schemeClr>
                </a:solidFill>
                <a:effectLst>
                  <a:outerShdw blurRad="63500" dir="3600000" algn="tl" rotWithShape="0">
                    <a:srgbClr val="000000">
                      <a:alpha val="70000"/>
                    </a:srgbClr>
                  </a:outerShdw>
                </a:effectLst>
              </a:rPr>
              <a:t>История создания храма Николая Чудотворца</a:t>
            </a:r>
            <a:endParaRPr lang="ru-RU" sz="4800" b="0" cap="none" spc="0" dirty="0">
              <a:ln w="18415" cmpd="sng">
                <a:solidFill>
                  <a:schemeClr val="accent2">
                    <a:lumMod val="50000"/>
                  </a:schemeClr>
                </a:solidFill>
                <a:prstDash val="solid"/>
              </a:ln>
              <a:solidFill>
                <a:schemeClr val="accent2">
                  <a:lumMod val="50000"/>
                </a:schemeClr>
              </a:solidFill>
              <a:effectLst>
                <a:outerShdw blurRad="63500" dir="3600000" algn="tl" rotWithShape="0">
                  <a:srgbClr val="000000">
                    <a:alpha val="70000"/>
                  </a:srgbClr>
                </a:outerShdw>
              </a:effectLst>
            </a:endParaRPr>
          </a:p>
        </p:txBody>
      </p:sp>
      <p:pic>
        <p:nvPicPr>
          <p:cNvPr id="17" name="Picture 5" descr="182Nikola_sred"/>
          <p:cNvPicPr>
            <a:picLocks noChangeAspect="1" noChangeArrowheads="1"/>
          </p:cNvPicPr>
          <p:nvPr/>
        </p:nvPicPr>
        <p:blipFill>
          <a:blip r:embed="rId3"/>
          <a:srcRect/>
          <a:stretch>
            <a:fillRect/>
          </a:stretch>
        </p:blipFill>
        <p:spPr bwMode="auto">
          <a:xfrm>
            <a:off x="285720" y="1928802"/>
            <a:ext cx="3440112" cy="4321175"/>
          </a:xfrm>
          <a:prstGeom prst="rect">
            <a:avLst/>
          </a:prstGeom>
          <a:noFill/>
        </p:spPr>
      </p:pic>
      <p:pic>
        <p:nvPicPr>
          <p:cNvPr id="14337" name="Picture 1" descr="C:\Users\1\Desktop\фото с рабочего стола\турция 2017\DSC_0662.JPG"/>
          <p:cNvPicPr>
            <a:picLocks noChangeAspect="1" noChangeArrowheads="1"/>
          </p:cNvPicPr>
          <p:nvPr/>
        </p:nvPicPr>
        <p:blipFill>
          <a:blip r:embed="rId4" cstate="print"/>
          <a:srcRect/>
          <a:stretch>
            <a:fillRect/>
          </a:stretch>
        </p:blipFill>
        <p:spPr bwMode="auto">
          <a:xfrm>
            <a:off x="5286380" y="1714488"/>
            <a:ext cx="3500461" cy="4801685"/>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4" name="Picture 3" descr="F:\Юные богословы\0_5c475_6a579e6e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Содержимое 18" descr="Церковь Святого Николая Чудотворца Николая Угодника Демре Турция фото история"/>
          <p:cNvPicPr>
            <a:picLocks/>
          </p:cNvPicPr>
          <p:nvPr/>
        </p:nvPicPr>
        <p:blipFill>
          <a:blip r:embed="rId3"/>
          <a:srcRect/>
          <a:stretch>
            <a:fillRect/>
          </a:stretch>
        </p:blipFill>
        <p:spPr bwMode="auto">
          <a:xfrm>
            <a:off x="1785918" y="285728"/>
            <a:ext cx="6286500" cy="4276725"/>
          </a:xfrm>
          <a:prstGeom prst="rect">
            <a:avLst/>
          </a:prstGeom>
          <a:noFill/>
          <a:ln w="9525">
            <a:noFill/>
            <a:miter lim="800000"/>
            <a:headEnd/>
            <a:tailEnd/>
          </a:ln>
        </p:spPr>
      </p:pic>
      <p:sp>
        <p:nvSpPr>
          <p:cNvPr id="1025" name="Rectangle 1"/>
          <p:cNvSpPr>
            <a:spLocks noChangeArrowheads="1"/>
          </p:cNvSpPr>
          <p:nvPr/>
        </p:nvSpPr>
        <p:spPr bwMode="auto">
          <a:xfrm>
            <a:off x="1643042" y="4857760"/>
            <a:ext cx="664370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2725" algn="ctr" defTabSz="914400" rtl="0" eaLnBrk="1" fontAlgn="base" latinLnBrk="0" hangingPunct="1">
              <a:lnSpc>
                <a:spcPct val="100000"/>
              </a:lnSpc>
              <a:spcBef>
                <a:spcPct val="0"/>
              </a:spcBef>
              <a:spcAft>
                <a:spcPct val="0"/>
              </a:spcAft>
              <a:buClrTx/>
              <a:buSzTx/>
              <a:buFontTx/>
              <a:buNone/>
              <a:tabLst/>
            </a:pPr>
            <a:r>
              <a:rPr lang="ru-RU" sz="2000" dirty="0" smtClean="0">
                <a:solidFill>
                  <a:schemeClr val="tx1">
                    <a:lumMod val="95000"/>
                    <a:lumOff val="5000"/>
                  </a:schemeClr>
                </a:solidFill>
                <a:latin typeface="Arial" pitchFamily="34" charset="0"/>
                <a:ea typeface="Times New Roman" pitchFamily="18" charset="0"/>
                <a:cs typeface="Arial" pitchFamily="34" charset="0"/>
              </a:rPr>
              <a:t>Церковь </a:t>
            </a:r>
            <a:r>
              <a:rPr kumimoji="0" lang="ru-RU" sz="2000" b="0" i="0" u="none" strike="noStrike" cap="none" normalizeH="0" baseline="0" dirty="0" smtClean="0">
                <a:ln>
                  <a:noFill/>
                </a:ln>
                <a:solidFill>
                  <a:schemeClr val="tx1">
                    <a:lumMod val="95000"/>
                    <a:lumOff val="5000"/>
                  </a:schemeClr>
                </a:solidFill>
                <a:effectLst/>
                <a:latin typeface="Arial" pitchFamily="34" charset="0"/>
                <a:ea typeface="Times New Roman" pitchFamily="18" charset="0"/>
                <a:cs typeface="Arial" pitchFamily="34" charset="0"/>
              </a:rPr>
              <a:t>считается третьим по важности религиозным сооружением византийской архитектуры на Востоке. В том виде, в каком мы видим церковь сейчас, она была построена в начале VI в. на месте древнего храма богини Артемиды.</a:t>
            </a:r>
            <a:endParaRPr kumimoji="0" lang="ru-RU" sz="20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5" name="Picture 3" descr="F:\Юные богословы\0_5c475_6a579e6e_XL.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3077" name="Rectangle 5"/>
          <p:cNvSpPr>
            <a:spLocks noChangeArrowheads="1"/>
          </p:cNvSpPr>
          <p:nvPr/>
        </p:nvSpPr>
        <p:spPr bwMode="auto">
          <a:xfrm>
            <a:off x="642910" y="5653553"/>
            <a:ext cx="7858180" cy="27699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Narrow" pitchFamily="34" charset="0"/>
            </a:endParaRPr>
          </a:p>
        </p:txBody>
      </p:sp>
      <p:pic>
        <p:nvPicPr>
          <p:cNvPr id="8" name="Picture 7" descr="Patara_000_melk"/>
          <p:cNvPicPr>
            <a:picLocks noChangeAspect="1" noChangeArrowheads="1"/>
          </p:cNvPicPr>
          <p:nvPr/>
        </p:nvPicPr>
        <p:blipFill>
          <a:blip r:embed="rId3"/>
          <a:srcRect/>
          <a:stretch>
            <a:fillRect/>
          </a:stretch>
        </p:blipFill>
        <p:spPr bwMode="auto">
          <a:xfrm>
            <a:off x="642910" y="285728"/>
            <a:ext cx="7924800" cy="3214710"/>
          </a:xfrm>
          <a:prstGeom prst="rect">
            <a:avLst/>
          </a:prstGeom>
          <a:noFill/>
          <a:ln w="9525">
            <a:solidFill>
              <a:schemeClr val="tx1"/>
            </a:solidFill>
            <a:miter lim="800000"/>
            <a:headEnd/>
            <a:tailEnd/>
          </a:ln>
        </p:spPr>
      </p:pic>
      <p:sp>
        <p:nvSpPr>
          <p:cNvPr id="11" name="Прямоугольник 10"/>
          <p:cNvSpPr/>
          <p:nvPr/>
        </p:nvSpPr>
        <p:spPr>
          <a:xfrm>
            <a:off x="642910" y="3571876"/>
            <a:ext cx="8001056" cy="2831544"/>
          </a:xfrm>
          <a:prstGeom prst="rect">
            <a:avLst/>
          </a:prstGeom>
          <a:noFill/>
        </p:spPr>
        <p:txBody>
          <a:bodyPr wrap="square" lIns="91440" tIns="45720" rIns="91440" bIns="45720">
            <a:spAutoFit/>
          </a:bodyPr>
          <a:lstStyle/>
          <a:p>
            <a:r>
              <a:rPr lang="ru-RU" dirty="0" smtClean="0"/>
              <a:t>Церковь Святого Николая находится в городке Демре, этот городок расположен в провинции Анталии, построенный недалеко от столицы древнего государства Ликии – города Миры, важного археологического участка, которая была как политическим, так и культурным центром в античные времена.</a:t>
            </a:r>
          </a:p>
          <a:p>
            <a:r>
              <a:rPr lang="ru-RU" dirty="0" smtClean="0"/>
              <a:t>Демре, он же Финике, он же Кале-Решадие, известен за своими пределами именно по причине расположенного в городе древнего храма. Этот храм не только архитектурный памятник эпохи времен Древней Византии, это также святое место для христианских паломников, которые едут поклониться мощам Святого Николая Чудотворца.</a:t>
            </a:r>
          </a:p>
          <a:p>
            <a:pPr algn="ctr"/>
            <a:endParaRPr lang="ru-RU"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8" name="Picture 2" descr="F:\Юные богословы\0_5c475_6a579e6e_XL.jpg"/>
          <p:cNvPicPr>
            <a:picLocks noChangeAspect="1" noChangeArrowheads="1"/>
          </p:cNvPicPr>
          <p:nvPr/>
        </p:nvPicPr>
        <p:blipFill>
          <a:blip r:embed="rId2" cstate="print"/>
          <a:srcRect/>
          <a:stretch>
            <a:fillRect/>
          </a:stretch>
        </p:blipFill>
        <p:spPr bwMode="auto">
          <a:xfrm>
            <a:off x="0" y="-24"/>
            <a:ext cx="9144000" cy="6858024"/>
          </a:xfrm>
          <a:prstGeom prst="rect">
            <a:avLst/>
          </a:prstGeom>
          <a:noFill/>
        </p:spPr>
      </p:pic>
      <p:sp>
        <p:nvSpPr>
          <p:cNvPr id="12290" name="Rectangle 2"/>
          <p:cNvSpPr>
            <a:spLocks noChangeArrowheads="1"/>
          </p:cNvSpPr>
          <p:nvPr/>
        </p:nvSpPr>
        <p:spPr bwMode="auto">
          <a:xfrm>
            <a:off x="0" y="0"/>
            <a:ext cx="9144000"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2725"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Историческая справка Мира (Демре)</a:t>
            </a:r>
          </a:p>
          <a:p>
            <a:pPr marL="0" marR="0" lvl="0" indent="212725"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Мира, согласно историческим хроникам, являлась крупнейшим городом Средиземноморского побережья и имела сильное влияние в жизни всей области. Также Мира считалась центром, откуда начало распространяться христианство. Такое значение Миры известно, в основном, благодаря жизни и служению в этом городе в 300 году после Р.Х. одного из ее горожан, священника Николая из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Патары</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известного в православной традиции как Николай Чудотворец, а в католичестве - как Санта Николаус. Николай родился в семье моряка (вот почему он является покровителем мореплавателей), в городе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Ксанфе</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прошел духовное обучение и был назначен епископом Миры, прослужил там до конца своих дней с 310 и до 343 годов н.э.</a:t>
            </a:r>
          </a:p>
          <a:p>
            <a:pPr marL="0" marR="0" lvl="0" indent="212725"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Постепенно Мира стала терять экономическое и политическое влияние, а молва о чудесных деяниях Николая Чудотворца скоро разошлась как по Византийской империи, так и по другим уголкам древнего мира.</a:t>
            </a:r>
          </a:p>
          <a:p>
            <a:pPr marL="0" marR="0" lvl="0" indent="212725"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Издавна о Николае сложена легенда, которая повествует о том, что когда он плыл в море, началась очень сильная буря. Один из моряков, что был на мачте, чтобы убрать парус, из-за сильного порыва ветра сорвался и рухнул на палубу, и после не подавал никаких признаков жизни. Святой человек наклонился к нему, читая молитвы, и оживил моряка. Второй раз, когда Николай отправился в путешествие морем к Иерусалиму, разыгрался страшный шторм, который грозил опрокинуть корабль. Словом и молитвой Святой угомонил силы природы, благополучно добравшись к Святым Местам.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F:\Юные богословы\0_5c475_6a579e6e_XL.jpg"/>
          <p:cNvPicPr>
            <a:picLocks noChangeAspect="1" noChangeArrowheads="1"/>
          </p:cNvPicPr>
          <p:nvPr/>
        </p:nvPicPr>
        <p:blipFill>
          <a:blip r:embed="rId2" cstate="print"/>
          <a:srcRect/>
          <a:stretch>
            <a:fillRect/>
          </a:stretch>
        </p:blipFill>
        <p:spPr bwMode="auto">
          <a:xfrm>
            <a:off x="0" y="-24"/>
            <a:ext cx="9144000" cy="6858024"/>
          </a:xfrm>
          <a:prstGeom prst="rect">
            <a:avLst/>
          </a:prstGeom>
          <a:noFill/>
        </p:spPr>
      </p:pic>
      <p:sp>
        <p:nvSpPr>
          <p:cNvPr id="5" name="Rectangle 1"/>
          <p:cNvSpPr>
            <a:spLocks noChangeArrowheads="1"/>
          </p:cNvSpPr>
          <p:nvPr/>
        </p:nvSpPr>
        <p:spPr bwMode="auto">
          <a:xfrm>
            <a:off x="0" y="357166"/>
            <a:ext cx="91440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2725"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Общие сведения о храме Святого Николая</a:t>
            </a:r>
          </a:p>
          <a:p>
            <a:pPr marL="0" marR="0" lvl="0" indent="212725"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Из-за сильного землетрясения, которое произошло во 2 веке, храм древнегреческой богини Артемиды был сильно поврежден, а позже, приблизительно в 4 веке, на его развалинах византийцами была возведена церковь, куда был помещены священные телеса Николая Чудотворца в каменном резном гробе с нанесенным рисунком из чаек и вырезанной рыбьей чешуей. Верхушку церкви изначально обрамлял купол, но со временем ее заменили сводом.</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9699" name="Picture 3" descr="C:\Users\1\Desktop\фото с рабочего стола\турция 2017\DSC_0672.JPG"/>
          <p:cNvPicPr>
            <a:picLocks noChangeAspect="1" noChangeArrowheads="1"/>
          </p:cNvPicPr>
          <p:nvPr/>
        </p:nvPicPr>
        <p:blipFill>
          <a:blip r:embed="rId3" cstate="print"/>
          <a:srcRect/>
          <a:stretch>
            <a:fillRect/>
          </a:stretch>
        </p:blipFill>
        <p:spPr bwMode="auto">
          <a:xfrm>
            <a:off x="1318821" y="3000372"/>
            <a:ext cx="6396451" cy="37147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2" name="Picture 2" descr="F:\Юные богословы\0_5c475_6a579e6e_XL.jpg"/>
          <p:cNvPicPr>
            <a:picLocks noChangeAspect="1" noChangeArrowheads="1"/>
          </p:cNvPicPr>
          <p:nvPr/>
        </p:nvPicPr>
        <p:blipFill>
          <a:blip r:embed="rId2" cstate="print"/>
          <a:srcRect/>
          <a:stretch>
            <a:fillRect/>
          </a:stretch>
        </p:blipFill>
        <p:spPr bwMode="auto">
          <a:xfrm>
            <a:off x="0" y="0"/>
            <a:ext cx="9323512" cy="6858000"/>
          </a:xfrm>
          <a:prstGeom prst="rect">
            <a:avLst/>
          </a:prstGeom>
          <a:noFill/>
        </p:spPr>
      </p:pic>
      <p:sp>
        <p:nvSpPr>
          <p:cNvPr id="5124" name="Rectangle 4"/>
          <p:cNvSpPr>
            <a:spLocks noChangeArrowheads="1"/>
          </p:cNvSpPr>
          <p:nvPr/>
        </p:nvSpPr>
        <p:spPr bwMode="auto">
          <a:xfrm>
            <a:off x="928662" y="5231453"/>
            <a:ext cx="7572428" cy="15388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11265" name="Rectangle 1"/>
          <p:cNvSpPr>
            <a:spLocks noChangeArrowheads="1"/>
          </p:cNvSpPr>
          <p:nvPr/>
        </p:nvSpPr>
        <p:spPr bwMode="auto">
          <a:xfrm>
            <a:off x="0" y="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2725"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Храм изначально был построен в виде базилики крестообразной формы, состоящий из внутреннего дворика, двух открытых вестибюлей, основного куполообразного зала, двух боковых залов поменьше, одной четырехугольной и двумя круглыми комнатками.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6" name="Picture 2" descr="C:\Users\1\Desktop\фото с рабочего стола\турция 2017\DSC_0692.JPG"/>
          <p:cNvPicPr>
            <a:picLocks noChangeAspect="1" noChangeArrowheads="1"/>
          </p:cNvPicPr>
          <p:nvPr/>
        </p:nvPicPr>
        <p:blipFill>
          <a:blip r:embed="rId3" cstate="print"/>
          <a:srcRect/>
          <a:stretch>
            <a:fillRect/>
          </a:stretch>
        </p:blipFill>
        <p:spPr bwMode="auto">
          <a:xfrm>
            <a:off x="0" y="1428736"/>
            <a:ext cx="5500726" cy="3657309"/>
          </a:xfrm>
          <a:prstGeom prst="rect">
            <a:avLst/>
          </a:prstGeom>
          <a:noFill/>
        </p:spPr>
      </p:pic>
      <p:pic>
        <p:nvPicPr>
          <p:cNvPr id="11267" name="Picture 3" descr="C:\Users\1\Desktop\фото с рабочего стола\турция 2017\DSC_0670.JPG"/>
          <p:cNvPicPr>
            <a:picLocks noChangeAspect="1" noChangeArrowheads="1"/>
          </p:cNvPicPr>
          <p:nvPr/>
        </p:nvPicPr>
        <p:blipFill>
          <a:blip r:embed="rId4" cstate="print"/>
          <a:srcRect/>
          <a:stretch>
            <a:fillRect/>
          </a:stretch>
        </p:blipFill>
        <p:spPr bwMode="auto">
          <a:xfrm>
            <a:off x="4418996" y="3571876"/>
            <a:ext cx="4942450" cy="32861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F:\Юные богословы\0_5c475_6a579e6e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484" name="Rectangle 4"/>
          <p:cNvSpPr>
            <a:spLocks noChangeArrowheads="1"/>
          </p:cNvSpPr>
          <p:nvPr/>
        </p:nvSpPr>
        <p:spPr bwMode="auto">
          <a:xfrm>
            <a:off x="3357554" y="106455"/>
            <a:ext cx="5500726" cy="30777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Narrow" pitchFamily="34"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10241" name="Rectangle 1"/>
          <p:cNvSpPr>
            <a:spLocks noChangeArrowheads="1"/>
          </p:cNvSpPr>
          <p:nvPr/>
        </p:nvSpPr>
        <p:spPr bwMode="auto">
          <a:xfrm>
            <a:off x="0" y="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2725"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Несмотря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свой очень древний возраст, в церкви прекрасно сохранились настенные фрески и росписи XI и XII веков, который придают помещению совершенно необыкновенный вид. Пол вымощен очень интересной мозаикой из разных видов камня. Считается, что эта мозаика была уже в том древнем храме и существовала еще до того, как в Демре пришел Николай Чудотворец.</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2" name="Picture 2" descr="C:\Users\1\Desktop\фото с рабочего стола\турция 2017\DSC_0691.JPG"/>
          <p:cNvPicPr>
            <a:picLocks noChangeAspect="1" noChangeArrowheads="1"/>
          </p:cNvPicPr>
          <p:nvPr/>
        </p:nvPicPr>
        <p:blipFill>
          <a:blip r:embed="rId3" cstate="print"/>
          <a:srcRect/>
          <a:stretch>
            <a:fillRect/>
          </a:stretch>
        </p:blipFill>
        <p:spPr bwMode="auto">
          <a:xfrm>
            <a:off x="714348" y="2357430"/>
            <a:ext cx="7843323" cy="414340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1028</Words>
  <Application>Microsoft Office PowerPoint</Application>
  <PresentationFormat>Экран (4:3)</PresentationFormat>
  <Paragraphs>40</Paragraphs>
  <Slides>16</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1</cp:lastModifiedBy>
  <cp:revision>39</cp:revision>
  <dcterms:created xsi:type="dcterms:W3CDTF">2013-01-16T12:02:31Z</dcterms:created>
  <dcterms:modified xsi:type="dcterms:W3CDTF">2017-09-28T15:43:24Z</dcterms:modified>
</cp:coreProperties>
</file>