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6" r:id="rId8"/>
    <p:sldId id="265" r:id="rId9"/>
    <p:sldId id="281" r:id="rId10"/>
    <p:sldId id="278" r:id="rId11"/>
    <p:sldId id="280" r:id="rId12"/>
    <p:sldId id="284" r:id="rId13"/>
    <p:sldId id="282" r:id="rId14"/>
    <p:sldId id="285" r:id="rId15"/>
    <p:sldId id="283" r:id="rId16"/>
    <p:sldId id="287" r:id="rId17"/>
    <p:sldId id="286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550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C61695E-CD95-4720-9506-8FCBD2C97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D755-319D-4318-A60C-43DE846FC380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473E-305C-46D6-B084-E99FE8A17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22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D755-319D-4318-A60C-43DE846FC380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473E-305C-46D6-B084-E99FE8A17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81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D755-319D-4318-A60C-43DE846FC380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473E-305C-46D6-B084-E99FE8A17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79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D755-319D-4318-A60C-43DE846FC380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473E-305C-46D6-B084-E99FE8A17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0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D755-319D-4318-A60C-43DE846FC380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473E-305C-46D6-B084-E99FE8A17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6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D755-319D-4318-A60C-43DE846FC380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473E-305C-46D6-B084-E99FE8A17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44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D755-319D-4318-A60C-43DE846FC380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473E-305C-46D6-B084-E99FE8A17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27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D755-319D-4318-A60C-43DE846FC380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473E-305C-46D6-B084-E99FE8A17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7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D755-319D-4318-A60C-43DE846FC380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473E-305C-46D6-B084-E99FE8A17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8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D755-319D-4318-A60C-43DE846FC380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473E-305C-46D6-B084-E99FE8A17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38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D755-319D-4318-A60C-43DE846FC380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473E-305C-46D6-B084-E99FE8A17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7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CBE26B-9904-4F18-BC3D-FA9A8608074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9D755-319D-4318-A60C-43DE846FC380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2473E-305C-46D6-B084-E99FE8A17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96CA3C-502E-415A-8340-85244F5C7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34798"/>
            <a:ext cx="7772400" cy="2096379"/>
          </a:xfrm>
        </p:spPr>
        <p:txBody>
          <a:bodyPr>
            <a:normAutofit/>
          </a:bodyPr>
          <a:lstStyle/>
          <a:p>
            <a:r>
              <a:rPr lang="ru-RU" sz="8800" dirty="0" smtClean="0">
                <a:latin typeface="Comic Sans MS" panose="030F0702030302020204" pitchFamily="66" charset="0"/>
              </a:rPr>
              <a:t>Информация</a:t>
            </a:r>
            <a:endParaRPr lang="en-US" sz="8800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B340FD4-78DE-476A-AE67-FFEFF85B2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2793" y="3753514"/>
            <a:ext cx="6858000" cy="1655762"/>
          </a:xfrm>
        </p:spPr>
        <p:txBody>
          <a:bodyPr/>
          <a:lstStyle/>
          <a:p>
            <a:r>
              <a:rPr lang="ru-RU" dirty="0" smtClean="0">
                <a:latin typeface="Arial Narrow" panose="020B0606020202030204" pitchFamily="34" charset="0"/>
              </a:rPr>
              <a:t>Лобанова Татьяна Юрьевна</a:t>
            </a:r>
          </a:p>
          <a:p>
            <a:r>
              <a:rPr lang="ru-RU" dirty="0" smtClean="0">
                <a:latin typeface="Arial Narrow" panose="020B0606020202030204" pitchFamily="34" charset="0"/>
              </a:rPr>
              <a:t>ГБОУ «АКШИ </a:t>
            </a:r>
            <a:r>
              <a:rPr lang="ru-RU" dirty="0" err="1" smtClean="0">
                <a:latin typeface="Arial Narrow" panose="020B0606020202030204" pitchFamily="34" charset="0"/>
              </a:rPr>
              <a:t>им.П.О.Сухого</a:t>
            </a:r>
            <a:r>
              <a:rPr lang="ru-RU" dirty="0" smtClean="0">
                <a:latin typeface="Arial Narrow" panose="020B0606020202030204" pitchFamily="34" charset="0"/>
              </a:rPr>
              <a:t>»</a:t>
            </a:r>
          </a:p>
          <a:p>
            <a:r>
              <a:rPr lang="ru-RU" dirty="0" smtClean="0">
                <a:latin typeface="Arial Narrow" panose="020B0606020202030204" pitchFamily="34" charset="0"/>
              </a:rPr>
              <a:t>г. Ахтубинск, 2022 г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04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96CA3C-502E-415A-8340-85244F5C7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850" y="1247775"/>
            <a:ext cx="8058150" cy="2333625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Comic Sans MS" panose="030F0702030302020204" pitchFamily="66" charset="0"/>
              </a:rPr>
              <a:t>Термин «информация» стали активно применять лишь в середине ХХ века</a:t>
            </a:r>
            <a:endParaRPr lang="en-US" sz="4800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B340FD4-78DE-476A-AE67-FFEFF85B2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942" y="4153564"/>
            <a:ext cx="7962357" cy="913736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В каждой научной области этот термин имеет свое значение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 descr="Doodle lines, Arrows, circles and curves vector.hand drawn design elements  isolated on white background for infographic. vector illustration. 6059294  Vector Art at Vecteezy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5" t="38230" r="10722" b="29955"/>
          <a:stretch/>
        </p:blipFill>
        <p:spPr bwMode="auto">
          <a:xfrm rot="14084158">
            <a:off x="7665451" y="4961339"/>
            <a:ext cx="973232" cy="1356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938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E3457-F340-4BB7-960F-5F3746D0D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5510"/>
            <a:ext cx="2700915" cy="7089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Атрибутивная концепция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6396CA3C-502E-415A-8340-85244F5C7F00}"/>
              </a:ext>
            </a:extLst>
          </p:cNvPr>
          <p:cNvSpPr txBox="1">
            <a:spLocks/>
          </p:cNvSpPr>
          <p:nvPr/>
        </p:nvSpPr>
        <p:spPr>
          <a:xfrm>
            <a:off x="839740" y="274687"/>
            <a:ext cx="7772400" cy="1225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dirty="0" smtClean="0">
                <a:latin typeface="Comic Sans MS" panose="030F0702030302020204" pitchFamily="66" charset="0"/>
              </a:rPr>
              <a:t>Философия</a:t>
            </a:r>
            <a:endParaRPr lang="en-US" sz="7200" dirty="0">
              <a:latin typeface="Comic Sans MS" panose="030F0702030302020204" pitchFamily="66" charset="0"/>
            </a:endParaRPr>
          </a:p>
        </p:txBody>
      </p:sp>
      <p:pic>
        <p:nvPicPr>
          <p:cNvPr id="30" name="Рисунок 29" descr="Doodle lines, Arrows, circles and curves vector.hand drawn design elements  isolated on white background for infographic. vector illustration. 6059294  Vector Art at Vecteezy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5" t="38230" r="10722" b="29955"/>
          <a:stretch/>
        </p:blipFill>
        <p:spPr bwMode="auto">
          <a:xfrm rot="16200000">
            <a:off x="6644215" y="1070570"/>
            <a:ext cx="919675" cy="9760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Doodle lines, Arrows, circles and curves vector.hand drawn design elements  isolated on white background for infographic. vector illustration. 6059294  Vector Art at Vecteezy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5" t="38230" r="10722" b="29955"/>
          <a:stretch/>
        </p:blipFill>
        <p:spPr bwMode="auto">
          <a:xfrm rot="18624617">
            <a:off x="4116804" y="1249184"/>
            <a:ext cx="758127" cy="844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Doodle lines, Arrows, circles and curves vector.hand drawn design elements  isolated on white background for infographic. vector illustration. 6059294  Vector Art at Vecteezy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5" t="38230" r="10722" b="29955"/>
          <a:stretch/>
        </p:blipFill>
        <p:spPr bwMode="auto">
          <a:xfrm rot="5400000" flipH="1">
            <a:off x="1700064" y="1046219"/>
            <a:ext cx="919675" cy="9760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3CAE3457-F340-4BB7-960F-5F3746D0DD67}"/>
              </a:ext>
            </a:extLst>
          </p:cNvPr>
          <p:cNvSpPr txBox="1">
            <a:spLocks/>
          </p:cNvSpPr>
          <p:nvPr/>
        </p:nvSpPr>
        <p:spPr>
          <a:xfrm>
            <a:off x="5787255" y="2270431"/>
            <a:ext cx="3266555" cy="734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Антропоцентрическая концепция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3CAE3457-F340-4BB7-960F-5F3746D0DD67}"/>
              </a:ext>
            </a:extLst>
          </p:cNvPr>
          <p:cNvSpPr txBox="1">
            <a:spLocks/>
          </p:cNvSpPr>
          <p:nvPr/>
        </p:nvSpPr>
        <p:spPr>
          <a:xfrm>
            <a:off x="2974090" y="2172908"/>
            <a:ext cx="2524124" cy="1026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Функциональная концепция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4338" name="Picture 2" descr="https://resh.edu.ru/uploads/lesson_extract/6471/20190205105453/OEBPS/objects/t_info_10_1_1/5bf57024716ca79723b7ce3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408" y="3369297"/>
            <a:ext cx="5064125" cy="338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8125" y="2076450"/>
            <a:ext cx="2409825" cy="1166668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031240" y="2251423"/>
            <a:ext cx="2409825" cy="90909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810956" y="2076450"/>
            <a:ext cx="3219154" cy="10840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94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898" y="1433514"/>
            <a:ext cx="7886701" cy="19662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Клод Шеннон – создатель теории информации.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В 1950 создал робота-мышь с зачатками искусственного интеллекта, которая могла проходить лабиринт.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396CA3C-502E-415A-8340-85244F5C7F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2611" y="2413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dirty="0" smtClean="0">
                <a:latin typeface="Comic Sans MS" panose="030F0702030302020204" pitchFamily="66" charset="0"/>
              </a:rPr>
              <a:t>Теория связи</a:t>
            </a:r>
            <a:endParaRPr lang="en-US" sz="7200" dirty="0">
              <a:latin typeface="Comic Sans MS" panose="030F0702030302020204" pitchFamily="66" charset="0"/>
            </a:endParaRPr>
          </a:p>
        </p:txBody>
      </p:sp>
      <p:pic>
        <p:nvPicPr>
          <p:cNvPr id="17410" name="Picture 2" descr="https://habrastorage.org/r/w1560/files/f07/94a/9e3/f0794a9e3a6d4555b1b0da1b2e24f6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8" y="3609306"/>
            <a:ext cx="8721725" cy="30581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84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2024" y="2547939"/>
            <a:ext cx="3952875" cy="3538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Информация –последовательности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э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лектрических или электромагнитных сигналов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396CA3C-502E-415A-8340-85244F5C7F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dirty="0" smtClean="0">
                <a:latin typeface="Comic Sans MS" panose="030F0702030302020204" pitchFamily="66" charset="0"/>
              </a:rPr>
              <a:t>Теория связи</a:t>
            </a:r>
            <a:endParaRPr lang="en-US" sz="7200" dirty="0">
              <a:latin typeface="Comic Sans MS" panose="030F0702030302020204" pitchFamily="66" charset="0"/>
            </a:endParaRPr>
          </a:p>
        </p:txBody>
      </p:sp>
      <p:pic>
        <p:nvPicPr>
          <p:cNvPr id="15362" name="Picture 2" descr="Телеграф (Сэмюэл Ф. Б. Морзе) - 3D-сцены - Цифровое образование и обучение  Мozai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7" r="15377"/>
          <a:stretch/>
        </p:blipFill>
        <p:spPr bwMode="auto">
          <a:xfrm>
            <a:off x="4229099" y="1995489"/>
            <a:ext cx="4438287" cy="3500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9575" y="1325564"/>
            <a:ext cx="841021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Клод Шеннон анализировал технические средства связи: телеграф, телефон, радио. </a:t>
            </a:r>
          </a:p>
          <a:p>
            <a:endParaRPr lang="ru-RU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5349" y="1404940"/>
            <a:ext cx="7134226" cy="9286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Норберт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 Винер. 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С ним почитали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за честь дружить Альберт Эйнштейн и Макс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Борн.</a:t>
            </a:r>
          </a:p>
          <a:p>
            <a:pPr marL="0" indent="0">
              <a:buNone/>
            </a:pPr>
            <a:endParaRPr lang="ru-RU" sz="2400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396CA3C-502E-415A-8340-85244F5C7F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2611" y="2413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dirty="0" smtClean="0">
                <a:latin typeface="Comic Sans MS" panose="030F0702030302020204" pitchFamily="66" charset="0"/>
              </a:rPr>
              <a:t>Кибернетика</a:t>
            </a:r>
            <a:endParaRPr lang="en-US" sz="7200" dirty="0">
              <a:latin typeface="Comic Sans MS" panose="030F0702030302020204" pitchFamily="66" charset="0"/>
            </a:endParaRPr>
          </a:p>
        </p:txBody>
      </p:sp>
      <p:pic>
        <p:nvPicPr>
          <p:cNvPr id="18434" name="Picture 2" descr="https://jewish.ru/style/science/2015/11/viner_sit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1" y="2505075"/>
            <a:ext cx="4479163" cy="352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86375" y="2505075"/>
            <a:ext cx="36957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Во время Второй мировой войны Винер почти целиком посвятил свое творчество военной тематике. Он разрабатывает систему самонаведения, конструируя технику, способную посылать сигнал и получать его обратно. 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5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99" y="412751"/>
            <a:ext cx="8696325" cy="2673349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latin typeface="Arial Narrow" panose="020B0606020202030204" pitchFamily="34" charset="0"/>
              </a:rPr>
              <a:t>Норберт</a:t>
            </a:r>
            <a:r>
              <a:rPr lang="ru-RU" sz="2800" dirty="0" smtClean="0">
                <a:latin typeface="Arial Narrow" panose="020B0606020202030204" pitchFamily="34" charset="0"/>
              </a:rPr>
              <a:t> Винер анализировал системы управления в живых организмах и в  технических системах. </a:t>
            </a:r>
            <a:br>
              <a:rPr lang="ru-RU" sz="2800" dirty="0" smtClean="0">
                <a:latin typeface="Arial Narrow" panose="020B0606020202030204" pitchFamily="34" charset="0"/>
              </a:rPr>
            </a:br>
            <a:r>
              <a:rPr lang="ru-RU" sz="2800" dirty="0" smtClean="0">
                <a:latin typeface="Arial Narrow" panose="020B0606020202030204" pitchFamily="34" charset="0"/>
              </a:rPr>
              <a:t/>
            </a:r>
            <a:br>
              <a:rPr lang="ru-RU" sz="2800" dirty="0" smtClean="0">
                <a:latin typeface="Arial Narrow" panose="020B0606020202030204" pitchFamily="34" charset="0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Информация в его понимании – сигналы, передаваемые по информационным каналам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6392" name="Picture 8" descr="Норберт Винер: рассеянный отец кибернетики / Хаб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3086100"/>
            <a:ext cx="6810373" cy="3315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89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3500" y="1523272"/>
            <a:ext cx="41052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 Narrow" panose="020B0606020202030204" pitchFamily="34" charset="0"/>
              </a:rPr>
              <a:t>1.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Получаем информацию</a:t>
            </a:r>
          </a:p>
          <a:p>
            <a:r>
              <a:rPr lang="ru-RU" sz="2800" b="1" dirty="0" smtClean="0">
                <a:latin typeface="Arial Narrow" panose="020B0606020202030204" pitchFamily="34" charset="0"/>
              </a:rPr>
              <a:t>2.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Сигналы от органов чувств передаются нейронам</a:t>
            </a:r>
          </a:p>
          <a:p>
            <a:r>
              <a:rPr lang="ru-RU" sz="2800" b="1" dirty="0" smtClean="0">
                <a:latin typeface="Arial Narrow" panose="020B0606020202030204" pitchFamily="34" charset="0"/>
              </a:rPr>
              <a:t>3.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Мозг передает сигналы к мышечным тканям</a:t>
            </a:r>
          </a:p>
          <a:p>
            <a:r>
              <a:rPr lang="ru-RU" sz="2800" b="1" dirty="0" smtClean="0">
                <a:latin typeface="Arial Narrow" panose="020B0606020202030204" pitchFamily="34" charset="0"/>
              </a:rPr>
              <a:t>4.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Управление органами движения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85925" y="5248748"/>
            <a:ext cx="77342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 Narrow" panose="020B0606020202030204" pitchFamily="34" charset="0"/>
              </a:rPr>
              <a:t>Эти сигналы и есть информация в нейрофизиологии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pic>
        <p:nvPicPr>
          <p:cNvPr id="20482" name="Picture 2" descr="Как мозг закодировал «счастье» | Forbes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0" r="10612"/>
          <a:stretch/>
        </p:blipFill>
        <p:spPr bwMode="auto">
          <a:xfrm>
            <a:off x="715168" y="1408096"/>
            <a:ext cx="4295775" cy="3769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396CA3C-502E-415A-8340-85244F5C7F00}"/>
              </a:ext>
            </a:extLst>
          </p:cNvPr>
          <p:cNvSpPr txBox="1">
            <a:spLocks/>
          </p:cNvSpPr>
          <p:nvPr/>
        </p:nvSpPr>
        <p:spPr>
          <a:xfrm>
            <a:off x="582611" y="2413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smtClean="0">
                <a:latin typeface="Comic Sans MS" panose="030F0702030302020204" pitchFamily="66" charset="0"/>
              </a:rPr>
              <a:t>Нейрофизиология</a:t>
            </a:r>
            <a:endParaRPr lang="en-US" sz="7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4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71152" y="1806528"/>
            <a:ext cx="36957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Наследственная информация заложена в структуре ДНК. Своеобразный код, определяющий функционирование всего организма (рост, развитие, болезни)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19400" y="4823862"/>
            <a:ext cx="65341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 Narrow" panose="020B0606020202030204" pitchFamily="34" charset="0"/>
              </a:rPr>
              <a:t>Передача наследственной информации происходит от поколения поколению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396CA3C-502E-415A-8340-85244F5C7F00}"/>
              </a:ext>
            </a:extLst>
          </p:cNvPr>
          <p:cNvSpPr txBox="1">
            <a:spLocks/>
          </p:cNvSpPr>
          <p:nvPr/>
        </p:nvSpPr>
        <p:spPr>
          <a:xfrm>
            <a:off x="104775" y="14128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dirty="0" smtClean="0">
                <a:latin typeface="Comic Sans MS" panose="030F0702030302020204" pitchFamily="66" charset="0"/>
              </a:rPr>
              <a:t>Генетика</a:t>
            </a:r>
            <a:endParaRPr lang="en-US" sz="7200" dirty="0">
              <a:latin typeface="Comic Sans MS" panose="030F0702030302020204" pitchFamily="66" charset="0"/>
            </a:endParaRPr>
          </a:p>
        </p:txBody>
      </p:sp>
      <p:pic>
        <p:nvPicPr>
          <p:cNvPr id="19460" name="Picture 4" descr="3.4. Генетика. Основные генетические понятия | Биология – наука о жизни | 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466850"/>
            <a:ext cx="5033002" cy="3357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43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00B8205-9500-43B6-9B9B-E45F8CFB1B7E}"/>
              </a:ext>
            </a:extLst>
          </p:cNvPr>
          <p:cNvGrpSpPr>
            <a:grpSpLocks/>
          </p:cNvGrpSpPr>
          <p:nvPr/>
        </p:nvGrpSpPr>
        <p:grpSpPr bwMode="auto">
          <a:xfrm>
            <a:off x="2019300" y="3974379"/>
            <a:ext cx="5105400" cy="555625"/>
            <a:chOff x="1248" y="1440"/>
            <a:chExt cx="3216" cy="350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id="{61B42AF4-A315-4119-BD0D-98DF8DAC53A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E24ACA78-A4D6-4E51-9613-4859D9394FF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5AA337CC-9FF8-4A0A-977B-0943C02FB99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DE08ED1A-E430-4277-BA2E-EA5DC801C324}"/>
              </a:ext>
            </a:extLst>
          </p:cNvPr>
          <p:cNvGrpSpPr>
            <a:grpSpLocks/>
          </p:cNvGrpSpPr>
          <p:nvPr/>
        </p:nvGrpSpPr>
        <p:grpSpPr bwMode="auto">
          <a:xfrm>
            <a:off x="2019300" y="1459779"/>
            <a:ext cx="5105400" cy="555625"/>
            <a:chOff x="1248" y="2030"/>
            <a:chExt cx="3216" cy="350"/>
          </a:xfrm>
        </p:grpSpPr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A2A4231C-9ECB-4D5F-875C-455E066FC1D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918E64F6-BD88-4287-9106-4E92CCA0D7C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F5D9B32B-C7F9-4151-BEFF-3022D0771F5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C747BAD2-1F28-4542-8557-41D9F1A9D049}"/>
              </a:ext>
            </a:extLst>
          </p:cNvPr>
          <p:cNvGrpSpPr>
            <a:grpSpLocks/>
          </p:cNvGrpSpPr>
          <p:nvPr/>
        </p:nvGrpSpPr>
        <p:grpSpPr bwMode="auto">
          <a:xfrm>
            <a:off x="2019300" y="2297979"/>
            <a:ext cx="5105400" cy="555625"/>
            <a:chOff x="1248" y="2640"/>
            <a:chExt cx="3216" cy="350"/>
          </a:xfrm>
        </p:grpSpPr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7001E8B9-667F-4AAC-8A14-AF305C113BE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EEFDB525-287B-4860-9F2E-634DA783CC7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id="{9171CED6-4B54-4CEE-BED7-814DD83954A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id="{1CA6ECCE-82E0-468D-AE83-0B30EE9EA45E}"/>
              </a:ext>
            </a:extLst>
          </p:cNvPr>
          <p:cNvGrpSpPr>
            <a:grpSpLocks/>
          </p:cNvGrpSpPr>
          <p:nvPr/>
        </p:nvGrpSpPr>
        <p:grpSpPr bwMode="auto">
          <a:xfrm>
            <a:off x="2019300" y="3136179"/>
            <a:ext cx="5105400" cy="555625"/>
            <a:chOff x="1248" y="3230"/>
            <a:chExt cx="3216" cy="350"/>
          </a:xfrm>
        </p:grpSpPr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77685C05-BFB0-49FF-9F8E-85A422D053E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2253DBAD-1B4C-4F4F-8EDB-ED0BD3E199D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id="{40892848-60F6-43E6-B445-D0515D614BD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:a16="http://schemas.microsoft.com/office/drawing/2014/main" id="{BF978766-AFC4-452E-ABE4-868BA2468B0C}"/>
              </a:ext>
            </a:extLst>
          </p:cNvPr>
          <p:cNvGrpSpPr>
            <a:grpSpLocks/>
          </p:cNvGrpSpPr>
          <p:nvPr/>
        </p:nvGrpSpPr>
        <p:grpSpPr bwMode="auto">
          <a:xfrm>
            <a:off x="2019300" y="4834804"/>
            <a:ext cx="5105400" cy="555625"/>
            <a:chOff x="1248" y="3230"/>
            <a:chExt cx="3216" cy="350"/>
          </a:xfrm>
        </p:grpSpPr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9E9DF7E0-9452-4BB1-A801-896161E67F1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id="{5247A1DB-A3AB-41C8-B22F-ADE9AFF95CD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8" name="Text Box 26">
              <a:extLst>
                <a:ext uri="{FF2B5EF4-FFF2-40B4-BE49-F238E27FC236}">
                  <a16:creationId xmlns:a16="http://schemas.microsoft.com/office/drawing/2014/main" id="{06F655E4-30D4-4C1F-8173-CD193AB8474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3CAE3457-F340-4BB7-960F-5F3746D0DD67}"/>
              </a:ext>
            </a:extLst>
          </p:cNvPr>
          <p:cNvSpPr txBox="1">
            <a:spLocks/>
          </p:cNvSpPr>
          <p:nvPr/>
        </p:nvSpPr>
        <p:spPr>
          <a:xfrm>
            <a:off x="3710940" y="1223866"/>
            <a:ext cx="4396740" cy="5161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а</a:t>
            </a: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ктуальность</a:t>
            </a:r>
          </a:p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объективность</a:t>
            </a:r>
          </a:p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понятность</a:t>
            </a:r>
          </a:p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полнота</a:t>
            </a:r>
          </a:p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достоверность</a:t>
            </a:r>
          </a:p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</a:br>
            <a:endParaRPr lang="en-US" sz="4000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6396CA3C-502E-415A-8340-85244F5C7F00}"/>
              </a:ext>
            </a:extLst>
          </p:cNvPr>
          <p:cNvSpPr txBox="1">
            <a:spLocks/>
          </p:cNvSpPr>
          <p:nvPr/>
        </p:nvSpPr>
        <p:spPr>
          <a:xfrm>
            <a:off x="1186543" y="-1656"/>
            <a:ext cx="7772400" cy="1225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Comic Sans MS" panose="030F0702030302020204" pitchFamily="66" charset="0"/>
              </a:rPr>
              <a:t>Свойства </a:t>
            </a:r>
            <a:r>
              <a:rPr lang="ru-RU" dirty="0" smtClean="0">
                <a:latin typeface="Comic Sans MS" panose="030F0702030302020204" pitchFamily="66" charset="0"/>
              </a:rPr>
              <a:t>информации</a:t>
            </a:r>
            <a:endParaRPr lang="en-US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95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E3457-F340-4BB7-960F-5F3746D0D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3725" y="1952625"/>
            <a:ext cx="5705476" cy="1657781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В это году лето было жаркое и засушливое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6396CA3C-502E-415A-8340-85244F5C7F00}"/>
              </a:ext>
            </a:extLst>
          </p:cNvPr>
          <p:cNvSpPr txBox="1">
            <a:spLocks/>
          </p:cNvSpPr>
          <p:nvPr/>
        </p:nvSpPr>
        <p:spPr>
          <a:xfrm>
            <a:off x="514350" y="647094"/>
            <a:ext cx="8458200" cy="1305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latin typeface="Comic Sans MS" panose="030F0702030302020204" pitchFamily="66" charset="0"/>
              </a:rPr>
              <a:t>Если вы считаете, что эта информация </a:t>
            </a:r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актуальна</a:t>
            </a:r>
            <a:r>
              <a:rPr lang="ru-RU" sz="5400" dirty="0" smtClean="0">
                <a:latin typeface="Comic Sans MS" panose="030F0702030302020204" pitchFamily="66" charset="0"/>
              </a:rPr>
              <a:t> – поднимите руку</a:t>
            </a:r>
            <a:endParaRPr lang="en-US" sz="5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✋ Эмодзи Поднятая рука на JoyPixels 4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13" y="2323669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agelan Travel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494" y="3696132"/>
            <a:ext cx="4371328" cy="2914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08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E3457-F340-4BB7-960F-5F3746D0D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988" y="365126"/>
            <a:ext cx="7409361" cy="78440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Пройденный материал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 Box 25">
            <a:extLst>
              <a:ext uri="{FF2B5EF4-FFF2-40B4-BE49-F238E27FC236}">
                <a16:creationId xmlns:a16="http://schemas.microsoft.com/office/drawing/2014/main" id="{D1FCF705-538D-474D-9E7E-B4F1BD1BB4E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970291" y="1447535"/>
            <a:ext cx="16807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ru-RU" sz="3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Наука</a:t>
            </a:r>
            <a:endParaRPr lang="en-US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" name="Рисунок 29" descr="Doodle lines, Arrows, circles and curves vector.hand drawn design elements  isolated on white background for infographic. vector illustration. 6059294  Vector Art at Vecteezy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8" b="60487"/>
          <a:stretch/>
        </p:blipFill>
        <p:spPr bwMode="auto">
          <a:xfrm>
            <a:off x="3429760" y="1081242"/>
            <a:ext cx="2387667" cy="13100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Рисунок 30" descr="Doodle lines, Arrows, circles and curves vector.hand drawn design elements  isolated on white background for infographic. vector illustration. 6059294  Vector Art at Vecteezy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5" t="38230" r="10722" b="29955"/>
          <a:stretch/>
        </p:blipFill>
        <p:spPr bwMode="auto">
          <a:xfrm rot="16577977">
            <a:off x="5662016" y="1267098"/>
            <a:ext cx="753387" cy="11684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Рисунок 33" descr="Doodle lines, Arrows, circles and curves vector.hand drawn design elements  isolated on white background for infographic. vector illustration. 6059294  Vector Art at Vecteezy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5" t="47390" r="10930" b="29955"/>
          <a:stretch/>
        </p:blipFill>
        <p:spPr bwMode="auto">
          <a:xfrm rot="19494164">
            <a:off x="4418779" y="2337691"/>
            <a:ext cx="728878" cy="8423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Рисунок 34" descr="Doodle lines, Arrows, circles and curves vector.hand drawn design elements  isolated on white background for infographic. vector illustration. 6059294  Vector Art at Vecteezy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5" t="38230" r="10722" b="29955"/>
          <a:stretch/>
        </p:blipFill>
        <p:spPr bwMode="auto">
          <a:xfrm rot="5022023" flipH="1">
            <a:off x="2750280" y="1419417"/>
            <a:ext cx="753387" cy="11684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Рисунок 35" descr="Doodle lines, Arrows, circles and curves vector.hand drawn design elements  isolated on white background for infographic. vector illustration. 6059294  Vector Art at Vecteezy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1" b="61514"/>
          <a:stretch/>
        </p:blipFill>
        <p:spPr bwMode="auto">
          <a:xfrm>
            <a:off x="1334990" y="2289853"/>
            <a:ext cx="2412849" cy="830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Рисунок 36" descr="Doodle lines, Arrows, circles and curves vector.hand drawn design elements  isolated on white background for infographic. vector illustration. 6059294  Vector Art at Vecteezy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1" b="61514"/>
          <a:stretch/>
        </p:blipFill>
        <p:spPr bwMode="auto">
          <a:xfrm>
            <a:off x="3516613" y="3133552"/>
            <a:ext cx="2533209" cy="8978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Рисунок 37" descr="Doodle lines, Arrows, circles and curves vector.hand drawn design elements  isolated on white background for infographic. vector illustration. 6059294  Vector Art at Vecteezy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1" b="61514"/>
          <a:stretch/>
        </p:blipFill>
        <p:spPr bwMode="auto">
          <a:xfrm>
            <a:off x="5770449" y="2160469"/>
            <a:ext cx="2637458" cy="871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67027" y="3924846"/>
            <a:ext cx="20872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 ________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 </a:t>
            </a:r>
            <a:r>
              <a:rPr lang="ru-RU" sz="2000" dirty="0" smtClean="0"/>
              <a:t>________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 </a:t>
            </a:r>
            <a:r>
              <a:rPr lang="ru-RU" sz="2000" dirty="0" smtClean="0"/>
              <a:t>________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67329" y="3011050"/>
            <a:ext cx="1569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 ________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 </a:t>
            </a:r>
            <a:r>
              <a:rPr lang="ru-RU" sz="2000" dirty="0" smtClean="0"/>
              <a:t>________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 </a:t>
            </a:r>
            <a:r>
              <a:rPr lang="ru-RU" sz="2000" dirty="0" smtClean="0"/>
              <a:t>________</a:t>
            </a:r>
            <a:endParaRPr lang="ru-RU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6043319" y="3045116"/>
            <a:ext cx="2178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 ________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 </a:t>
            </a:r>
            <a:r>
              <a:rPr lang="ru-RU" sz="2000" dirty="0" smtClean="0"/>
              <a:t>________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 </a:t>
            </a:r>
            <a:r>
              <a:rPr lang="ru-RU" dirty="0">
                <a:latin typeface="Comic Sans MS" panose="030F0702030302020204" pitchFamily="66" charset="0"/>
              </a:rPr>
              <a:t>Информатика</a:t>
            </a:r>
            <a:endParaRPr lang="ru-RU" dirty="0"/>
          </a:p>
        </p:txBody>
      </p:sp>
      <p:pic>
        <p:nvPicPr>
          <p:cNvPr id="43" name="Рисунок 42" descr="Doodle lines, Arrows, circles and curves vector.hand drawn design elements  isolated on white background for infographic. vector illustration. 6059294  Vector Art at Vecteezy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5" t="38230" r="10722" b="29955"/>
          <a:stretch/>
        </p:blipFill>
        <p:spPr bwMode="auto">
          <a:xfrm rot="5022023" flipH="1">
            <a:off x="5876683" y="4146750"/>
            <a:ext cx="749617" cy="6195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Рисунок 43" descr="Doodle lines, Arrows, circles and curves vector.hand drawn design elements  isolated on white background for infographic. vector illustration. 6059294  Vector Art at Vecteezy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5" t="38230" r="10722" b="29955"/>
          <a:stretch/>
        </p:blipFill>
        <p:spPr bwMode="auto">
          <a:xfrm rot="5022023" flipH="1">
            <a:off x="6561618" y="4171947"/>
            <a:ext cx="627200" cy="4797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Рисунок 44" descr="Doodle lines, Arrows, circles and curves vector.hand drawn design elements  isolated on white background for infographic. vector illustration. 6059294  Vector Art at Vecteezy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5" t="38230" r="10722" b="29955"/>
          <a:stretch/>
        </p:blipFill>
        <p:spPr bwMode="auto">
          <a:xfrm rot="16577977">
            <a:off x="7353272" y="4078268"/>
            <a:ext cx="588166" cy="5931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Рисунок 45" descr="Doodle lines, Arrows, circles and curves vector.hand drawn design elements  isolated on white background for infographic. vector illustration. 6059294  Vector Art at Vecteezy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5" t="38230" r="10722" b="29955"/>
          <a:stretch/>
        </p:blipFill>
        <p:spPr bwMode="auto">
          <a:xfrm rot="16577977">
            <a:off x="8002593" y="3990517"/>
            <a:ext cx="638996" cy="8391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Рисунок 46" descr="Doodle lines, Arrows, circles and curves vector.hand drawn design elements  isolated on white background for infographic. vector illustration. 6059294  Vector Art at Vecteezy"/>
          <p:cNvPicPr/>
          <p:nvPr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5" t="77229" r="36504" b="1476"/>
          <a:stretch/>
        </p:blipFill>
        <p:spPr bwMode="auto">
          <a:xfrm>
            <a:off x="5598886" y="4833334"/>
            <a:ext cx="933599" cy="531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Рисунок 47" descr="Doodle lines, Arrows, circles and curves vector.hand drawn design elements  isolated on white background for infographic. vector illustration. 6059294  Vector Art at Vecteezy"/>
          <p:cNvPicPr/>
          <p:nvPr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5" t="77229" r="36504" b="1476"/>
          <a:stretch/>
        </p:blipFill>
        <p:spPr bwMode="auto">
          <a:xfrm>
            <a:off x="6579765" y="4681751"/>
            <a:ext cx="568282" cy="525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Рисунок 48" descr="Doodle lines, Arrows, circles and curves vector.hand drawn design elements  isolated on white background for infographic. vector illustration. 6059294  Vector Art at Vecteezy"/>
          <p:cNvPicPr/>
          <p:nvPr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5" t="77229" r="36504" b="1476"/>
          <a:stretch/>
        </p:blipFill>
        <p:spPr bwMode="auto">
          <a:xfrm>
            <a:off x="7508717" y="4690721"/>
            <a:ext cx="713152" cy="5170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Рисунок 49" descr="Doodle lines, Arrows, circles and curves vector.hand drawn design elements  isolated on white background for infographic. vector illustration. 6059294  Vector Art at Vecteezy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5" t="77229" r="36504" b="1476"/>
          <a:stretch/>
        </p:blipFill>
        <p:spPr bwMode="auto">
          <a:xfrm>
            <a:off x="8284611" y="4773692"/>
            <a:ext cx="850853" cy="5733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220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E3457-F340-4BB7-960F-5F3746D0D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924" y="2085544"/>
            <a:ext cx="5924551" cy="1952625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На следующем уроке будет самостоятельная работа по этой теме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✋ Эмодзи Поднятая рука на JoyPixels 4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13" y="2323669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роведены консультационные уроки - Түркістан жоғары көпсалалы, аграрлық  колледж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05" y="4038169"/>
            <a:ext cx="3912819" cy="2609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396CA3C-502E-415A-8340-85244F5C7F00}"/>
              </a:ext>
            </a:extLst>
          </p:cNvPr>
          <p:cNvSpPr txBox="1">
            <a:spLocks/>
          </p:cNvSpPr>
          <p:nvPr/>
        </p:nvSpPr>
        <p:spPr>
          <a:xfrm>
            <a:off x="514350" y="647094"/>
            <a:ext cx="8458200" cy="1305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latin typeface="Comic Sans MS" panose="030F0702030302020204" pitchFamily="66" charset="0"/>
              </a:rPr>
              <a:t>Если вы считаете, что эта информация </a:t>
            </a:r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актуальна</a:t>
            </a:r>
            <a:r>
              <a:rPr lang="ru-RU" sz="5400" dirty="0" smtClean="0">
                <a:latin typeface="Comic Sans MS" panose="030F0702030302020204" pitchFamily="66" charset="0"/>
              </a:rPr>
              <a:t> – поднимите руку</a:t>
            </a:r>
            <a:endParaRPr lang="en-US" sz="5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20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E3457-F340-4BB7-960F-5F3746D0D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3725" y="1952625"/>
            <a:ext cx="5705476" cy="1657781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Фильмы 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Marvel </a:t>
            </a: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гораздо интереснее, чем фильмы 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DC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6396CA3C-502E-415A-8340-85244F5C7F00}"/>
              </a:ext>
            </a:extLst>
          </p:cNvPr>
          <p:cNvSpPr txBox="1">
            <a:spLocks/>
          </p:cNvSpPr>
          <p:nvPr/>
        </p:nvSpPr>
        <p:spPr>
          <a:xfrm>
            <a:off x="514350" y="647094"/>
            <a:ext cx="8458200" cy="1305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latin typeface="Comic Sans MS" panose="030F0702030302020204" pitchFamily="66" charset="0"/>
              </a:rPr>
              <a:t>Если вы считаете, что эта информация </a:t>
            </a:r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объективна</a:t>
            </a:r>
            <a:r>
              <a:rPr lang="ru-RU" sz="5400" dirty="0" smtClean="0">
                <a:latin typeface="Comic Sans MS" panose="030F0702030302020204" pitchFamily="66" charset="0"/>
              </a:rPr>
              <a:t> – поднимите руку</a:t>
            </a:r>
            <a:endParaRPr lang="en-US" sz="5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✋ Эмодзи Поднятая рука на JoyPixels 4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13" y="2323669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arvel против DC. ВСЯ ПРАВДА О ПРОТИВОСТОЯНИИ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984" y="3525502"/>
            <a:ext cx="4943766" cy="27808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95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E3457-F340-4BB7-960F-5F3746D0D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950" y="1971675"/>
            <a:ext cx="5705476" cy="1657781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По итогам европейского конкурса «Автомобиль года-2022» лучшей моделью признан электрический 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Kia EV6</a:t>
            </a:r>
            <a:endParaRPr lang="en-US" sz="3200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6396CA3C-502E-415A-8340-85244F5C7F00}"/>
              </a:ext>
            </a:extLst>
          </p:cNvPr>
          <p:cNvSpPr txBox="1">
            <a:spLocks/>
          </p:cNvSpPr>
          <p:nvPr/>
        </p:nvSpPr>
        <p:spPr>
          <a:xfrm>
            <a:off x="514350" y="647094"/>
            <a:ext cx="8458200" cy="1305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latin typeface="Comic Sans MS" panose="030F0702030302020204" pitchFamily="66" charset="0"/>
              </a:rPr>
              <a:t>Если вы считаете, что эта информация </a:t>
            </a:r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объективна</a:t>
            </a:r>
            <a:r>
              <a:rPr lang="ru-RU" sz="5400" dirty="0" smtClean="0">
                <a:latin typeface="Comic Sans MS" panose="030F0702030302020204" pitchFamily="66" charset="0"/>
              </a:rPr>
              <a:t> – поднимите руку</a:t>
            </a:r>
            <a:endParaRPr lang="en-US" sz="5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✋ Эмодзи Поднятая рука на JoyPixels 4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13" y="2323669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Совершенно новый Kia Sportage и электромобиль Kia EV6 готовятся к выходу в  России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792304"/>
            <a:ext cx="5008326" cy="2817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6396CA3C-502E-415A-8340-85244F5C7F00}"/>
              </a:ext>
            </a:extLst>
          </p:cNvPr>
          <p:cNvSpPr txBox="1">
            <a:spLocks/>
          </p:cNvSpPr>
          <p:nvPr/>
        </p:nvSpPr>
        <p:spPr>
          <a:xfrm>
            <a:off x="514350" y="647094"/>
            <a:ext cx="8458200" cy="1305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latin typeface="Comic Sans MS" panose="030F0702030302020204" pitchFamily="66" charset="0"/>
              </a:rPr>
              <a:t>Если вы считаете, что эта информация  </a:t>
            </a:r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понятна</a:t>
            </a:r>
            <a:r>
              <a:rPr lang="ru-RU" sz="5400" dirty="0" smtClean="0">
                <a:latin typeface="Comic Sans MS" panose="030F0702030302020204" pitchFamily="66" charset="0"/>
              </a:rPr>
              <a:t> – поднимите руку</a:t>
            </a:r>
            <a:endParaRPr lang="en-US" sz="5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✋ Эмодзи Поднятая рука на JoyPixels 4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13" y="2323669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орейский алфавит – правила чтения и написания - блог школы Divel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918" y="2209800"/>
            <a:ext cx="5929182" cy="3979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74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6396CA3C-502E-415A-8340-85244F5C7F00}"/>
              </a:ext>
            </a:extLst>
          </p:cNvPr>
          <p:cNvSpPr txBox="1">
            <a:spLocks/>
          </p:cNvSpPr>
          <p:nvPr/>
        </p:nvSpPr>
        <p:spPr>
          <a:xfrm>
            <a:off x="514350" y="647094"/>
            <a:ext cx="8458200" cy="1305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latin typeface="Comic Sans MS" panose="030F0702030302020204" pitchFamily="66" charset="0"/>
              </a:rPr>
              <a:t>Если вы считаете, что эта информация  </a:t>
            </a:r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понятна</a:t>
            </a:r>
            <a:r>
              <a:rPr lang="ru-RU" sz="5400" dirty="0" smtClean="0">
                <a:latin typeface="Comic Sans MS" panose="030F0702030302020204" pitchFamily="66" charset="0"/>
              </a:rPr>
              <a:t> – поднимите руку</a:t>
            </a:r>
            <a:endParaRPr lang="en-US" sz="5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✋ Эмодзи Поднятая рука на JoyPixels 4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13" y="2323669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Сложение – Kid-ma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49" y="2157412"/>
            <a:ext cx="4960833" cy="1880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Math on chalkboard clipart - Cliparting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4242956"/>
            <a:ext cx="3568700" cy="252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1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E3457-F340-4BB7-960F-5F3746D0D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300" y="1475944"/>
            <a:ext cx="6191250" cy="2562225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8 декабря 2022 года в 19.00 в Волгоградской филармонии состоится концерт «</a:t>
            </a:r>
            <a:r>
              <a:rPr lang="en-US" sz="3200" cap="all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Metalika show</a:t>
            </a:r>
            <a:r>
              <a:rPr lang="ru-RU" sz="3200" cap="all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» 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с симфоническим оркестром</a:t>
            </a:r>
            <a:endParaRPr lang="en-US" sz="3200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6396CA3C-502E-415A-8340-85244F5C7F00}"/>
              </a:ext>
            </a:extLst>
          </p:cNvPr>
          <p:cNvSpPr txBox="1">
            <a:spLocks/>
          </p:cNvSpPr>
          <p:nvPr/>
        </p:nvSpPr>
        <p:spPr>
          <a:xfrm>
            <a:off x="514350" y="647094"/>
            <a:ext cx="8458200" cy="1305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latin typeface="Comic Sans MS" panose="030F0702030302020204" pitchFamily="66" charset="0"/>
              </a:rPr>
              <a:t>Если вы считаете, что эта информация </a:t>
            </a:r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полная</a:t>
            </a:r>
            <a:r>
              <a:rPr lang="ru-RU" sz="5400" dirty="0" smtClean="0">
                <a:latin typeface="Comic Sans MS" panose="030F0702030302020204" pitchFamily="66" charset="0"/>
              </a:rPr>
              <a:t> – поднимите руку</a:t>
            </a:r>
            <a:endParaRPr lang="en-US" sz="5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✋ Эмодзи Поднятая рука на JoyPixels 4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13" y="2323669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Metallica Show в Волгограде 8 декабря 19:00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 descr="Metallica Show S&amp;M Tribute» с симфоническим оркестр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3805278"/>
            <a:ext cx="5730875" cy="28686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37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E3457-F340-4BB7-960F-5F3746D0D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774" y="1704975"/>
            <a:ext cx="6200775" cy="1657781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В апреле-мае мы будем писать административную итоговую работу по информатике</a:t>
            </a:r>
            <a:endParaRPr lang="en-US" sz="3200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6396CA3C-502E-415A-8340-85244F5C7F00}"/>
              </a:ext>
            </a:extLst>
          </p:cNvPr>
          <p:cNvSpPr txBox="1">
            <a:spLocks/>
          </p:cNvSpPr>
          <p:nvPr/>
        </p:nvSpPr>
        <p:spPr>
          <a:xfrm>
            <a:off x="514350" y="647094"/>
            <a:ext cx="8458200" cy="1305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latin typeface="Comic Sans MS" panose="030F0702030302020204" pitchFamily="66" charset="0"/>
              </a:rPr>
              <a:t>Если вы считаете, что эта информация </a:t>
            </a:r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полная</a:t>
            </a:r>
            <a:r>
              <a:rPr lang="ru-RU" sz="5400" dirty="0" smtClean="0">
                <a:latin typeface="Comic Sans MS" panose="030F0702030302020204" pitchFamily="66" charset="0"/>
              </a:rPr>
              <a:t> – поднимите руку</a:t>
            </a:r>
            <a:endParaRPr lang="en-US" sz="5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✋ Эмодзи Поднятая рука на JoyPixels 4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13" y="2323669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Контрольная работа по неорганической химии: классификация и химические  свойства оксидов | Новости Азо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62756"/>
            <a:ext cx="5051459" cy="3371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87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E3457-F340-4BB7-960F-5F3746D0D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24" y="1494778"/>
            <a:ext cx="6372226" cy="1657781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В кадетской школе все уроки по 40 минут, а большая перемена - 30 минут</a:t>
            </a:r>
            <a:endParaRPr lang="en-US" sz="3200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6396CA3C-502E-415A-8340-85244F5C7F00}"/>
              </a:ext>
            </a:extLst>
          </p:cNvPr>
          <p:cNvSpPr txBox="1">
            <a:spLocks/>
          </p:cNvSpPr>
          <p:nvPr/>
        </p:nvSpPr>
        <p:spPr>
          <a:xfrm>
            <a:off x="514350" y="647094"/>
            <a:ext cx="8458200" cy="1305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latin typeface="Comic Sans MS" panose="030F0702030302020204" pitchFamily="66" charset="0"/>
              </a:rPr>
              <a:t>Если вы считаете, что эта информация </a:t>
            </a:r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достоверная</a:t>
            </a:r>
            <a:r>
              <a:rPr lang="ru-RU" sz="5400" dirty="0" smtClean="0">
                <a:latin typeface="Comic Sans MS" panose="030F0702030302020204" pitchFamily="66" charset="0"/>
              </a:rPr>
              <a:t> – поднимите руку</a:t>
            </a:r>
            <a:endParaRPr lang="en-US" sz="5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✋ Эмодзи Поднятая рука на JoyPixels 4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13" y="2323669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sun9-65.userapi.com/impg/3F5URAMcP4LwUqAHd9ql5CPDp87jjo83LQhd5A/9IZ7Bk5tD7o.jpg?size=1280x853&amp;quality=95&amp;sign=b49f79e779d6c51173dd657308d403c2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851" y="2892942"/>
            <a:ext cx="5431774" cy="3619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72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E3457-F340-4BB7-960F-5F3746D0D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24" y="1494778"/>
            <a:ext cx="6810376" cy="1657781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В прошлом году из нашей кадетской школы </a:t>
            </a:r>
            <a:r>
              <a:rPr lang="ru-RU" sz="3200" dirty="0" err="1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выпустились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 2 золотых медалиста</a:t>
            </a:r>
            <a:endParaRPr lang="en-US" sz="3200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6396CA3C-502E-415A-8340-85244F5C7F00}"/>
              </a:ext>
            </a:extLst>
          </p:cNvPr>
          <p:cNvSpPr txBox="1">
            <a:spLocks/>
          </p:cNvSpPr>
          <p:nvPr/>
        </p:nvSpPr>
        <p:spPr>
          <a:xfrm>
            <a:off x="514350" y="647094"/>
            <a:ext cx="8458200" cy="1305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latin typeface="Comic Sans MS" panose="030F0702030302020204" pitchFamily="66" charset="0"/>
              </a:rPr>
              <a:t>Если вы считаете, что эта информация </a:t>
            </a:r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достоверная</a:t>
            </a:r>
            <a:r>
              <a:rPr lang="ru-RU" sz="5400" dirty="0" smtClean="0">
                <a:latin typeface="Comic Sans MS" panose="030F0702030302020204" pitchFamily="66" charset="0"/>
              </a:rPr>
              <a:t> – поднимите руку</a:t>
            </a:r>
            <a:endParaRPr lang="en-US" sz="5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✋ Эмодзи Поднятая рука на JoyPixels 4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13" y="2323669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ahtpravda.ru/attachments/d782e3ae686f64ec754f236938c701783fc6c1a0/store/crop/6/0/1256/710/800/0/0/3/65281d1e01e7e2d159589a9bd8c856f7376b86932ff12f0c054cf0cc27dd/65281d1e01e7e2d159589a9bd8c856f7376b86932ff12f0c054cf0cc27ddjpe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35"/>
          <a:stretch/>
        </p:blipFill>
        <p:spPr bwMode="auto">
          <a:xfrm>
            <a:off x="3790949" y="3046922"/>
            <a:ext cx="5029201" cy="3535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88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230312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Итоги урока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582863"/>
            <a:ext cx="6858000" cy="407987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 Narrow" panose="020B0606020202030204" pitchFamily="34" charset="0"/>
              </a:rPr>
              <a:t>д/з §1 стр. 11-15 конспект учить, готовимся к С/Р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52800" y="3765552"/>
            <a:ext cx="4648200" cy="9302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Comic Sans MS" panose="030F0702030302020204" pitchFamily="66" charset="0"/>
              </a:rPr>
              <a:t>Конспект урока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6" name="Рисунок 5" descr="Doodle lines, Arrows, circles and curves vector.hand drawn design elements  isolated on white background for infographic. vector illustration. 6059294  Vector Art at Vecteezy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5" t="38230" r="10722" b="29955"/>
          <a:stretch/>
        </p:blipFill>
        <p:spPr bwMode="auto">
          <a:xfrm rot="18743469" flipH="1">
            <a:off x="7475786" y="4404166"/>
            <a:ext cx="821832" cy="14164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37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E3457-F340-4BB7-960F-5F3746D0D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988" y="365126"/>
            <a:ext cx="7409361" cy="78440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Пройденный материал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 Box 25">
            <a:extLst>
              <a:ext uri="{FF2B5EF4-FFF2-40B4-BE49-F238E27FC236}">
                <a16:creationId xmlns:a16="http://schemas.microsoft.com/office/drawing/2014/main" id="{D1FCF705-538D-474D-9E7E-B4F1BD1BB4E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970291" y="1447535"/>
            <a:ext cx="16807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ru-RU" sz="3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Наука</a:t>
            </a:r>
            <a:endParaRPr lang="en-US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" name="Рисунок 29" descr="Doodle lines, Arrows, circles and curves vector.hand drawn design elements  isolated on white background for infographic. vector illustration. 6059294  Vector Art at Vecteezy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8" b="60487"/>
          <a:stretch/>
        </p:blipFill>
        <p:spPr bwMode="auto">
          <a:xfrm>
            <a:off x="3427587" y="1082241"/>
            <a:ext cx="2387667" cy="13100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Рисунок 30" descr="Doodle lines, Arrows, circles and curves vector.hand drawn design elements  isolated on white background for infographic. vector illustration. 6059294  Vector Art at Vecteezy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5" t="38230" r="10722" b="29955"/>
          <a:stretch/>
        </p:blipFill>
        <p:spPr bwMode="auto">
          <a:xfrm rot="16577977">
            <a:off x="5662016" y="1267098"/>
            <a:ext cx="753387" cy="11684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Рисунок 33" descr="Doodle lines, Arrows, circles and curves vector.hand drawn design elements  isolated on white background for infographic. vector illustration. 6059294  Vector Art at Vecteezy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5" t="47390" r="10930" b="29955"/>
          <a:stretch/>
        </p:blipFill>
        <p:spPr bwMode="auto">
          <a:xfrm rot="19494164">
            <a:off x="4418779" y="2337691"/>
            <a:ext cx="728878" cy="8423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Рисунок 34" descr="Doodle lines, Arrows, circles and curves vector.hand drawn design elements  isolated on white background for infographic. vector illustration. 6059294  Vector Art at Vecteezy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5" t="38230" r="10722" b="29955"/>
          <a:stretch/>
        </p:blipFill>
        <p:spPr bwMode="auto">
          <a:xfrm rot="5022023" flipH="1">
            <a:off x="2750280" y="1419417"/>
            <a:ext cx="753387" cy="11684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Рисунок 35" descr="Doodle lines, Arrows, circles and curves vector.hand drawn design elements  isolated on white background for infographic. vector illustration. 6059294  Vector Art at Vecteezy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1" b="61514"/>
          <a:stretch/>
        </p:blipFill>
        <p:spPr bwMode="auto">
          <a:xfrm>
            <a:off x="1334990" y="2289853"/>
            <a:ext cx="2412849" cy="830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Рисунок 36" descr="Doodle lines, Arrows, circles and curves vector.hand drawn design elements  isolated on white background for infographic. vector illustration. 6059294  Vector Art at Vecteezy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1" b="61514"/>
          <a:stretch/>
        </p:blipFill>
        <p:spPr bwMode="auto">
          <a:xfrm>
            <a:off x="3516613" y="3133552"/>
            <a:ext cx="2533209" cy="8978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Рисунок 37" descr="Doodle lines, Arrows, circles and curves vector.hand drawn design elements  isolated on white background for infographic. vector illustration. 6059294  Vector Art at Vecteezy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1" b="61514"/>
          <a:stretch/>
        </p:blipFill>
        <p:spPr bwMode="auto">
          <a:xfrm>
            <a:off x="5770449" y="2160469"/>
            <a:ext cx="2637458" cy="871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67027" y="3924846"/>
            <a:ext cx="20872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 Биология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 </a:t>
            </a:r>
            <a:r>
              <a:rPr lang="ru-RU" sz="2000" dirty="0" smtClean="0"/>
              <a:t>Физика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 </a:t>
            </a:r>
            <a:r>
              <a:rPr lang="ru-RU" sz="2000" dirty="0" smtClean="0"/>
              <a:t>Химия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67329" y="3191359"/>
            <a:ext cx="1829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История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 </a:t>
            </a:r>
            <a:r>
              <a:rPr lang="ru-RU" sz="2000" dirty="0" smtClean="0"/>
              <a:t>Литература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 </a:t>
            </a:r>
            <a:r>
              <a:rPr lang="ru-RU" sz="2000" dirty="0" smtClean="0"/>
              <a:t>Психология</a:t>
            </a:r>
            <a:endParaRPr lang="ru-RU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6043319" y="3045116"/>
            <a:ext cx="2472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 Математика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 </a:t>
            </a:r>
            <a:r>
              <a:rPr lang="ru-RU" sz="2000" dirty="0" smtClean="0"/>
              <a:t>Электротехника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 </a:t>
            </a:r>
            <a:r>
              <a:rPr lang="ru-RU" dirty="0">
                <a:latin typeface="Comic Sans MS" panose="030F0702030302020204" pitchFamily="66" charset="0"/>
              </a:rPr>
              <a:t>Информатика</a:t>
            </a:r>
            <a:endParaRPr lang="ru-RU" dirty="0"/>
          </a:p>
        </p:txBody>
      </p:sp>
      <p:pic>
        <p:nvPicPr>
          <p:cNvPr id="43" name="Рисунок 42" descr="Doodle lines, Arrows, circles and curves vector.hand drawn design elements  isolated on white background for infographic. vector illustration. 6059294  Vector Art at Vecteezy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5" t="38230" r="10722" b="29955"/>
          <a:stretch/>
        </p:blipFill>
        <p:spPr bwMode="auto">
          <a:xfrm rot="5022023" flipH="1">
            <a:off x="5876683" y="4146750"/>
            <a:ext cx="749617" cy="6195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Рисунок 43" descr="Doodle lines, Arrows, circles and curves vector.hand drawn design elements  isolated on white background for infographic. vector illustration. 6059294  Vector Art at Vecteezy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5" t="38230" r="10722" b="29955"/>
          <a:stretch/>
        </p:blipFill>
        <p:spPr bwMode="auto">
          <a:xfrm rot="5022023" flipH="1">
            <a:off x="6561618" y="4171947"/>
            <a:ext cx="627200" cy="4797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Рисунок 44" descr="Doodle lines, Arrows, circles and curves vector.hand drawn design elements  isolated on white background for infographic. vector illustration. 6059294  Vector Art at Vecteezy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5" t="38230" r="10722" b="29955"/>
          <a:stretch/>
        </p:blipFill>
        <p:spPr bwMode="auto">
          <a:xfrm rot="16577977">
            <a:off x="7353272" y="4078268"/>
            <a:ext cx="588166" cy="5931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Рисунок 45" descr="Doodle lines, Arrows, circles and curves vector.hand drawn design elements  isolated on white background for infographic. vector illustration. 6059294  Vector Art at Vecteezy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5" t="38230" r="10722" b="29955"/>
          <a:stretch/>
        </p:blipFill>
        <p:spPr bwMode="auto">
          <a:xfrm rot="16577977">
            <a:off x="8002593" y="3990517"/>
            <a:ext cx="638996" cy="8391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Рисунок 46" descr="Doodle lines, Arrows, circles and curves vector.hand drawn design elements  isolated on white background for infographic. vector illustration. 6059294  Vector Art at Vecteezy"/>
          <p:cNvPicPr/>
          <p:nvPr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5" t="77229" r="36504" b="1476"/>
          <a:stretch/>
        </p:blipFill>
        <p:spPr bwMode="auto">
          <a:xfrm>
            <a:off x="5182680" y="4833334"/>
            <a:ext cx="1540337" cy="5244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Рисунок 47" descr="Doodle lines, Arrows, circles and curves vector.hand drawn design elements  isolated on white background for infographic. vector illustration. 6059294  Vector Art at Vecteezy"/>
          <p:cNvPicPr/>
          <p:nvPr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5" t="77229" r="36504" b="1476"/>
          <a:stretch/>
        </p:blipFill>
        <p:spPr bwMode="auto">
          <a:xfrm>
            <a:off x="6579765" y="4681751"/>
            <a:ext cx="568282" cy="525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Рисунок 48" descr="Doodle lines, Arrows, circles and curves vector.hand drawn design elements  isolated on white background for infographic. vector illustration. 6059294  Vector Art at Vecteezy"/>
          <p:cNvPicPr/>
          <p:nvPr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5" t="77229" r="36504" b="1476"/>
          <a:stretch/>
        </p:blipFill>
        <p:spPr bwMode="auto">
          <a:xfrm>
            <a:off x="7148046" y="4661151"/>
            <a:ext cx="1359549" cy="546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Рисунок 49" descr="Doodle lines, Arrows, circles and curves vector.hand drawn design elements  isolated on white background for infographic. vector illustration. 6059294  Vector Art at Vecteezy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5" t="77229" r="36504" b="1476"/>
          <a:stretch/>
        </p:blipFill>
        <p:spPr bwMode="auto">
          <a:xfrm>
            <a:off x="8284611" y="4773692"/>
            <a:ext cx="944936" cy="5733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 Box 25">
            <a:extLst>
              <a:ext uri="{FF2B5EF4-FFF2-40B4-BE49-F238E27FC236}">
                <a16:creationId xmlns:a16="http://schemas.microsoft.com/office/drawing/2014/main" id="{D1FCF705-538D-474D-9E7E-B4F1BD1BB4E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664561" y="2535688"/>
            <a:ext cx="16807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ru-RU" sz="16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Гуманитарные</a:t>
            </a:r>
            <a:endParaRPr lang="en-US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 Box 25">
            <a:extLst>
              <a:ext uri="{FF2B5EF4-FFF2-40B4-BE49-F238E27FC236}">
                <a16:creationId xmlns:a16="http://schemas.microsoft.com/office/drawing/2014/main" id="{D1FCF705-538D-474D-9E7E-B4F1BD1BB4E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849112" y="3437581"/>
            <a:ext cx="16807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ru-RU" sz="16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Естественные</a:t>
            </a:r>
            <a:endParaRPr lang="en-US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D1FCF705-538D-474D-9E7E-B4F1BD1BB4E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184539" y="2427012"/>
            <a:ext cx="16807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ru-RU" sz="16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Технические</a:t>
            </a:r>
            <a:endParaRPr lang="en-US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 Box 25">
            <a:extLst>
              <a:ext uri="{FF2B5EF4-FFF2-40B4-BE49-F238E27FC236}">
                <a16:creationId xmlns:a16="http://schemas.microsoft.com/office/drawing/2014/main" id="{D1FCF705-538D-474D-9E7E-B4F1BD1BB4E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341405" y="4957977"/>
            <a:ext cx="12129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ru-RU" sz="1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Социальная</a:t>
            </a:r>
            <a:endParaRPr lang="en-US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 Box 25">
            <a:extLst>
              <a:ext uri="{FF2B5EF4-FFF2-40B4-BE49-F238E27FC236}">
                <a16:creationId xmlns:a16="http://schemas.microsoft.com/office/drawing/2014/main" id="{D1FCF705-538D-474D-9E7E-B4F1BD1BB4E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602390" y="4773692"/>
            <a:ext cx="635733" cy="37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IT</a:t>
            </a:r>
            <a:endParaRPr lang="en-US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 Box 25">
            <a:extLst>
              <a:ext uri="{FF2B5EF4-FFF2-40B4-BE49-F238E27FC236}">
                <a16:creationId xmlns:a16="http://schemas.microsoft.com/office/drawing/2014/main" id="{D1FCF705-538D-474D-9E7E-B4F1BD1BB4E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186248" y="4786620"/>
            <a:ext cx="1212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ru-RU" sz="11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Теоретическая</a:t>
            </a:r>
            <a:endParaRPr lang="en-US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 Box 25">
            <a:extLst>
              <a:ext uri="{FF2B5EF4-FFF2-40B4-BE49-F238E27FC236}">
                <a16:creationId xmlns:a16="http://schemas.microsoft.com/office/drawing/2014/main" id="{D1FCF705-538D-474D-9E7E-B4F1BD1BB4E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341116" y="4825809"/>
            <a:ext cx="12129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ru-RU" sz="1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Средства инфо-</a:t>
            </a:r>
            <a:r>
              <a:rPr lang="ru-RU" sz="12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ии</a:t>
            </a:r>
            <a:endParaRPr lang="en-U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08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4648200" cy="930274"/>
          </a:xfrm>
        </p:spPr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Конспект урока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28650" y="1295401"/>
            <a:ext cx="7886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Информация</a:t>
            </a:r>
            <a:r>
              <a:rPr lang="ru-RU" sz="2000" dirty="0" smtClean="0">
                <a:latin typeface="Arial Narrow" panose="020B0606020202030204" pitchFamily="34" charset="0"/>
              </a:rPr>
              <a:t> с точки зрения человека - сведения, знания о мире, которые человек получает с помощью органов чувств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CAE3457-F340-4BB7-960F-5F3746D0DD67}"/>
              </a:ext>
            </a:extLst>
          </p:cNvPr>
          <p:cNvSpPr txBox="1">
            <a:spLocks/>
          </p:cNvSpPr>
          <p:nvPr/>
        </p:nvSpPr>
        <p:spPr>
          <a:xfrm>
            <a:off x="232862" y="2909747"/>
            <a:ext cx="1178854" cy="286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Зрительная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396CA3C-502E-415A-8340-85244F5C7F00}"/>
              </a:ext>
            </a:extLst>
          </p:cNvPr>
          <p:cNvSpPr txBox="1">
            <a:spLocks/>
          </p:cNvSpPr>
          <p:nvPr/>
        </p:nvSpPr>
        <p:spPr>
          <a:xfrm>
            <a:off x="4991477" y="1947241"/>
            <a:ext cx="2914273" cy="48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Свойства </a:t>
            </a:r>
            <a:r>
              <a:rPr lang="ru-RU" sz="540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информации</a:t>
            </a:r>
            <a:endParaRPr lang="en-US" sz="72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 descr="Doodle lines, Arrows, circles and curves vector.hand drawn design elements  isolated on white background for infographic. vector illustration. 6059294  Vector Art at Vecteezy"/>
          <p:cNvPicPr/>
          <p:nvPr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5" t="38230" r="10722" b="29955"/>
          <a:stretch/>
        </p:blipFill>
        <p:spPr bwMode="auto">
          <a:xfrm rot="16200000">
            <a:off x="2851032" y="2387001"/>
            <a:ext cx="430759" cy="6286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Doodle lines, Arrows, circles and curves vector.hand drawn design elements  isolated on white background for infographic. vector illustration. 6059294  Vector Art at Vecteezy"/>
          <p:cNvPicPr/>
          <p:nvPr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5" t="38230" r="10722" b="29955"/>
          <a:stretch/>
        </p:blipFill>
        <p:spPr bwMode="auto">
          <a:xfrm rot="17157193">
            <a:off x="2267440" y="2522506"/>
            <a:ext cx="367327" cy="4470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Doodle lines, Arrows, circles and curves vector.hand drawn design elements  isolated on white background for infographic. vector illustration. 6059294  Vector Art at Vecteezy"/>
          <p:cNvPicPr/>
          <p:nvPr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5" t="38230" r="10722" b="29955"/>
          <a:stretch/>
        </p:blipFill>
        <p:spPr bwMode="auto">
          <a:xfrm rot="18624617">
            <a:off x="1747438" y="2559087"/>
            <a:ext cx="356095" cy="3960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Doodle lines, Arrows, circles and curves vector.hand drawn design elements  isolated on white background for infographic. vector illustration. 6059294  Vector Art at Vecteezy"/>
          <p:cNvPicPr/>
          <p:nvPr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5" t="38230" r="10722" b="29955"/>
          <a:stretch/>
        </p:blipFill>
        <p:spPr bwMode="auto">
          <a:xfrm rot="4477070" flipH="1">
            <a:off x="1309689" y="2450019"/>
            <a:ext cx="315286" cy="5421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Doodle lines, Arrows, circles and curves vector.hand drawn design elements  isolated on white background for infographic. vector illustration. 6059294  Vector Art at Vecteezy"/>
          <p:cNvPicPr/>
          <p:nvPr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5" t="38230" r="10722" b="29955"/>
          <a:stretch/>
        </p:blipFill>
        <p:spPr bwMode="auto">
          <a:xfrm rot="5400000" flipH="1">
            <a:off x="906440" y="2435049"/>
            <a:ext cx="324922" cy="5368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CAE3457-F340-4BB7-960F-5F3746D0DD67}"/>
              </a:ext>
            </a:extLst>
          </p:cNvPr>
          <p:cNvSpPr txBox="1">
            <a:spLocks/>
          </p:cNvSpPr>
          <p:nvPr/>
        </p:nvSpPr>
        <p:spPr>
          <a:xfrm>
            <a:off x="862392" y="3215929"/>
            <a:ext cx="949867" cy="298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Слуховая</a:t>
            </a:r>
          </a:p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Аудиальная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3CAE3457-F340-4BB7-960F-5F3746D0DD67}"/>
              </a:ext>
            </a:extLst>
          </p:cNvPr>
          <p:cNvSpPr txBox="1">
            <a:spLocks/>
          </p:cNvSpPr>
          <p:nvPr/>
        </p:nvSpPr>
        <p:spPr>
          <a:xfrm>
            <a:off x="2185691" y="3061826"/>
            <a:ext cx="995659" cy="306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Осязательная</a:t>
            </a:r>
          </a:p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Тактильная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3CAE3457-F340-4BB7-960F-5F3746D0DD67}"/>
              </a:ext>
            </a:extLst>
          </p:cNvPr>
          <p:cNvSpPr txBox="1">
            <a:spLocks/>
          </p:cNvSpPr>
          <p:nvPr/>
        </p:nvSpPr>
        <p:spPr>
          <a:xfrm>
            <a:off x="1411716" y="2998473"/>
            <a:ext cx="845709" cy="217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Вкусовая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6396CA3C-502E-415A-8340-85244F5C7F00}"/>
              </a:ext>
            </a:extLst>
          </p:cNvPr>
          <p:cNvSpPr txBox="1">
            <a:spLocks/>
          </p:cNvSpPr>
          <p:nvPr/>
        </p:nvSpPr>
        <p:spPr>
          <a:xfrm>
            <a:off x="1234820" y="2024809"/>
            <a:ext cx="4112939" cy="223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Comic Sans MS" panose="030F0702030302020204" pitchFamily="66" charset="0"/>
              </a:rPr>
              <a:t>По способу восприятия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3CAE3457-F340-4BB7-960F-5F3746D0DD67}"/>
              </a:ext>
            </a:extLst>
          </p:cNvPr>
          <p:cNvSpPr txBox="1">
            <a:spLocks/>
          </p:cNvSpPr>
          <p:nvPr/>
        </p:nvSpPr>
        <p:spPr>
          <a:xfrm>
            <a:off x="2964437" y="2893800"/>
            <a:ext cx="1178854" cy="286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Обонятельная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76850" y="2287648"/>
            <a:ext cx="2047875" cy="1466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</a:rPr>
              <a:t>актуальность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 Narrow" panose="020B0606020202030204" pitchFamily="34" charset="0"/>
              </a:rPr>
              <a:t>объективность</a:t>
            </a:r>
            <a:endParaRPr lang="ru-RU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 Narrow" panose="020B0606020202030204" pitchFamily="34" charset="0"/>
              </a:rPr>
              <a:t>понятность</a:t>
            </a:r>
            <a:endParaRPr lang="ru-RU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 Narrow" panose="020B0606020202030204" pitchFamily="34" charset="0"/>
              </a:rPr>
              <a:t>полнота</a:t>
            </a:r>
            <a:endParaRPr lang="ru-RU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 Narrow" panose="020B0606020202030204" pitchFamily="34" charset="0"/>
              </a:rPr>
              <a:t>достоверность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6396CA3C-502E-415A-8340-85244F5C7F00}"/>
              </a:ext>
            </a:extLst>
          </p:cNvPr>
          <p:cNvSpPr txBox="1">
            <a:spLocks/>
          </p:cNvSpPr>
          <p:nvPr/>
        </p:nvSpPr>
        <p:spPr>
          <a:xfrm>
            <a:off x="1563446" y="3888738"/>
            <a:ext cx="6856062" cy="511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Comic Sans MS" panose="030F0702030302020204" pitchFamily="66" charset="0"/>
              </a:rPr>
              <a:t>Термин «информация» в различных областях науки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/>
          <a:srcRect l="32171" t="23552" r="18088" b="46365"/>
          <a:stretch/>
        </p:blipFill>
        <p:spPr>
          <a:xfrm>
            <a:off x="1754206" y="4484689"/>
            <a:ext cx="2624410" cy="89279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276850" y="4534624"/>
            <a:ext cx="33432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Arial Narrow" panose="020B0606020202030204" pitchFamily="34" charset="0"/>
              </a:rPr>
              <a:t>Теория связи (</a:t>
            </a:r>
            <a:r>
              <a:rPr lang="ru-RU" dirty="0" err="1" smtClean="0">
                <a:latin typeface="Arial Narrow" panose="020B0606020202030204" pitchFamily="34" charset="0"/>
              </a:rPr>
              <a:t>К.Шеннон</a:t>
            </a:r>
            <a:r>
              <a:rPr lang="ru-RU" dirty="0" smtClean="0">
                <a:latin typeface="Arial Narrow" panose="020B0606020202030204" pitchFamily="34" charset="0"/>
              </a:rPr>
              <a:t>)</a:t>
            </a:r>
            <a:endParaRPr lang="ru-RU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Arial Narrow" panose="020B0606020202030204" pitchFamily="34" charset="0"/>
              </a:rPr>
              <a:t>Кибернетика (</a:t>
            </a:r>
            <a:r>
              <a:rPr lang="ru-RU" dirty="0" err="1" smtClean="0">
                <a:latin typeface="Arial Narrow" panose="020B0606020202030204" pitchFamily="34" charset="0"/>
              </a:rPr>
              <a:t>Н.Винер</a:t>
            </a:r>
            <a:r>
              <a:rPr lang="ru-RU" dirty="0" smtClean="0">
                <a:latin typeface="Arial Narrow" panose="020B0606020202030204" pitchFamily="34" charset="0"/>
              </a:rPr>
              <a:t>)</a:t>
            </a:r>
            <a:endParaRPr lang="ru-RU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Arial Narrow" panose="020B0606020202030204" pitchFamily="34" charset="0"/>
              </a:rPr>
              <a:t>Нейрофизиология</a:t>
            </a:r>
            <a:endParaRPr lang="ru-RU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Arial Narrow" panose="020B0606020202030204" pitchFamily="34" charset="0"/>
              </a:rPr>
              <a:t>Генетика</a:t>
            </a:r>
            <a:endParaRPr lang="ru-RU" dirty="0">
              <a:latin typeface="Arial Narrow" panose="020B0606020202030204" pitchFamily="34" charset="0"/>
            </a:endParaRPr>
          </a:p>
          <a:p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6396CA3C-502E-415A-8340-85244F5C7F00}"/>
              </a:ext>
            </a:extLst>
          </p:cNvPr>
          <p:cNvSpPr txBox="1">
            <a:spLocks/>
          </p:cNvSpPr>
          <p:nvPr/>
        </p:nvSpPr>
        <p:spPr>
          <a:xfrm>
            <a:off x="862392" y="2119072"/>
            <a:ext cx="2914273" cy="48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Comic Sans MS" panose="030F0702030302020204" pitchFamily="66" charset="0"/>
              </a:rPr>
              <a:t>Виды </a:t>
            </a:r>
            <a:r>
              <a:rPr lang="ru-RU" sz="2000" dirty="0" smtClean="0">
                <a:latin typeface="Comic Sans MS" panose="030F0702030302020204" pitchFamily="66" charset="0"/>
              </a:rPr>
              <a:t>информации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36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96CA3C-502E-415A-8340-85244F5C7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6117" y="1021290"/>
            <a:ext cx="7772400" cy="1225522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Comic Sans MS" panose="030F0702030302020204" pitchFamily="66" charset="0"/>
              </a:rPr>
              <a:t>Информация</a:t>
            </a:r>
            <a:endParaRPr lang="en-US" sz="8800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B340FD4-78DE-476A-AE67-FFEFF85B2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5291" y="2510518"/>
            <a:ext cx="3837759" cy="1547132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 Narrow" panose="020B0606020202030204" pitchFamily="34" charset="0"/>
              </a:rPr>
              <a:t>Что такое информация?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 Narrow" panose="020B0606020202030204" pitchFamily="34" charset="0"/>
              </a:rPr>
              <a:t>Чем информация отличается от данных?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Социальные сети: преимущества и опасн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134" y="3013166"/>
            <a:ext cx="4540199" cy="301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02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E3457-F340-4BB7-960F-5F3746D0D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165" y="1704330"/>
            <a:ext cx="7886700" cy="1907811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с</a:t>
            </a: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ведения, знания о мире, которые человек получает с помощью органов чувств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6396CA3C-502E-415A-8340-85244F5C7F00}"/>
              </a:ext>
            </a:extLst>
          </p:cNvPr>
          <p:cNvSpPr txBox="1">
            <a:spLocks/>
          </p:cNvSpPr>
          <p:nvPr/>
        </p:nvSpPr>
        <p:spPr>
          <a:xfrm>
            <a:off x="340723" y="542319"/>
            <a:ext cx="7772400" cy="1225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latin typeface="Comic Sans MS" panose="030F0702030302020204" pitchFamily="66" charset="0"/>
              </a:rPr>
              <a:t>Информация с точки зрения человека -</a:t>
            </a:r>
            <a:endParaRPr lang="en-US" sz="7200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70597" y="599798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Comic Sans MS" panose="030F0702030302020204" pitchFamily="66" charset="0"/>
              </a:rPr>
              <a:t>Виды информации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30" name="Рисунок 29" descr="Doodle lines, Arrows, circles and curves vector.hand drawn design elements  isolated on white background for infographic. vector illustration. 6059294  Vector Art at Vecteezy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5" t="38230" r="10722" b="29955"/>
          <a:stretch/>
        </p:blipFill>
        <p:spPr bwMode="auto">
          <a:xfrm rot="14084158">
            <a:off x="7265401" y="5490441"/>
            <a:ext cx="973232" cy="1356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Чем опасно покупать телефоны с рук? - Hi-Tech Mail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961" y="3071453"/>
            <a:ext cx="5147122" cy="2704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79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E3457-F340-4BB7-960F-5F3746D0D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885" y="2148933"/>
            <a:ext cx="2280012" cy="73406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Зрительная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6396CA3C-502E-415A-8340-85244F5C7F00}"/>
              </a:ext>
            </a:extLst>
          </p:cNvPr>
          <p:cNvSpPr txBox="1">
            <a:spLocks/>
          </p:cNvSpPr>
          <p:nvPr/>
        </p:nvSpPr>
        <p:spPr>
          <a:xfrm>
            <a:off x="1194163" y="281062"/>
            <a:ext cx="7772400" cy="1225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latin typeface="Comic Sans MS" panose="030F0702030302020204" pitchFamily="66" charset="0"/>
              </a:rPr>
              <a:t>Виды информации</a:t>
            </a:r>
            <a:endParaRPr lang="en-US" sz="7200" dirty="0">
              <a:latin typeface="Comic Sans MS" panose="030F0702030302020204" pitchFamily="66" charset="0"/>
            </a:endParaRPr>
          </a:p>
        </p:txBody>
      </p:sp>
      <p:pic>
        <p:nvPicPr>
          <p:cNvPr id="30" name="Рисунок 29" descr="Doodle lines, Arrows, circles and curves vector.hand drawn design elements  isolated on white background for infographic. vector illustration. 6059294  Vector Art at Vecteezy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5" t="38230" r="10722" b="29955"/>
          <a:stretch/>
        </p:blipFill>
        <p:spPr bwMode="auto">
          <a:xfrm rot="16200000">
            <a:off x="7144166" y="1201047"/>
            <a:ext cx="919675" cy="9760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Doodle lines, Arrows, circles and curves vector.hand drawn design elements  isolated on white background for infographic. vector illustration. 6059294  Vector Art at Vecteezy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5" t="38230" r="10722" b="29955"/>
          <a:stretch/>
        </p:blipFill>
        <p:spPr bwMode="auto">
          <a:xfrm rot="17157193">
            <a:off x="5423597" y="1526706"/>
            <a:ext cx="1441246" cy="8009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Doodle lines, Arrows, circles and curves vector.hand drawn design elements  isolated on white background for infographic. vector illustration. 6059294  Vector Art at Vecteezy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5" t="38230" r="10722" b="29955"/>
          <a:stretch/>
        </p:blipFill>
        <p:spPr bwMode="auto">
          <a:xfrm rot="18624617">
            <a:off x="4339951" y="1317596"/>
            <a:ext cx="758127" cy="844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Doodle lines, Arrows, circles and curves vector.hand drawn design elements  isolated on white background for infographic. vector illustration. 6059294  Vector Art at Vecteezy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5" t="38230" r="10722" b="29955"/>
          <a:stretch/>
        </p:blipFill>
        <p:spPr bwMode="auto">
          <a:xfrm rot="4477070" flipH="1">
            <a:off x="2723120" y="1430326"/>
            <a:ext cx="1267250" cy="9168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Doodle lines, Arrows, circles and curves vector.hand drawn design elements  isolated on white background for infographic. vector illustration. 6059294  Vector Art at Vecteezy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5" t="38230" r="10722" b="29955"/>
          <a:stretch/>
        </p:blipFill>
        <p:spPr bwMode="auto">
          <a:xfrm rot="5400000" flipH="1">
            <a:off x="1407752" y="1201048"/>
            <a:ext cx="919675" cy="9760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CAE3457-F340-4BB7-960F-5F3746D0DD67}"/>
              </a:ext>
            </a:extLst>
          </p:cNvPr>
          <p:cNvSpPr txBox="1">
            <a:spLocks/>
          </p:cNvSpPr>
          <p:nvPr/>
        </p:nvSpPr>
        <p:spPr>
          <a:xfrm>
            <a:off x="2221322" y="2730095"/>
            <a:ext cx="2280012" cy="734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Слуховая</a:t>
            </a:r>
          </a:p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Аудиальная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3CAE3457-F340-4BB7-960F-5F3746D0DD67}"/>
              </a:ext>
            </a:extLst>
          </p:cNvPr>
          <p:cNvSpPr txBox="1">
            <a:spLocks/>
          </p:cNvSpPr>
          <p:nvPr/>
        </p:nvSpPr>
        <p:spPr>
          <a:xfrm>
            <a:off x="5387288" y="2856356"/>
            <a:ext cx="2280012" cy="734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Осязательная</a:t>
            </a:r>
          </a:p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Тактильная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3CAE3457-F340-4BB7-960F-5F3746D0DD67}"/>
              </a:ext>
            </a:extLst>
          </p:cNvPr>
          <p:cNvSpPr txBox="1">
            <a:spLocks/>
          </p:cNvSpPr>
          <p:nvPr/>
        </p:nvSpPr>
        <p:spPr>
          <a:xfrm>
            <a:off x="6686551" y="2123854"/>
            <a:ext cx="2280012" cy="734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Обонятельная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3CAE3457-F340-4BB7-960F-5F3746D0DD67}"/>
              </a:ext>
            </a:extLst>
          </p:cNvPr>
          <p:cNvSpPr txBox="1">
            <a:spLocks/>
          </p:cNvSpPr>
          <p:nvPr/>
        </p:nvSpPr>
        <p:spPr>
          <a:xfrm>
            <a:off x="3957326" y="2178406"/>
            <a:ext cx="1537228" cy="703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Вкусовая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146" name="Picture 2" descr="Пёсик нюхает цветы · бесплатное фот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24"/>
          <a:stretch/>
        </p:blipFill>
        <p:spPr bwMode="auto">
          <a:xfrm>
            <a:off x="1574696" y="3836034"/>
            <a:ext cx="5853275" cy="3021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6396CA3C-502E-415A-8340-85244F5C7F00}"/>
              </a:ext>
            </a:extLst>
          </p:cNvPr>
          <p:cNvSpPr txBox="1">
            <a:spLocks/>
          </p:cNvSpPr>
          <p:nvPr/>
        </p:nvSpPr>
        <p:spPr>
          <a:xfrm>
            <a:off x="3520820" y="143610"/>
            <a:ext cx="3947467" cy="611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Comic Sans MS" panose="030F0702030302020204" pitchFamily="66" charset="0"/>
              </a:rPr>
              <a:t>По способу восприятия</a:t>
            </a:r>
            <a:endParaRPr lang="en-US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11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E3457-F340-4BB7-960F-5F3746D0D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322" y="1341577"/>
            <a:ext cx="2280012" cy="73406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Зрительная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6396CA3C-502E-415A-8340-85244F5C7F00}"/>
              </a:ext>
            </a:extLst>
          </p:cNvPr>
          <p:cNvSpPr txBox="1">
            <a:spLocks/>
          </p:cNvSpPr>
          <p:nvPr/>
        </p:nvSpPr>
        <p:spPr>
          <a:xfrm>
            <a:off x="2216739" y="255466"/>
            <a:ext cx="5058591" cy="715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latin typeface="Comic Sans MS" panose="030F0702030302020204" pitchFamily="66" charset="0"/>
              </a:rPr>
              <a:t>Виды информации</a:t>
            </a:r>
            <a:endParaRPr lang="en-US" sz="5400" dirty="0">
              <a:latin typeface="Comic Sans MS" panose="030F0702030302020204" pitchFamily="66" charset="0"/>
            </a:endParaRPr>
          </a:p>
        </p:txBody>
      </p:sp>
      <p:pic>
        <p:nvPicPr>
          <p:cNvPr id="30" name="Рисунок 29" descr="Doodle lines, Arrows, circles and curves vector.hand drawn design elements  isolated on white background for infographic. vector illustration. 6059294  Vector Art at Vecteezy"/>
          <p:cNvPicPr/>
          <p:nvPr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5" t="38230" r="10722" b="29955"/>
          <a:stretch/>
        </p:blipFill>
        <p:spPr bwMode="auto">
          <a:xfrm rot="16200000">
            <a:off x="7324412" y="842472"/>
            <a:ext cx="457206" cy="6259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Doodle lines, Arrows, circles and curves vector.hand drawn design elements  isolated on white background for infographic. vector illustration. 6059294  Vector Art at Vecteezy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5" t="38230" r="10722" b="29955"/>
          <a:stretch/>
        </p:blipFill>
        <p:spPr bwMode="auto">
          <a:xfrm rot="17157193">
            <a:off x="5871534" y="980047"/>
            <a:ext cx="716499" cy="5136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Doodle lines, Arrows, circles and curves vector.hand drawn design elements  isolated on white background for infographic. vector illustration. 6059294  Vector Art at Vecteezy"/>
          <p:cNvPicPr/>
          <p:nvPr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5" t="38230" r="10722" b="29955"/>
          <a:stretch/>
        </p:blipFill>
        <p:spPr bwMode="auto">
          <a:xfrm rot="18624617">
            <a:off x="4662940" y="923302"/>
            <a:ext cx="376894" cy="5413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Doodle lines, Arrows, circles and curves vector.hand drawn design elements  isolated on white background for infographic. vector illustration. 6059294  Vector Art at Vecteezy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5" t="38230" r="10722" b="29955"/>
          <a:stretch/>
        </p:blipFill>
        <p:spPr bwMode="auto">
          <a:xfrm rot="4477070" flipH="1">
            <a:off x="2922755" y="1028767"/>
            <a:ext cx="629999" cy="5879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Doodle lines, Arrows, circles and curves vector.hand drawn design elements  isolated on white background for infographic. vector illustration. 6059294  Vector Art at Vecteezy"/>
          <p:cNvPicPr/>
          <p:nvPr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5" t="38230" r="10722" b="29955"/>
          <a:stretch/>
        </p:blipFill>
        <p:spPr bwMode="auto">
          <a:xfrm rot="5400000" flipH="1">
            <a:off x="1587997" y="842475"/>
            <a:ext cx="457208" cy="6259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CAE3457-F340-4BB7-960F-5F3746D0DD67}"/>
              </a:ext>
            </a:extLst>
          </p:cNvPr>
          <p:cNvSpPr txBox="1">
            <a:spLocks/>
          </p:cNvSpPr>
          <p:nvPr/>
        </p:nvSpPr>
        <p:spPr>
          <a:xfrm>
            <a:off x="2394176" y="1555705"/>
            <a:ext cx="2280012" cy="734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Аудиальная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3CAE3457-F340-4BB7-960F-5F3746D0DD67}"/>
              </a:ext>
            </a:extLst>
          </p:cNvPr>
          <p:cNvSpPr txBox="1">
            <a:spLocks/>
          </p:cNvSpPr>
          <p:nvPr/>
        </p:nvSpPr>
        <p:spPr>
          <a:xfrm>
            <a:off x="5328193" y="1470175"/>
            <a:ext cx="2280012" cy="734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Тактильная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3CAE3457-F340-4BB7-960F-5F3746D0DD67}"/>
              </a:ext>
            </a:extLst>
          </p:cNvPr>
          <p:cNvSpPr txBox="1">
            <a:spLocks/>
          </p:cNvSpPr>
          <p:nvPr/>
        </p:nvSpPr>
        <p:spPr>
          <a:xfrm>
            <a:off x="6863988" y="1316498"/>
            <a:ext cx="2280012" cy="734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Обонятельная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3CAE3457-F340-4BB7-960F-5F3746D0DD67}"/>
              </a:ext>
            </a:extLst>
          </p:cNvPr>
          <p:cNvSpPr txBox="1">
            <a:spLocks/>
          </p:cNvSpPr>
          <p:nvPr/>
        </p:nvSpPr>
        <p:spPr>
          <a:xfrm>
            <a:off x="4134763" y="1371050"/>
            <a:ext cx="1537228" cy="703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Вкусовая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6396CA3C-502E-415A-8340-85244F5C7F00}"/>
              </a:ext>
            </a:extLst>
          </p:cNvPr>
          <p:cNvSpPr txBox="1">
            <a:spLocks/>
          </p:cNvSpPr>
          <p:nvPr/>
        </p:nvSpPr>
        <p:spPr>
          <a:xfrm>
            <a:off x="766912" y="2396265"/>
            <a:ext cx="8232564" cy="1493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Comic Sans MS" panose="030F0702030302020204" pitchFamily="66" charset="0"/>
              </a:rPr>
              <a:t>Человек находится в темной, пустой комнате. Получает ли </a:t>
            </a:r>
            <a:r>
              <a:rPr lang="ru-RU" sz="3200" smtClean="0">
                <a:latin typeface="Comic Sans MS" panose="030F0702030302020204" pitchFamily="66" charset="0"/>
              </a:rPr>
              <a:t>он какую-либо </a:t>
            </a:r>
            <a:r>
              <a:rPr lang="ru-RU" sz="3200" dirty="0" smtClean="0">
                <a:latin typeface="Comic Sans MS" panose="030F0702030302020204" pitchFamily="66" charset="0"/>
              </a:rPr>
              <a:t>информацию?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 descr="Пустая темная комната, модерн | Премиум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635" y="3709852"/>
            <a:ext cx="4290668" cy="285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6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E3457-F340-4BB7-960F-5F3746D0D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64" y="1594666"/>
            <a:ext cx="9078686" cy="1926317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Всегда ли информация имеет смысл?</a:t>
            </a:r>
            <a:b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Смыслом ее наделяет человек. Если информацию обрабатывает компьютер, то для него это набор 0 и 1, не имеющих смысла</a:t>
            </a:r>
            <a:endParaRPr lang="en-US" sz="3200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6396CA3C-502E-415A-8340-85244F5C7F00}"/>
              </a:ext>
            </a:extLst>
          </p:cNvPr>
          <p:cNvSpPr txBox="1">
            <a:spLocks/>
          </p:cNvSpPr>
          <p:nvPr/>
        </p:nvSpPr>
        <p:spPr>
          <a:xfrm>
            <a:off x="198664" y="275619"/>
            <a:ext cx="7772400" cy="1225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latin typeface="Comic Sans MS" panose="030F0702030302020204" pitchFamily="66" charset="0"/>
              </a:rPr>
              <a:t>Что такое данные</a:t>
            </a:r>
            <a:endParaRPr lang="en-US" sz="7200" dirty="0">
              <a:latin typeface="Comic Sans MS" panose="030F0702030302020204" pitchFamily="66" charset="0"/>
            </a:endParaRPr>
          </a:p>
        </p:txBody>
      </p:sp>
      <p:pic>
        <p:nvPicPr>
          <p:cNvPr id="12290" name="Picture 2" descr="Подкомиссия по информационным технологиям рекомендовала органам власти  электронную «Почту России» | Digital Rus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57" y="3416208"/>
            <a:ext cx="4733291" cy="3155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41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7 товаров для тех, кто много времени проводит у монитора — OnLime Бло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37" y="2211123"/>
            <a:ext cx="5999163" cy="39994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Doodle lines, Arrows, circles and curves vector.hand drawn design elements  isolated on white background for infographic. vector illustration. 6059294  Vector Art at Vecteezy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5" t="38230" r="10722" b="29955"/>
          <a:stretch/>
        </p:blipFill>
        <p:spPr bwMode="auto">
          <a:xfrm rot="4552514" flipV="1">
            <a:off x="6893464" y="1723075"/>
            <a:ext cx="919675" cy="9760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Doodle lines, Arrows, circles and curves vector.hand drawn design elements  isolated on white background for infographic. vector illustration. 6059294  Vector Art at Vecteezy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5" t="38230" r="10722" b="29955"/>
          <a:stretch/>
        </p:blipFill>
        <p:spPr bwMode="auto">
          <a:xfrm rot="16852545" flipH="1" flipV="1">
            <a:off x="644376" y="1660886"/>
            <a:ext cx="919675" cy="9760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396CA3C-502E-415A-8340-85244F5C7F00}"/>
              </a:ext>
            </a:extLst>
          </p:cNvPr>
          <p:cNvSpPr txBox="1">
            <a:spLocks/>
          </p:cNvSpPr>
          <p:nvPr/>
        </p:nvSpPr>
        <p:spPr>
          <a:xfrm>
            <a:off x="197965" y="623589"/>
            <a:ext cx="2944586" cy="981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latin typeface="Comic Sans MS" panose="030F0702030302020204" pitchFamily="66" charset="0"/>
              </a:rPr>
              <a:t>Данные</a:t>
            </a:r>
            <a:endParaRPr lang="en-US" sz="7200" dirty="0">
              <a:latin typeface="Comic Sans MS" panose="030F0702030302020204" pitchFamily="66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396CA3C-502E-415A-8340-85244F5C7F00}"/>
              </a:ext>
            </a:extLst>
          </p:cNvPr>
          <p:cNvSpPr txBox="1">
            <a:spLocks/>
          </p:cNvSpPr>
          <p:nvPr/>
        </p:nvSpPr>
        <p:spPr>
          <a:xfrm>
            <a:off x="5455765" y="747524"/>
            <a:ext cx="3602510" cy="981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Информация</a:t>
            </a:r>
            <a:endParaRPr lang="en-US" sz="72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40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</TotalTime>
  <Words>620</Words>
  <Application>Microsoft Office PowerPoint</Application>
  <PresentationFormat>Экран (4:3)</PresentationFormat>
  <Paragraphs>140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Arial Narrow</vt:lpstr>
      <vt:lpstr>Calibri</vt:lpstr>
      <vt:lpstr>Calibri Light</vt:lpstr>
      <vt:lpstr>Comic Sans MS</vt:lpstr>
      <vt:lpstr>Wingdings</vt:lpstr>
      <vt:lpstr>Тема Office</vt:lpstr>
      <vt:lpstr>Информация</vt:lpstr>
      <vt:lpstr>Пройденный материал</vt:lpstr>
      <vt:lpstr>Пройденный материал</vt:lpstr>
      <vt:lpstr>Информация</vt:lpstr>
      <vt:lpstr>сведения, знания о мире, которые человек получает с помощью органов чувств</vt:lpstr>
      <vt:lpstr>Зрительная</vt:lpstr>
      <vt:lpstr>Зрительная</vt:lpstr>
      <vt:lpstr>Всегда ли информация имеет смысл?  Смыслом ее наделяет человек. Если информацию обрабатывает компьютер, то для него это набор 0 и 1, не имеющих смысла</vt:lpstr>
      <vt:lpstr>Презентация PowerPoint</vt:lpstr>
      <vt:lpstr>Термин «информация» стали активно применять лишь в середине ХХ века</vt:lpstr>
      <vt:lpstr>Атрибутивная концепция</vt:lpstr>
      <vt:lpstr>Теория связи</vt:lpstr>
      <vt:lpstr>Теория связи</vt:lpstr>
      <vt:lpstr>Кибернетика</vt:lpstr>
      <vt:lpstr>Норберт Винер анализировал системы управления в живых организмах и в  технических системах.   Информация в его понимании – сигналы, передаваемые по информационным каналам</vt:lpstr>
      <vt:lpstr>Презентация PowerPoint</vt:lpstr>
      <vt:lpstr>Презентация PowerPoint</vt:lpstr>
      <vt:lpstr>Презентация PowerPoint</vt:lpstr>
      <vt:lpstr>В это году лето было жаркое и засушливое</vt:lpstr>
      <vt:lpstr>На следующем уроке будет самостоятельная работа по этой теме</vt:lpstr>
      <vt:lpstr>Фильмы Marvel гораздо интереснее, чем фильмы DC</vt:lpstr>
      <vt:lpstr>По итогам европейского конкурса «Автомобиль года-2022» лучшей моделью признан электрический Kia EV6</vt:lpstr>
      <vt:lpstr>Презентация PowerPoint</vt:lpstr>
      <vt:lpstr>Презентация PowerPoint</vt:lpstr>
      <vt:lpstr>8 декабря 2022 года в 19.00 в Волгоградской филармонии состоится концерт «Metalika show» с симфоническим оркестром</vt:lpstr>
      <vt:lpstr>В апреле-мае мы будем писать административную итоговую работу по информатике</vt:lpstr>
      <vt:lpstr>В кадетской школе все уроки по 40 минут, а большая перемена - 30 минут</vt:lpstr>
      <vt:lpstr>В прошлом году из нашей кадетской школы выпустились 2 золотых медалиста</vt:lpstr>
      <vt:lpstr>Итоги урока</vt:lpstr>
      <vt:lpstr>Конспект урока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Татьяна</cp:lastModifiedBy>
  <cp:revision>31</cp:revision>
  <dcterms:created xsi:type="dcterms:W3CDTF">2020-10-04T11:23:22Z</dcterms:created>
  <dcterms:modified xsi:type="dcterms:W3CDTF">2022-08-18T08:31:47Z</dcterms:modified>
</cp:coreProperties>
</file>