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66" r:id="rId5"/>
    <p:sldId id="257" r:id="rId6"/>
    <p:sldId id="267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B888-C3F5-4F46-97B3-F0078AFB79BC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F669-941C-4E4B-A6E6-557E9312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4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B888-C3F5-4F46-97B3-F0078AFB79BC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F669-941C-4E4B-A6E6-557E9312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B888-C3F5-4F46-97B3-F0078AFB79BC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F669-941C-4E4B-A6E6-557E9312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3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B888-C3F5-4F46-97B3-F0078AFB79BC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F669-941C-4E4B-A6E6-557E9312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9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B888-C3F5-4F46-97B3-F0078AFB79BC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F669-941C-4E4B-A6E6-557E9312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4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B888-C3F5-4F46-97B3-F0078AFB79BC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F669-941C-4E4B-A6E6-557E9312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2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B888-C3F5-4F46-97B3-F0078AFB79BC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F669-941C-4E4B-A6E6-557E9312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4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B888-C3F5-4F46-97B3-F0078AFB79BC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F669-941C-4E4B-A6E6-557E9312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2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B888-C3F5-4F46-97B3-F0078AFB79BC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F669-941C-4E4B-A6E6-557E9312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5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B888-C3F5-4F46-97B3-F0078AFB79BC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F669-941C-4E4B-A6E6-557E9312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7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B888-C3F5-4F46-97B3-F0078AFB79BC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F669-941C-4E4B-A6E6-557E9312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5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B888-C3F5-4F46-97B3-F0078AFB79BC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2F669-941C-4E4B-A6E6-557E9312C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1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772816"/>
            <a:ext cx="7056784" cy="406265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no Pro Caption" pitchFamily="18" charset="0"/>
              </a:rPr>
              <a:t>Информация и информационные </a:t>
            </a:r>
            <a:endParaRPr lang="ru-RU" sz="66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no Pro Caption" pitchFamily="18" charset="0"/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no Pro Caption" pitchFamily="18" charset="0"/>
              </a:rPr>
              <a:t>процессы </a:t>
            </a:r>
          </a:p>
          <a:p>
            <a:pPr algn="ctr"/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70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54" y="207634"/>
            <a:ext cx="8229600" cy="1143000"/>
          </a:xfr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ИНФОРМАЦИОННЫЕ ПРОЦЕССЫ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700808"/>
            <a:ext cx="2088232" cy="57606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 ДАННЫХ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2267744" y="2250604"/>
            <a:ext cx="2088232" cy="57606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ПЕРЕДАЧА ДАННЫХ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62254" y="2802702"/>
            <a:ext cx="2088232" cy="57606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ХРАНЕНИЕ ДАННЫХ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3378766"/>
            <a:ext cx="2088232" cy="57606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ОБРАБОТКА ДАННЫХ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5566" y="2780928"/>
            <a:ext cx="208823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Это деятельность субъекта по накоплению данных с целью обеспечения достаточной полноты (интересуясь ценой товара, мы собираем информацию, купить его или нет)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154615"/>
            <a:ext cx="208823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Это процесс обмена данными. Существует источник информации, приёмник и канал связи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65662" y="3765813"/>
            <a:ext cx="208823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Это поддержание данных в форме, постоянно готовой к выдаче их потребителю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4304422"/>
            <a:ext cx="208823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Это процесс преобразования информации от исходной ее формы до определенного результата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5270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ПОЯНТИЕ КОЛИЧЕСТВА ИНФОРМАЦИИ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844824"/>
            <a:ext cx="5709320" cy="42813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Comic Sans MS" pitchFamily="66" charset="0"/>
                <a:cs typeface="Times New Roman" pitchFamily="18" charset="0"/>
              </a:rPr>
              <a:t>Свойство полноты негласно предполагает, что существует возможность измерять количество информации.</a:t>
            </a:r>
          </a:p>
          <a:p>
            <a:pPr marL="0" indent="0">
              <a:buNone/>
            </a:pPr>
            <a:r>
              <a:rPr lang="ru-RU" sz="1600" dirty="0">
                <a:latin typeface="Comic Sans MS" pitchFamily="66" charset="0"/>
                <a:cs typeface="Times New Roman" pitchFamily="18" charset="0"/>
              </a:rPr>
              <a:t>	Что содержит больше  информации: роман «Война и мир» или сообщение?</a:t>
            </a:r>
          </a:p>
          <a:p>
            <a:pPr marL="0" indent="0" algn="just">
              <a:buNone/>
            </a:pPr>
            <a:r>
              <a:rPr lang="ru-RU" sz="1600" dirty="0">
                <a:latin typeface="Comic Sans MS" pitchFamily="66" charset="0"/>
                <a:cs typeface="Times New Roman" pitchFamily="18" charset="0"/>
              </a:rPr>
              <a:t>	Возможно ли объективно измерить количество информации?</a:t>
            </a:r>
          </a:p>
          <a:p>
            <a:pPr marL="0" indent="0" algn="ctr">
              <a:buNone/>
            </a:pPr>
            <a:r>
              <a:rPr lang="ru-RU" sz="1600" u="sng" dirty="0">
                <a:latin typeface="Comic Sans MS" pitchFamily="66" charset="0"/>
                <a:cs typeface="Times New Roman" pitchFamily="18" charset="0"/>
              </a:rPr>
              <a:t>ГЛАВНЫЙ ВЫВОД ТЕОРИИ ИНФОРМАЦИИ: </a:t>
            </a:r>
          </a:p>
          <a:p>
            <a:pPr marL="0" indent="0" algn="just">
              <a:buNone/>
            </a:pPr>
            <a:r>
              <a:rPr lang="ru-RU" sz="1600" dirty="0">
                <a:latin typeface="Comic Sans MS" pitchFamily="66" charset="0"/>
                <a:cs typeface="Times New Roman" pitchFamily="18" charset="0"/>
              </a:rPr>
              <a:t>в определенных, весьма широких условиях, можно, пренебрегая качественными особенностями информации, выразить ее количество числом, </a:t>
            </a:r>
          </a:p>
          <a:p>
            <a:pPr marL="0" indent="0" algn="just">
              <a:buNone/>
            </a:pPr>
            <a:r>
              <a:rPr lang="ru-RU" sz="1600" dirty="0">
                <a:latin typeface="Comic Sans MS" pitchFamily="66" charset="0"/>
                <a:cs typeface="Times New Roman" pitchFamily="18" charset="0"/>
              </a:rPr>
              <a:t>А следовательно, сравнивать количество информации.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Количеством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информации называют числовую характеристику, отражающую ту степень неопределенности, которая исчезает после получения информации.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048000" cy="401002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 prst="artDeco"/>
          </a:sp3d>
        </p:spPr>
      </p:pic>
    </p:spTree>
    <p:extLst>
      <p:ext uri="{BB962C8B-B14F-4D97-AF65-F5344CB8AC3E}">
        <p14:creationId xmlns:p14="http://schemas.microsoft.com/office/powerpoint/2010/main" val="3752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45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ПОЯНТИЕ КОЛИЧЕСТВА ИНФОРМАЦИИ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7" y="4182886"/>
            <a:ext cx="1380838" cy="1728192"/>
          </a:xfr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45" y="2229269"/>
            <a:ext cx="1544575" cy="1945416"/>
          </a:xfrm>
          <a:prstGeom prst="rect">
            <a:avLst/>
          </a:prstGeom>
          <a:ln w="28575">
            <a:gradFill>
              <a:gsLst>
                <a:gs pos="0">
                  <a:srgbClr val="3399FF">
                    <a:lumMod val="53000"/>
                    <a:lumOff val="47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</p:pic>
      <p:sp>
        <p:nvSpPr>
          <p:cNvPr id="5" name="Выноска-облако 4"/>
          <p:cNvSpPr/>
          <p:nvPr/>
        </p:nvSpPr>
        <p:spPr>
          <a:xfrm>
            <a:off x="5004048" y="1916832"/>
            <a:ext cx="3168352" cy="936104"/>
          </a:xfrm>
          <a:prstGeom prst="cloudCallout">
            <a:avLst>
              <a:gd name="adj1" fmla="val -51033"/>
              <a:gd name="adj2" fmla="val 62442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Будут ли осадки?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10" idx="3"/>
          </p:cNvCxnSpPr>
          <p:nvPr/>
        </p:nvCxnSpPr>
        <p:spPr>
          <a:xfrm>
            <a:off x="5661320" y="3201977"/>
            <a:ext cx="1174322" cy="9727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1"/>
          </p:cNvCxnSpPr>
          <p:nvPr/>
        </p:nvCxnSpPr>
        <p:spPr>
          <a:xfrm flipH="1">
            <a:off x="3091226" y="3201977"/>
            <a:ext cx="1025519" cy="9727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555686" y="4182886"/>
            <a:ext cx="2304256" cy="9361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каком виде?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5442334"/>
            <a:ext cx="1376174" cy="504056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Дождь?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28744" y="5442334"/>
            <a:ext cx="1376174" cy="504056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Снег?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97264" y="5442334"/>
            <a:ext cx="1376174" cy="504056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Снег с дождем?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4918" y="3473277"/>
            <a:ext cx="75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210712" y="3287553"/>
            <a:ext cx="75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03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8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ПОЯНТИЕ КОЛИЧЕСТВА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	Пример </a:t>
            </a:r>
            <a:r>
              <a:rPr lang="ru-RU" sz="1800" dirty="0">
                <a:latin typeface="Comic Sans MS" pitchFamily="66" charset="0"/>
                <a:cs typeface="Times New Roman" pitchFamily="18" charset="0"/>
              </a:rPr>
              <a:t>показывает, что понятия ИНФОРМАЦИЯ, НЕОПРЕДЕЛЕННОСТЬ, ВОЗМОЖНОСТЬ ВЫБОРА тесно связаны. </a:t>
            </a:r>
            <a:r>
              <a:rPr lang="ru-RU" sz="1800" dirty="0">
                <a:latin typeface="Comic Sans MS" pitchFamily="66" charset="0"/>
                <a:cs typeface="Times New Roman" pitchFamily="18" charset="0"/>
              </a:rPr>
              <a:t>Получаемая информация уменьшает число возможных вариантов выбора.</a:t>
            </a:r>
          </a:p>
          <a:p>
            <a:pPr marL="0" indent="0" algn="just">
              <a:buNone/>
            </a:pPr>
            <a:r>
              <a:rPr lang="ru-RU" sz="1800" dirty="0">
                <a:latin typeface="Comic Sans MS" pitchFamily="66" charset="0"/>
                <a:cs typeface="Times New Roman" pitchFamily="18" charset="0"/>
              </a:rPr>
              <a:t>	За единицу информации принимается 1 бит (от англ. </a:t>
            </a:r>
            <a:r>
              <a:rPr lang="en-US" sz="1800" dirty="0">
                <a:latin typeface="Comic Sans MS" pitchFamily="66" charset="0"/>
                <a:cs typeface="Times New Roman" pitchFamily="18" charset="0"/>
              </a:rPr>
              <a:t>Bit-binary digit-</a:t>
            </a:r>
            <a:r>
              <a:rPr lang="ru-RU" sz="1800" dirty="0">
                <a:latin typeface="Comic Sans MS" pitchFamily="66" charset="0"/>
                <a:cs typeface="Times New Roman" pitchFamily="18" charset="0"/>
              </a:rPr>
              <a:t>двоичная цифра).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	Это </a:t>
            </a:r>
            <a:r>
              <a:rPr lang="ru-RU" sz="1800" dirty="0">
                <a:latin typeface="Comic Sans MS" pitchFamily="66" charset="0"/>
                <a:cs typeface="Times New Roman" pitchFamily="18" charset="0"/>
              </a:rPr>
              <a:t>количество информации, при котором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неопределённость, </a:t>
            </a:r>
            <a:r>
              <a:rPr lang="ru-RU" sz="1800" dirty="0">
                <a:latin typeface="Comic Sans MS" pitchFamily="66" charset="0"/>
                <a:cs typeface="Times New Roman" pitchFamily="18" charset="0"/>
              </a:rPr>
              <a:t>т.е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. количество </a:t>
            </a:r>
            <a:r>
              <a:rPr lang="ru-RU" sz="1800" dirty="0">
                <a:latin typeface="Comic Sans MS" pitchFamily="66" charset="0"/>
                <a:cs typeface="Times New Roman" pitchFamily="18" charset="0"/>
              </a:rPr>
              <a:t>вариантов выбора уменьшается вдвое, или другими словами, это ответ на вопрос, требующий односложного разрешения-ДА или НЕТ.</a:t>
            </a:r>
          </a:p>
          <a:p>
            <a:pPr marL="0" indent="0" algn="just">
              <a:buNone/>
            </a:pPr>
            <a:r>
              <a:rPr lang="ru-RU" sz="1800" dirty="0">
                <a:latin typeface="Comic Sans MS" pitchFamily="66" charset="0"/>
                <a:cs typeface="Times New Roman" pitchFamily="18" charset="0"/>
              </a:rPr>
              <a:t>	Бит слишком мелкая единица измерения информации. На практике чаще применяют более крупные единицы, например байт (последовательность из 8 бит).</a:t>
            </a:r>
          </a:p>
          <a:p>
            <a:pPr marL="0" indent="0" algn="just">
              <a:buNone/>
            </a:pPr>
            <a:r>
              <a:rPr lang="ru-RU" sz="1800" dirty="0">
                <a:latin typeface="Comic Sans MS" pitchFamily="66" charset="0"/>
                <a:cs typeface="Times New Roman" pitchFamily="18" charset="0"/>
              </a:rPr>
              <a:t>	Так же широко используются более крупные производные единицы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информации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2414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661" y="188640"/>
            <a:ext cx="6814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ВИДЫ ИНФОРМАЦИИ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83672" y="1111970"/>
            <a:ext cx="5976664" cy="6608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ПО СПОСОБУ ПРЕДСТАВЛЕНИЯ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545" y="2303150"/>
            <a:ext cx="1571135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ТЕКСТОВАЯ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65960" y="2308870"/>
            <a:ext cx="1741944" cy="786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ЧИСЛОВАЯ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599" y="2276872"/>
            <a:ext cx="1838823" cy="8183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ГРАФИЧЕСКАЯ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1" name="Прямая со стрелкой 10"/>
          <p:cNvCxnSpPr>
            <a:stCxn id="6" idx="2"/>
            <a:endCxn id="7" idx="0"/>
          </p:cNvCxnSpPr>
          <p:nvPr/>
        </p:nvCxnSpPr>
        <p:spPr>
          <a:xfrm flipH="1">
            <a:off x="906113" y="1772816"/>
            <a:ext cx="3665891" cy="530334"/>
          </a:xfrm>
          <a:prstGeom prst="straightConnector1">
            <a:avLst/>
          </a:prstGeom>
          <a:ln w="38100" cap="rnd"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9" idx="0"/>
          </p:cNvCxnSpPr>
          <p:nvPr/>
        </p:nvCxnSpPr>
        <p:spPr>
          <a:xfrm>
            <a:off x="4572004" y="1772816"/>
            <a:ext cx="277007" cy="504056"/>
          </a:xfrm>
          <a:prstGeom prst="straightConnector1">
            <a:avLst/>
          </a:prstGeom>
          <a:ln w="38100" cap="rnd"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" y="3472346"/>
            <a:ext cx="1592818" cy="1278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>
            <a:off x="4572004" y="1772816"/>
            <a:ext cx="2094528" cy="504056"/>
          </a:xfrm>
          <a:prstGeom prst="straightConnector1">
            <a:avLst/>
          </a:prstGeom>
          <a:ln w="38100" cap="rnd"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3465704"/>
            <a:ext cx="1649066" cy="1319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Рисунок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99" y="3468595"/>
            <a:ext cx="1635307" cy="1316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7" name="Прямая со стрелкой 26"/>
          <p:cNvCxnSpPr>
            <a:stCxn id="6" idx="2"/>
            <a:endCxn id="8" idx="0"/>
          </p:cNvCxnSpPr>
          <p:nvPr/>
        </p:nvCxnSpPr>
        <p:spPr>
          <a:xfrm flipH="1">
            <a:off x="2836932" y="1772816"/>
            <a:ext cx="1735072" cy="536054"/>
          </a:xfrm>
          <a:prstGeom prst="straightConnector1">
            <a:avLst/>
          </a:prstGeom>
          <a:ln w="38100" cap="rnd"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889951" y="2308870"/>
            <a:ext cx="1562370" cy="786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ЗВУКОВАЯ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58014" y="2308870"/>
            <a:ext cx="1562370" cy="786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ВИДЕО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7" name="Рисунок 3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13" y="3485146"/>
            <a:ext cx="1415989" cy="1312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8" name="Рисунок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74" y="3498595"/>
            <a:ext cx="1409650" cy="1409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39" name="Прямая со стрелкой 38"/>
          <p:cNvCxnSpPr>
            <a:stCxn id="6" idx="2"/>
            <a:endCxn id="36" idx="0"/>
          </p:cNvCxnSpPr>
          <p:nvPr/>
        </p:nvCxnSpPr>
        <p:spPr>
          <a:xfrm>
            <a:off x="4572004" y="1772816"/>
            <a:ext cx="3767195" cy="536054"/>
          </a:xfrm>
          <a:prstGeom prst="straightConnector1">
            <a:avLst/>
          </a:prstGeom>
          <a:ln w="38100" cap="rnd"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7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3744"/>
            <a:ext cx="9361040" cy="7041136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7" t="93167"/>
          <a:stretch/>
        </p:blipFill>
        <p:spPr>
          <a:xfrm>
            <a:off x="7452320" y="6453336"/>
            <a:ext cx="1820748" cy="5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3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План урока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7643192" cy="45259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Понятие информации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Виды информации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Свойства информации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Информационные процессы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Понятие количества информации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0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408912" cy="446449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Основным объектом изучения многих наук, и информатики в том числе, является </a:t>
            </a:r>
            <a:r>
              <a:rPr lang="ru-RU" sz="20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информация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. Современный уровень развития научного знания еще не позволяет, а возможно и никогда не позволит, дать точного и законченного определения этого основополагающего понятия.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С развитием нашего представления о мире, в котором мы живем, с развитием науки расширяется и углубляется содержание понятия "информация".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Первоисточником 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данного термина является латинское слово </a:t>
            </a:r>
            <a:r>
              <a:rPr lang="ru-RU" sz="2000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informatio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(изложение, истолкование, разъяснение), а вошло оно в русский язык, по мнению П.Я. 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Черных, в эпоху Петра 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7667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Понятие информации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5617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Понятие информации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	На общелексическом, бытовом уровне понятие "информация" чаще всего толкуется как сведения, сообщения, передаваемые от человека человеку и осведомляющие о каких-то явлениях, событиях, процессах и т.д.</a:t>
            </a:r>
          </a:p>
          <a:p>
            <a:pPr>
              <a:buFont typeface="Wingdings" pitchFamily="2" charset="2"/>
              <a:buChar char=""/>
            </a:pP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Информация - это передача разнообразия (Эшби).</a:t>
            </a:r>
          </a:p>
          <a:p>
            <a:pPr>
              <a:buFont typeface="Wingdings" pitchFamily="2" charset="2"/>
              <a:buChar char=""/>
            </a:pP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Информация - это оригинальность, новизна (Моль).</a:t>
            </a:r>
          </a:p>
          <a:p>
            <a:pPr>
              <a:buFont typeface="Wingdings" pitchFamily="2" charset="2"/>
              <a:buChar char=""/>
            </a:pP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Информация - это вероятность выбора (</a:t>
            </a:r>
            <a:r>
              <a:rPr lang="ru-RU" sz="4000" dirty="0" err="1" smtClean="0">
                <a:solidFill>
                  <a:schemeClr val="tx1"/>
                </a:solidFill>
                <a:latin typeface="Comic Sans MS" pitchFamily="66" charset="0"/>
              </a:rPr>
              <a:t>Яглом</a:t>
            </a: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).</a:t>
            </a:r>
          </a:p>
          <a:p>
            <a:pPr>
              <a:buFont typeface="Wingdings" pitchFamily="2" charset="2"/>
              <a:buChar char=""/>
            </a:pP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Информация - это отраженное разнообразие (Урсул).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41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Виды информации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085584" cy="4608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Основные </a:t>
            </a:r>
            <a:r>
              <a:rPr lang="ru-RU" sz="1800" dirty="0">
                <a:latin typeface="Comic Sans MS" pitchFamily="66" charset="0"/>
                <a:cs typeface="Times New Roman" pitchFamily="18" charset="0"/>
              </a:rPr>
              <a:t>виды информации по ее форме представления, способам ее кодирования и хранения, что имеет наибольшее значение для информатики, это:</a:t>
            </a:r>
          </a:p>
          <a:p>
            <a:pPr algn="just"/>
            <a:r>
              <a:rPr lang="ru-RU" sz="2000" i="1" u="sng" dirty="0">
                <a:latin typeface="Comic Sans MS" pitchFamily="66" charset="0"/>
                <a:cs typeface="Times New Roman" pitchFamily="18" charset="0"/>
                <a:hlinkClick r:id="rId2" action="ppaction://hlinksldjump"/>
              </a:rPr>
              <a:t>графическая или изобразительная </a:t>
            </a:r>
            <a:r>
              <a:rPr lang="ru-RU" sz="1800" dirty="0">
                <a:latin typeface="Comic Sans MS" pitchFamily="66" charset="0"/>
                <a:cs typeface="Times New Roman" pitchFamily="18" charset="0"/>
              </a:rPr>
              <a:t>— первый вид, для которого был реализован способ хранения информации об окружающем мире в виде наскальных рисунков, а позднее в виде картин, фотографий, схем, чертежей на бумаге, холсте, мраморе и др. материалах, изображающих картины реального мира;</a:t>
            </a:r>
          </a:p>
          <a:p>
            <a:pPr algn="just"/>
            <a:r>
              <a:rPr lang="ru-RU" sz="2000" i="1" u="sng" dirty="0">
                <a:latin typeface="Comic Sans MS" pitchFamily="66" charset="0"/>
                <a:cs typeface="Times New Roman" pitchFamily="18" charset="0"/>
                <a:hlinkClick r:id="rId2" action="ppaction://hlinksldjump"/>
              </a:rPr>
              <a:t>Звуковая</a:t>
            </a:r>
            <a:r>
              <a:rPr lang="ru-RU" sz="2000" i="1" u="sng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— </a:t>
            </a:r>
            <a:r>
              <a:rPr lang="ru-RU" sz="1800" dirty="0">
                <a:latin typeface="Comic Sans MS" pitchFamily="66" charset="0"/>
                <a:cs typeface="Times New Roman" pitchFamily="18" charset="0"/>
              </a:rPr>
              <a:t>мир вокруг нас полон звуков и задача их хранения и тиражирования была решена с изобретением звукозаписывающих устройств в 1877 г.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ее </a:t>
            </a:r>
            <a:r>
              <a:rPr lang="ru-RU" sz="1800" dirty="0">
                <a:latin typeface="Comic Sans MS" pitchFamily="66" charset="0"/>
                <a:cs typeface="Times New Roman" pitchFamily="18" charset="0"/>
              </a:rPr>
              <a:t>разновидностью является музыкальная информация — для этого вида был изобретен способ кодирования с использованием специальных символов, что делает возможным хранение ее аналогично графической информации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;</a:t>
            </a:r>
            <a:endParaRPr lang="ru-RU" sz="18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9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Виды информации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Comic Sans MS" pitchFamily="66" charset="0"/>
                <a:cs typeface="Times New Roman" pitchFamily="18" charset="0"/>
                <a:hlinkClick r:id="rId2" action="ppaction://hlinksldjump"/>
              </a:rPr>
              <a:t>текстовая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— способ кодирования речи человека специальными символами — буквами, причем разные народы имеют разные языки и используют различные наборы букв для отображения речи; особенно большое значение этот способ приобрел после изобретения бумаги и книгопечатания;</a:t>
            </a:r>
          </a:p>
          <a:p>
            <a:pPr algn="just"/>
            <a:r>
              <a:rPr lang="ru-RU" dirty="0" smtClean="0">
                <a:latin typeface="Comic Sans MS" pitchFamily="66" charset="0"/>
                <a:cs typeface="Times New Roman" pitchFamily="18" charset="0"/>
                <a:hlinkClick r:id="rId2" action="ppaction://hlinksldjump"/>
              </a:rPr>
              <a:t>числовая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— количественная мера объектов и их свойств в окружающем мире; особенно большое значение приобрела с развитием торговли, экономики и денежного обмена; аналогично текстовой информации для ее отображения используется метод кодирования специальными символами — цифрами, причем системы кодирования (счисления) могут быть разными;</a:t>
            </a:r>
          </a:p>
          <a:p>
            <a:pPr algn="just"/>
            <a:r>
              <a:rPr lang="ru-RU" dirty="0" smtClean="0">
                <a:latin typeface="Comic Sans MS" pitchFamily="66" charset="0"/>
                <a:cs typeface="Times New Roman" pitchFamily="18" charset="0"/>
                <a:hlinkClick r:id="rId2" action="ppaction://hlinksldjump"/>
              </a:rPr>
              <a:t>видеоинформация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— способ сохранения «живых» картин окружающего мира, появившийся с изобретением кино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64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9" y="-34882"/>
            <a:ext cx="9165506" cy="6892882"/>
          </a:xfrm>
        </p:spPr>
      </p:pic>
    </p:spTree>
    <p:extLst>
      <p:ext uri="{BB962C8B-B14F-4D97-AF65-F5344CB8AC3E}">
        <p14:creationId xmlns:p14="http://schemas.microsoft.com/office/powerpoint/2010/main" val="144645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361040" cy="70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1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Свойства информации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22" y="1268760"/>
            <a:ext cx="2880320" cy="236988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ДУАЛИЗМ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характеризует ее двойственность. С одной стороны информация объективна, с другой субъективна. Например: два человека читают одну и ту же книгу, но получают различную информацию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63636" y="1536244"/>
            <a:ext cx="2880320" cy="160043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ПОЛНОТА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характеризует степень достаточности данных для принятия решения или создания новых данных на основе имеющихся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50767" y="1844824"/>
            <a:ext cx="2592153" cy="135421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ДОСТОВЕРНОСТЬ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характеризует степень соответствия информации реальному объекту с </a:t>
            </a:r>
            <a:r>
              <a:rPr lang="ru-RU" sz="1600" i="1" dirty="0" smtClean="0"/>
              <a:t>необходимой</a:t>
            </a:r>
            <a:r>
              <a:rPr lang="ru-RU" sz="1600" dirty="0" smtClean="0"/>
              <a:t> точностью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76059" y="3429000"/>
            <a:ext cx="2880320" cy="147732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АДЕКВАТНОСТЬ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выражает степень соответствия создаваемого с помощью информации образа реальному объекту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907883"/>
            <a:ext cx="2880320" cy="120032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ДОСТУПНОСТЬ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возможность получения информации при необходимости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4769383"/>
            <a:ext cx="2736304" cy="147732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то, что актуально сегодня, может стать ненужным по истечению некоторого времени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79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377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План урока</vt:lpstr>
      <vt:lpstr>Презентация PowerPoint</vt:lpstr>
      <vt:lpstr>Понятие информации</vt:lpstr>
      <vt:lpstr>Виды информации</vt:lpstr>
      <vt:lpstr>Виды информации</vt:lpstr>
      <vt:lpstr>Презентация PowerPoint</vt:lpstr>
      <vt:lpstr>Презентация PowerPoint</vt:lpstr>
      <vt:lpstr>Свойства информации</vt:lpstr>
      <vt:lpstr>ИНФОРМАЦИОННЫЕ ПРОЦЕССЫ</vt:lpstr>
      <vt:lpstr>ПОЯНТИЕ КОЛИЧЕСТВА ИНФОРМАЦИИ</vt:lpstr>
      <vt:lpstr>ПОЯНТИЕ КОЛИЧЕСТВА ИНФОРМАЦИИ</vt:lpstr>
      <vt:lpstr>ПОЯНТИЕ КОЛИЧЕСТВА ИНФОРМАЦИИ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</cp:revision>
  <dcterms:created xsi:type="dcterms:W3CDTF">2012-10-15T09:36:49Z</dcterms:created>
  <dcterms:modified xsi:type="dcterms:W3CDTF">2012-10-15T13:57:15Z</dcterms:modified>
</cp:coreProperties>
</file>