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31" autoAdjust="0"/>
    <p:restoredTop sz="86474" autoAdjust="0"/>
  </p:normalViewPr>
  <p:slideViewPr>
    <p:cSldViewPr>
      <p:cViewPr varScale="1">
        <p:scale>
          <a:sx n="64" d="100"/>
          <a:sy n="64" d="100"/>
        </p:scale>
        <p:origin x="-2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2A810-7C8E-404E-8889-69D5B75A7ED1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9ABB-489C-4E4B-95B0-32A888962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C069C3-B26B-4CCE-A135-9B6B50F4E848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AB93-4C46-40CF-92DF-D489CE3D9BCD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B9DA-56A9-453D-9E01-6F2336574ED0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2F863-8D18-43ED-8D65-1A605EEEA5DA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498B7D-4B1E-4F79-B916-1675625235C3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9EF3-B039-487B-B5DD-BB64DE2BE011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BEB1-2F2E-40BD-96AF-4D2E3033A2D1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C03CC-4E71-4BD5-B476-776E9698B9A5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25C6-879B-42BA-B9F3-DB8B22467CF2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4ED142-7FF5-47A5-BFB1-ABB278911E66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E5546D-F0D1-42F1-9271-062E85D786EB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FD02D8-D4D0-4223-B9FE-D5524C975113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1451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 МЕДИЦИНСКИЙ КОЛЛЕДЖ №6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ДЕПАРТАМЕНТА ЗДРАВООХРАЕНИЯ ГОРОДА МОСКВЫ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421484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еличные формы глагола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        The Non-finite Forms of the      Verb.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Герундий.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Gerund.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Выполнила: Пчёлина Л.Г.</a:t>
            </a:r>
          </a:p>
          <a:p>
            <a:pPr algn="l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algn="l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2900" y="4762500"/>
            <a:ext cx="1830388" cy="156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Как предложное дополнение </a:t>
            </a:r>
            <a:r>
              <a:rPr lang="ru-RU" dirty="0" smtClean="0"/>
              <a:t>герундий может использоваться после любого прилагательного или глагола, требующего предлога: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depend on </a:t>
            </a:r>
            <a:r>
              <a:rPr lang="en-US" dirty="0" smtClean="0"/>
              <a:t>– </a:t>
            </a:r>
            <a:r>
              <a:rPr lang="ru-RU" dirty="0" smtClean="0"/>
              <a:t>зависеть (от)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rely on </a:t>
            </a:r>
            <a:r>
              <a:rPr lang="en-US" dirty="0" smtClean="0"/>
              <a:t>– </a:t>
            </a:r>
            <a:r>
              <a:rPr lang="ru-RU" dirty="0" smtClean="0"/>
              <a:t>полагаться (на)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object to </a:t>
            </a:r>
            <a:r>
              <a:rPr lang="en-US" dirty="0" smtClean="0"/>
              <a:t>– </a:t>
            </a:r>
            <a:r>
              <a:rPr lang="ru-RU" dirty="0" smtClean="0"/>
              <a:t>возражать (против)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blame…for </a:t>
            </a:r>
            <a:r>
              <a:rPr lang="en-US" dirty="0" smtClean="0"/>
              <a:t>– </a:t>
            </a:r>
            <a:r>
              <a:rPr lang="ru-RU" dirty="0" smtClean="0"/>
              <a:t>стыдить (за)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thank…for </a:t>
            </a:r>
            <a:r>
              <a:rPr lang="en-US" dirty="0" smtClean="0"/>
              <a:t>– </a:t>
            </a:r>
            <a:r>
              <a:rPr lang="ru-RU" dirty="0" smtClean="0"/>
              <a:t>благодарить (за)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praise…for </a:t>
            </a:r>
            <a:r>
              <a:rPr lang="en-US" dirty="0" smtClean="0"/>
              <a:t>– </a:t>
            </a:r>
            <a:r>
              <a:rPr lang="ru-RU" dirty="0" smtClean="0"/>
              <a:t>хвалить(за)</a:t>
            </a:r>
            <a:endParaRPr lang="ru-RU" dirty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responsible for </a:t>
            </a:r>
            <a:r>
              <a:rPr lang="en-US" dirty="0" smtClean="0"/>
              <a:t>– </a:t>
            </a:r>
            <a:r>
              <a:rPr lang="ru-RU" dirty="0" smtClean="0"/>
              <a:t>отвечать (за)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interested in </a:t>
            </a:r>
            <a:r>
              <a:rPr lang="en-US" dirty="0" smtClean="0"/>
              <a:t>– </a:t>
            </a:r>
            <a:r>
              <a:rPr lang="ru-RU" dirty="0" smtClean="0"/>
              <a:t>быть заинтересованным (в)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engaged in </a:t>
            </a:r>
            <a:r>
              <a:rPr lang="en-US" dirty="0" smtClean="0"/>
              <a:t>– </a:t>
            </a:r>
            <a:r>
              <a:rPr lang="ru-RU" dirty="0" smtClean="0"/>
              <a:t>быть занятым (в)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fond of </a:t>
            </a:r>
            <a:r>
              <a:rPr lang="en-US" dirty="0" smtClean="0"/>
              <a:t>– </a:t>
            </a:r>
            <a:r>
              <a:rPr lang="ru-RU" dirty="0" smtClean="0"/>
              <a:t>обожать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tired of </a:t>
            </a:r>
            <a:r>
              <a:rPr lang="en-US" dirty="0" smtClean="0"/>
              <a:t>– </a:t>
            </a:r>
            <a:r>
              <a:rPr lang="ru-RU" dirty="0" smtClean="0"/>
              <a:t>уставать (от)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afraid of </a:t>
            </a:r>
            <a:r>
              <a:rPr lang="en-US" dirty="0" smtClean="0"/>
              <a:t>– </a:t>
            </a:r>
            <a:r>
              <a:rPr lang="ru-RU" dirty="0" smtClean="0"/>
              <a:t>бояться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look forward to </a:t>
            </a:r>
            <a:r>
              <a:rPr lang="en-US" dirty="0" smtClean="0"/>
              <a:t>– </a:t>
            </a:r>
            <a:r>
              <a:rPr lang="ru-RU" dirty="0" smtClean="0"/>
              <a:t> с нетерпением ждать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feel like </a:t>
            </a:r>
            <a:r>
              <a:rPr lang="en-US" dirty="0" smtClean="0"/>
              <a:t>– </a:t>
            </a:r>
            <a:r>
              <a:rPr lang="ru-RU" dirty="0" smtClean="0"/>
              <a:t>быть </a:t>
            </a:r>
            <a:r>
              <a:rPr lang="ru-RU" dirty="0" err="1" smtClean="0"/>
              <a:t>непрочь</a:t>
            </a:r>
            <a:r>
              <a:rPr lang="ru-RU" dirty="0" smtClean="0"/>
              <a:t>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примеры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CC0066"/>
                </a:solidFill>
              </a:rPr>
              <a:t>depends on </a:t>
            </a:r>
            <a:r>
              <a:rPr lang="en-US" dirty="0" smtClean="0"/>
              <a:t>our </a:t>
            </a:r>
            <a:r>
              <a:rPr lang="en-US" b="1" dirty="0" smtClean="0"/>
              <a:t>coming</a:t>
            </a:r>
            <a:r>
              <a:rPr lang="en-US" dirty="0" smtClean="0"/>
              <a:t> in time.</a:t>
            </a:r>
            <a:endParaRPr lang="ru-RU" dirty="0" smtClean="0"/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rgbClr val="CC0066"/>
                </a:solidFill>
              </a:rPr>
              <a:t>objects to </a:t>
            </a:r>
            <a:r>
              <a:rPr lang="en-US" dirty="0" smtClean="0"/>
              <a:t>my </a:t>
            </a:r>
            <a:r>
              <a:rPr lang="en-US" b="1" dirty="0" smtClean="0"/>
              <a:t>smoking</a:t>
            </a:r>
            <a:r>
              <a:rPr lang="en-US" dirty="0" smtClean="0"/>
              <a:t> here.</a:t>
            </a:r>
            <a:endParaRPr lang="ru-RU" dirty="0" smtClean="0"/>
          </a:p>
          <a:p>
            <a:r>
              <a:rPr lang="en-US" dirty="0" smtClean="0">
                <a:solidFill>
                  <a:srgbClr val="CC0066"/>
                </a:solidFill>
              </a:rPr>
              <a:t>Thank you for </a:t>
            </a:r>
            <a:r>
              <a:rPr lang="en-US" b="1" dirty="0" smtClean="0"/>
              <a:t>writing</a:t>
            </a:r>
            <a:r>
              <a:rPr lang="en-US" dirty="0" smtClean="0"/>
              <a:t> me a long letter.</a:t>
            </a:r>
            <a:endParaRPr lang="ru-RU" dirty="0" smtClean="0"/>
          </a:p>
          <a:p>
            <a:r>
              <a:rPr lang="en-US" dirty="0" smtClean="0"/>
              <a:t>He was </a:t>
            </a:r>
            <a:r>
              <a:rPr lang="en-US" dirty="0" smtClean="0">
                <a:solidFill>
                  <a:srgbClr val="CC0066"/>
                </a:solidFill>
              </a:rPr>
              <a:t>fond of </a:t>
            </a:r>
            <a:r>
              <a:rPr lang="en-US" b="1" dirty="0" smtClean="0"/>
              <a:t>doing</a:t>
            </a:r>
            <a:r>
              <a:rPr lang="en-US" dirty="0" smtClean="0"/>
              <a:t> it.</a:t>
            </a:r>
            <a:endParaRPr lang="ru-RU" dirty="0" smtClean="0"/>
          </a:p>
          <a:p>
            <a:r>
              <a:rPr lang="en-US" dirty="0" smtClean="0"/>
              <a:t>I am </a:t>
            </a:r>
            <a:r>
              <a:rPr lang="en-US" dirty="0" smtClean="0">
                <a:solidFill>
                  <a:srgbClr val="CC0066"/>
                </a:solidFill>
              </a:rPr>
              <a:t>tired of </a:t>
            </a:r>
            <a:r>
              <a:rPr lang="en-US" b="1" dirty="0" smtClean="0"/>
              <a:t>working</a:t>
            </a:r>
            <a:r>
              <a:rPr lang="en-US" dirty="0" smtClean="0"/>
              <a:t> in this manner.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Это зависит от того, придем ли мы вовремя.</a:t>
            </a:r>
            <a:endParaRPr lang="en-US" sz="2000" dirty="0" smtClean="0"/>
          </a:p>
          <a:p>
            <a:r>
              <a:rPr lang="ru-RU" sz="2000" dirty="0" smtClean="0"/>
              <a:t>Он возражает против того, чтобы я здесь курил.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Спасибо за то, что написали мне длинное письмо.</a:t>
            </a:r>
            <a:endParaRPr lang="en-US" sz="2000" dirty="0" smtClean="0"/>
          </a:p>
          <a:p>
            <a:r>
              <a:rPr lang="ru-RU" sz="2000" dirty="0" smtClean="0"/>
              <a:t>Он обожал делать это.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Я устал работать в таком режиме.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rgbClr val="FF0000"/>
                </a:solidFill>
              </a:rPr>
              <a:t>Как определение</a:t>
            </a:r>
            <a:r>
              <a:rPr lang="ru-RU" dirty="0" smtClean="0"/>
              <a:t>, герундий всегда стоит с предлогом и используется после таких абстрактных существительных, как: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opportunity (of) </a:t>
            </a:r>
            <a:r>
              <a:rPr lang="en-US" dirty="0" smtClean="0"/>
              <a:t>– </a:t>
            </a:r>
            <a:r>
              <a:rPr lang="ru-RU" dirty="0" smtClean="0"/>
              <a:t>возможность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idea (of) </a:t>
            </a:r>
            <a:r>
              <a:rPr lang="en-US" dirty="0" smtClean="0"/>
              <a:t>– </a:t>
            </a:r>
            <a:r>
              <a:rPr lang="ru-RU" dirty="0" smtClean="0"/>
              <a:t> идея, мысль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importance (of) </a:t>
            </a:r>
            <a:r>
              <a:rPr lang="en-US" dirty="0" smtClean="0"/>
              <a:t>– </a:t>
            </a:r>
            <a:r>
              <a:rPr lang="ru-RU" dirty="0" smtClean="0"/>
              <a:t>важность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interest (in)</a:t>
            </a:r>
            <a:r>
              <a:rPr lang="ru-RU" dirty="0" smtClean="0">
                <a:solidFill>
                  <a:srgbClr val="CC0066"/>
                </a:solidFill>
              </a:rPr>
              <a:t> </a:t>
            </a:r>
            <a:r>
              <a:rPr lang="ru-RU" dirty="0" smtClean="0"/>
              <a:t>– интерес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chance (of) </a:t>
            </a:r>
            <a:r>
              <a:rPr lang="en-US" dirty="0" smtClean="0"/>
              <a:t>– </a:t>
            </a:r>
            <a:r>
              <a:rPr lang="ru-RU" dirty="0" smtClean="0"/>
              <a:t>возможность, шанс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hope (of) </a:t>
            </a:r>
            <a:r>
              <a:rPr lang="en-US" dirty="0" smtClean="0"/>
              <a:t>– </a:t>
            </a:r>
            <a:r>
              <a:rPr lang="ru-RU" dirty="0" smtClean="0"/>
              <a:t>надежда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way (of) </a:t>
            </a:r>
            <a:r>
              <a:rPr lang="ru-RU" dirty="0" smtClean="0"/>
              <a:t>– способ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experience (in) </a:t>
            </a:r>
            <a:r>
              <a:rPr lang="en-US" dirty="0" smtClean="0"/>
              <a:t>– </a:t>
            </a:r>
            <a:r>
              <a:rPr lang="ru-RU" dirty="0" smtClean="0"/>
              <a:t>опыт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reason (for) </a:t>
            </a:r>
            <a:r>
              <a:rPr lang="ru-RU" dirty="0" smtClean="0"/>
              <a:t>– причина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примеры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I detest your </a:t>
            </a:r>
            <a:r>
              <a:rPr lang="en-US" dirty="0" smtClean="0">
                <a:solidFill>
                  <a:srgbClr val="CC0066"/>
                </a:solidFill>
              </a:rPr>
              <a:t>way of </a:t>
            </a:r>
            <a:r>
              <a:rPr lang="en-US" b="1" dirty="0" smtClean="0"/>
              <a:t>doing</a:t>
            </a:r>
            <a:r>
              <a:rPr lang="en-US" dirty="0" smtClean="0"/>
              <a:t> it.</a:t>
            </a:r>
            <a:endParaRPr lang="ru-RU" dirty="0" smtClean="0"/>
          </a:p>
          <a:p>
            <a:r>
              <a:rPr lang="en-US" dirty="0" smtClean="0"/>
              <a:t>He’s got a lot of </a:t>
            </a:r>
            <a:r>
              <a:rPr lang="en-US" dirty="0" smtClean="0">
                <a:solidFill>
                  <a:srgbClr val="CC0066"/>
                </a:solidFill>
              </a:rPr>
              <a:t>experience in </a:t>
            </a:r>
            <a:r>
              <a:rPr lang="en-US" b="1" dirty="0" smtClean="0"/>
              <a:t>taming</a:t>
            </a:r>
            <a:r>
              <a:rPr lang="en-US" dirty="0" smtClean="0"/>
              <a:t> wild animals.</a:t>
            </a:r>
            <a:endParaRPr lang="ru-RU" dirty="0" smtClean="0"/>
          </a:p>
          <a:p>
            <a:r>
              <a:rPr lang="en-US" dirty="0" smtClean="0"/>
              <a:t>There’s no </a:t>
            </a:r>
            <a:r>
              <a:rPr lang="en-US" dirty="0" smtClean="0">
                <a:solidFill>
                  <a:srgbClr val="CC0066"/>
                </a:solidFill>
              </a:rPr>
              <a:t>reason for </a:t>
            </a:r>
            <a:r>
              <a:rPr lang="en-US" b="1" dirty="0" smtClean="0"/>
              <a:t>coming</a:t>
            </a:r>
            <a:r>
              <a:rPr lang="en-US" dirty="0" smtClean="0"/>
              <a:t> so soon.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1900" dirty="0" smtClean="0"/>
              <a:t>После таких существительных, как </a:t>
            </a:r>
            <a:r>
              <a:rPr lang="en-US" sz="1900" dirty="0" smtClean="0">
                <a:solidFill>
                  <a:srgbClr val="CC0066"/>
                </a:solidFill>
              </a:rPr>
              <a:t>opportunity, chance, way </a:t>
            </a:r>
            <a:r>
              <a:rPr lang="ru-RU" sz="1900" dirty="0" smtClean="0"/>
              <a:t>также употребляется инфинитив. При этом предлог опускается.</a:t>
            </a:r>
          </a:p>
          <a:p>
            <a:pPr>
              <a:buNone/>
            </a:pPr>
            <a:r>
              <a:rPr lang="en-US" sz="1900" dirty="0" smtClean="0"/>
              <a:t>That’s the only way to do it.</a:t>
            </a:r>
            <a:endParaRPr lang="ru-RU" sz="19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Мне не нравится, как вы это делаете.</a:t>
            </a:r>
            <a:endParaRPr lang="en-US" dirty="0" smtClean="0"/>
          </a:p>
          <a:p>
            <a:r>
              <a:rPr lang="ru-RU" dirty="0" smtClean="0"/>
              <a:t>У него большой опыт в укрощении диких зверей.</a:t>
            </a:r>
            <a:endParaRPr lang="en-US" dirty="0" smtClean="0"/>
          </a:p>
          <a:p>
            <a:r>
              <a:rPr lang="ru-RU" dirty="0" smtClean="0"/>
              <a:t>Нет причины приходить так рано.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sz="1900" dirty="0" smtClean="0"/>
              <a:t>Это единственный способ сделать это.</a:t>
            </a:r>
            <a:endParaRPr lang="ru-RU" sz="1900" dirty="0"/>
          </a:p>
        </p:txBody>
      </p:sp>
      <p:pic>
        <p:nvPicPr>
          <p:cNvPr id="7" name="Picture 2" descr="C:\Documents and Settings\User\Local Settings\Temporary Internet Files\Content.IE5\N0VZACTA\MC90019896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2128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>
                <a:solidFill>
                  <a:srgbClr val="FF0000"/>
                </a:solidFill>
              </a:rPr>
              <a:t>Как обстоятельство</a:t>
            </a:r>
            <a:r>
              <a:rPr lang="ru-RU" dirty="0" smtClean="0"/>
              <a:t>, герундий употребляется всегда с предлогами времени </a:t>
            </a:r>
            <a:r>
              <a:rPr lang="en-US" dirty="0" smtClean="0">
                <a:solidFill>
                  <a:srgbClr val="CC0066"/>
                </a:solidFill>
              </a:rPr>
              <a:t>after, before, on, upon</a:t>
            </a:r>
            <a:r>
              <a:rPr lang="en-US" dirty="0" smtClean="0"/>
              <a:t>; </a:t>
            </a:r>
            <a:r>
              <a:rPr lang="ru-RU" dirty="0" smtClean="0"/>
              <a:t>образа действия </a:t>
            </a:r>
            <a:r>
              <a:rPr lang="en-US" dirty="0" smtClean="0">
                <a:solidFill>
                  <a:srgbClr val="CC0066"/>
                </a:solidFill>
              </a:rPr>
              <a:t>by, without, instead of, besides.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Примеры</a:t>
            </a:r>
          </a:p>
          <a:p>
            <a:pPr>
              <a:buNone/>
            </a:pPr>
            <a:r>
              <a:rPr lang="ru-RU" sz="3200" dirty="0" smtClean="0"/>
              <a:t>1.</a:t>
            </a:r>
            <a:r>
              <a:rPr lang="en-US" sz="3200" dirty="0" smtClean="0"/>
              <a:t>We learn a lot by </a:t>
            </a:r>
            <a:r>
              <a:rPr lang="en-US" sz="3200" dirty="0" smtClean="0">
                <a:solidFill>
                  <a:srgbClr val="CC0066"/>
                </a:solidFill>
              </a:rPr>
              <a:t>reading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Читая, мы много узнаём.</a:t>
            </a:r>
          </a:p>
          <a:p>
            <a:pPr>
              <a:buNone/>
            </a:pPr>
            <a:r>
              <a:rPr lang="ru-RU" sz="3200" dirty="0" smtClean="0"/>
              <a:t>2.</a:t>
            </a:r>
            <a:r>
              <a:rPr lang="en-US" sz="3200" dirty="0" smtClean="0"/>
              <a:t>He left without </a:t>
            </a:r>
            <a:r>
              <a:rPr lang="en-US" sz="3200" dirty="0" smtClean="0">
                <a:solidFill>
                  <a:srgbClr val="CC0066"/>
                </a:solidFill>
              </a:rPr>
              <a:t>saying</a:t>
            </a:r>
            <a:r>
              <a:rPr lang="en-US" sz="3200" dirty="0" smtClean="0"/>
              <a:t> goodbye.</a:t>
            </a:r>
          </a:p>
          <a:p>
            <a:pPr>
              <a:buNone/>
            </a:pPr>
            <a:r>
              <a:rPr lang="ru-RU" sz="3200" dirty="0" smtClean="0"/>
              <a:t>Он ушёл не попрощавшись.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200" dirty="0" smtClean="0">
              <a:solidFill>
                <a:srgbClr val="CC0066"/>
              </a:solidFill>
            </a:endParaRPr>
          </a:p>
          <a:p>
            <a:pPr>
              <a:buNone/>
            </a:pP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dirty="0" smtClean="0">
                <a:solidFill>
                  <a:srgbClr val="FF0000"/>
                </a:solidFill>
              </a:rPr>
              <a:t>Как часть сказуемого </a:t>
            </a:r>
            <a:r>
              <a:rPr lang="ru-RU" dirty="0" smtClean="0"/>
              <a:t>герундий употребляется после глаголов: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stop </a:t>
            </a:r>
            <a:r>
              <a:rPr lang="en-US" dirty="0" smtClean="0"/>
              <a:t>– </a:t>
            </a:r>
            <a:r>
              <a:rPr lang="ru-RU" dirty="0" smtClean="0"/>
              <a:t>останавливаться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finish </a:t>
            </a:r>
            <a:r>
              <a:rPr lang="en-US" dirty="0" smtClean="0"/>
              <a:t>– </a:t>
            </a:r>
            <a:r>
              <a:rPr lang="ru-RU" dirty="0" smtClean="0"/>
              <a:t>заканчивать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go on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start </a:t>
            </a:r>
            <a:r>
              <a:rPr lang="en-US" dirty="0" smtClean="0"/>
              <a:t>– </a:t>
            </a:r>
            <a:r>
              <a:rPr lang="ru-RU" dirty="0" smtClean="0"/>
              <a:t>начинать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continue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keep on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</a:p>
          <a:p>
            <a:pPr>
              <a:buNone/>
            </a:pPr>
            <a:r>
              <a:rPr lang="ru-RU" dirty="0" smtClean="0"/>
              <a:t>Но после таких глаголов, как  </a:t>
            </a:r>
            <a:r>
              <a:rPr lang="en-US" dirty="0" smtClean="0">
                <a:solidFill>
                  <a:srgbClr val="CC0066"/>
                </a:solidFill>
              </a:rPr>
              <a:t>to remember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</a:t>
            </a:r>
            <a:endParaRPr lang="ru-RU" dirty="0" smtClean="0">
              <a:solidFill>
                <a:srgbClr val="CC0066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stop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forget,</a:t>
            </a:r>
            <a:r>
              <a:rPr lang="ru-RU" dirty="0" smtClean="0">
                <a:solidFill>
                  <a:srgbClr val="CC0066"/>
                </a:solidFill>
              </a:rPr>
              <a:t> </a:t>
            </a:r>
            <a:r>
              <a:rPr lang="ru-RU" dirty="0" smtClean="0"/>
              <a:t>может использоваться либо </a:t>
            </a:r>
          </a:p>
          <a:p>
            <a:pPr>
              <a:buNone/>
            </a:pPr>
            <a:r>
              <a:rPr lang="ru-RU" dirty="0" smtClean="0"/>
              <a:t>герундий, либо инфинитив; значение </a:t>
            </a:r>
          </a:p>
          <a:p>
            <a:pPr>
              <a:buNone/>
            </a:pPr>
            <a:r>
              <a:rPr lang="ru-RU" dirty="0" smtClean="0"/>
              <a:t>конструкции при этом изменяется.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2" descr="C:\Documents and Settings\User\Local Settings\Temporary Internet Files\Content.IE5\N0VZACTA\MC90019896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428868"/>
            <a:ext cx="1857375" cy="2128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примеры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remember meeting him for the first time five years ago.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I must remember to meet him at the station next Saturday.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Я помню, как ты встретил его впервые пять лет назад(я помню встречу).</a:t>
            </a:r>
          </a:p>
          <a:p>
            <a:endParaRPr lang="ru-RU" dirty="0" smtClean="0"/>
          </a:p>
          <a:p>
            <a:r>
              <a:rPr lang="ru-RU" dirty="0" smtClean="0"/>
              <a:t>Я должен не забывать встретить его на станции в следующую субботу.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Герундиальный оборот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</a:t>
            </a:r>
            <a:r>
              <a:rPr lang="en-US" dirty="0" smtClean="0">
                <a:solidFill>
                  <a:srgbClr val="002060"/>
                </a:solidFill>
              </a:rPr>
              <a:t>he Gerundial Construction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Герундий может иметь в предложении </a:t>
            </a:r>
            <a:r>
              <a:rPr lang="ru-RU" dirty="0" smtClean="0">
                <a:solidFill>
                  <a:srgbClr val="CC0066"/>
                </a:solidFill>
              </a:rPr>
              <a:t>свое собственное «подлежащее»</a:t>
            </a:r>
            <a:r>
              <a:rPr lang="ru-RU" dirty="0" smtClean="0"/>
              <a:t>, т.е. относится к существительному или местоимению, которое не является подлежащим всего предложения.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Примеры</a:t>
            </a:r>
          </a:p>
          <a:p>
            <a:pPr>
              <a:buNone/>
            </a:pPr>
            <a:r>
              <a:rPr lang="ru-RU" b="1" dirty="0" smtClean="0"/>
              <a:t>1.</a:t>
            </a:r>
            <a:r>
              <a:rPr lang="en-US" b="1" u="sng" dirty="0" smtClean="0"/>
              <a:t>We appreciate </a:t>
            </a:r>
            <a:r>
              <a:rPr lang="en-US" b="1" dirty="0" smtClean="0">
                <a:solidFill>
                  <a:srgbClr val="CC0066"/>
                </a:solidFill>
              </a:rPr>
              <a:t>your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smtClean="0"/>
              <a:t>helping</a:t>
            </a:r>
            <a:r>
              <a:rPr lang="en-US" b="1" dirty="0" smtClean="0"/>
              <a:t> us.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Мы (высоко) ценим вашу помощь (то, что вы </a:t>
            </a:r>
          </a:p>
          <a:p>
            <a:pPr>
              <a:buNone/>
            </a:pPr>
            <a:r>
              <a:rPr lang="ru-RU" b="1" dirty="0" smtClean="0"/>
              <a:t>помогли).</a:t>
            </a: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2.We enjoyed </a:t>
            </a:r>
            <a:r>
              <a:rPr lang="en-US" b="1" dirty="0" smtClean="0">
                <a:solidFill>
                  <a:srgbClr val="CC0066"/>
                </a:solidFill>
              </a:rPr>
              <a:t>the band’s </a:t>
            </a:r>
            <a:r>
              <a:rPr lang="en-US" b="1" u="sng" dirty="0" smtClean="0"/>
              <a:t>playing </a:t>
            </a:r>
            <a:r>
              <a:rPr lang="en-US" b="1" dirty="0" smtClean="0"/>
              <a:t>very much.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Нам очень понравилось то, как играл </a:t>
            </a:r>
          </a:p>
          <a:p>
            <a:pPr>
              <a:buNone/>
            </a:pPr>
            <a:r>
              <a:rPr lang="ru-RU" b="1" dirty="0" smtClean="0"/>
              <a:t>оркестр.</a:t>
            </a:r>
          </a:p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Герундиальный оборот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</a:t>
            </a:r>
            <a:r>
              <a:rPr lang="en-US" dirty="0" smtClean="0">
                <a:solidFill>
                  <a:srgbClr val="002060"/>
                </a:solidFill>
              </a:rPr>
              <a:t>he Gerundial Construction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Герундиальный оборот на русский язык может переводиться </a:t>
            </a:r>
            <a:r>
              <a:rPr lang="ru-RU" u="sng" dirty="0" smtClean="0"/>
              <a:t>придаточными предложениями</a:t>
            </a:r>
            <a:r>
              <a:rPr lang="ru-RU" dirty="0" smtClean="0"/>
              <a:t>, которые вводятся союзами: «то, что / тем, что /  как». Это </a:t>
            </a:r>
            <a:r>
              <a:rPr lang="ru-RU" dirty="0" smtClean="0">
                <a:solidFill>
                  <a:srgbClr val="CC0066"/>
                </a:solidFill>
              </a:rPr>
              <a:t>собственное «подлежащее» </a:t>
            </a:r>
            <a:r>
              <a:rPr lang="ru-RU" dirty="0" smtClean="0"/>
              <a:t>может быть выражено: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Притяжательным местоимением </a:t>
            </a:r>
            <a:r>
              <a:rPr lang="ru-RU" dirty="0" smtClean="0"/>
              <a:t>или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существительным в притяжательном падеже</a:t>
            </a:r>
            <a:r>
              <a:rPr lang="ru-RU" dirty="0" smtClean="0"/>
              <a:t>, если оно обозначает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одушевлённый предмет:</a:t>
            </a:r>
          </a:p>
          <a:p>
            <a:pPr>
              <a:buNone/>
            </a:pPr>
            <a:r>
              <a:rPr lang="en-US" dirty="0" smtClean="0"/>
              <a:t>Do you mind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my </a:t>
            </a:r>
            <a:r>
              <a:rPr lang="en-US" u="sng" dirty="0" smtClean="0"/>
              <a:t>smoking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Our talk was prevented by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Richard’s</a:t>
            </a:r>
            <a:r>
              <a:rPr lang="en-US" dirty="0" smtClean="0"/>
              <a:t> </a:t>
            </a:r>
            <a:r>
              <a:rPr lang="en-US" u="sng" dirty="0" smtClean="0"/>
              <a:t>coming</a:t>
            </a:r>
            <a:r>
              <a:rPr lang="en-US" dirty="0" smtClean="0"/>
              <a:t> back.</a:t>
            </a:r>
          </a:p>
          <a:p>
            <a:pPr>
              <a:buNone/>
            </a:pPr>
            <a:r>
              <a:rPr lang="ru-RU" dirty="0" smtClean="0"/>
              <a:t>Если это подлежащее состоит из двух и более </a:t>
            </a:r>
          </a:p>
          <a:p>
            <a:pPr>
              <a:buNone/>
            </a:pPr>
            <a:r>
              <a:rPr lang="ru-RU" dirty="0" smtClean="0"/>
              <a:t>существительных, то притяжательный падеж не </a:t>
            </a:r>
          </a:p>
          <a:p>
            <a:pPr>
              <a:buNone/>
            </a:pPr>
            <a:r>
              <a:rPr lang="ru-RU" dirty="0" smtClean="0"/>
              <a:t>используется:</a:t>
            </a:r>
          </a:p>
          <a:p>
            <a:pPr>
              <a:buNone/>
            </a:pPr>
            <a:r>
              <a:rPr lang="en-US" dirty="0" smtClean="0"/>
              <a:t>I object 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Mary and Jane </a:t>
            </a:r>
            <a:r>
              <a:rPr lang="en-US" u="sng" dirty="0" smtClean="0"/>
              <a:t>going out </a:t>
            </a:r>
            <a:r>
              <a:rPr lang="en-US" dirty="0" smtClean="0"/>
              <a:t>on such a windy </a:t>
            </a:r>
          </a:p>
          <a:p>
            <a:pPr>
              <a:buNone/>
            </a:pPr>
            <a:r>
              <a:rPr lang="en-US" dirty="0" smtClean="0"/>
              <a:t>day.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Герундиальный оборот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</a:t>
            </a:r>
            <a:r>
              <a:rPr lang="en-US" dirty="0" smtClean="0">
                <a:solidFill>
                  <a:srgbClr val="002060"/>
                </a:solidFill>
              </a:rPr>
              <a:t>he Gerundial Construction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Если существительное при герундии обозначает неодушевлённый предмет, то оно выражается существительным в именительном падеже:</a:t>
            </a:r>
          </a:p>
          <a:p>
            <a:pPr>
              <a:buNone/>
            </a:pPr>
            <a:r>
              <a:rPr lang="en-US" dirty="0" smtClean="0"/>
              <a:t>I said something about my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clock</a:t>
            </a:r>
            <a:r>
              <a:rPr lang="en-US" dirty="0" smtClean="0"/>
              <a:t> </a:t>
            </a:r>
            <a:r>
              <a:rPr lang="en-US" u="sng" dirty="0" smtClean="0"/>
              <a:t>being</a:t>
            </a:r>
            <a:r>
              <a:rPr lang="en-US" dirty="0" smtClean="0"/>
              <a:t> slow.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Герундий и отглагольное существительное.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Т</a:t>
            </a:r>
            <a:r>
              <a:rPr lang="en-US" dirty="0" smtClean="0">
                <a:solidFill>
                  <a:srgbClr val="002060"/>
                </a:solidFill>
              </a:rPr>
              <a:t>he Gerund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and the Verbal Noun.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2800" dirty="0" smtClean="0"/>
              <a:t>I like </a:t>
            </a:r>
            <a:r>
              <a:rPr lang="en-US" sz="2800" dirty="0" smtClean="0">
                <a:solidFill>
                  <a:srgbClr val="CC0066"/>
                </a:solidFill>
              </a:rPr>
              <a:t>singing</a:t>
            </a:r>
            <a:r>
              <a:rPr lang="en-US" sz="2800" dirty="0" smtClean="0"/>
              <a:t>. </a:t>
            </a:r>
            <a:r>
              <a:rPr lang="ru-RU" sz="2800" dirty="0" smtClean="0"/>
              <a:t>    </a:t>
            </a:r>
            <a:r>
              <a:rPr lang="ru-RU" dirty="0" smtClean="0"/>
              <a:t>Я люблю </a:t>
            </a:r>
            <a:r>
              <a:rPr lang="ru-RU" dirty="0" smtClean="0">
                <a:solidFill>
                  <a:srgbClr val="CC0066"/>
                </a:solidFill>
              </a:rPr>
              <a:t>петь</a:t>
            </a:r>
            <a:r>
              <a:rPr lang="ru-RU" dirty="0" smtClean="0"/>
              <a:t>(герундий).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</a:t>
            </a:r>
            <a:r>
              <a:rPr lang="ru-RU" dirty="0" smtClean="0"/>
              <a:t>Я люблю </a:t>
            </a:r>
            <a:r>
              <a:rPr lang="ru-RU" dirty="0" smtClean="0">
                <a:solidFill>
                  <a:srgbClr val="CC0066"/>
                </a:solidFill>
              </a:rPr>
              <a:t>пение</a:t>
            </a:r>
            <a:r>
              <a:rPr lang="ru-RU" dirty="0" smtClean="0"/>
              <a:t>(существительное).</a:t>
            </a:r>
            <a:endParaRPr lang="en-US" dirty="0" smtClean="0"/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66FF"/>
                </a:solidFill>
                <a:latin typeface="Tahoma" pitchFamily="34" charset="0"/>
              </a:rPr>
              <a:t>Why this presentation is useful for you</a:t>
            </a:r>
            <a:r>
              <a:rPr lang="ru-RU" sz="3200" dirty="0" smtClean="0">
                <a:solidFill>
                  <a:srgbClr val="FF66FF"/>
                </a:solidFill>
                <a:latin typeface="Tahoma" pitchFamily="34" charset="0"/>
              </a:rPr>
              <a:t/>
            </a:r>
            <a:br>
              <a:rPr lang="ru-RU" sz="3200" dirty="0" smtClean="0">
                <a:solidFill>
                  <a:srgbClr val="FF66FF"/>
                </a:solidFill>
                <a:latin typeface="Tahom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en-US" dirty="0" smtClean="0"/>
              <a:t>You will learn new grammar material on the theme: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Gerund”.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2. You will be able to use the new grammar material  in your practice.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050" name="Picture 2" descr="C:\Documents and Settings\User\Local Settings\Temporary Internet Files\Content.IE5\N0VZACTA\MC90019896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000504"/>
            <a:ext cx="1857375" cy="2128838"/>
          </a:xfrm>
          <a:prstGeom prst="rect">
            <a:avLst/>
          </a:prstGeom>
          <a:noFill/>
        </p:spPr>
      </p:pic>
      <p:pic>
        <p:nvPicPr>
          <p:cNvPr id="2051" name="Picture 3" descr="C:\Documents and Settings\User\Local Settings\Temporary Internet Files\Content.IE5\TIGAI86K\MC90018866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3608388"/>
            <a:ext cx="1827212" cy="1735137"/>
          </a:xfrm>
          <a:prstGeom prst="rect">
            <a:avLst/>
          </a:prstGeom>
          <a:noFill/>
        </p:spPr>
      </p:pic>
      <p:pic>
        <p:nvPicPr>
          <p:cNvPr id="2052" name="Picture 4" descr="C:\Documents and Settings\User\Local Settings\Temporary Internet Files\Content.IE5\J931BNUQ\MC90029902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176838"/>
            <a:ext cx="1817688" cy="1204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Признаки отличия герундия от отглагольного существительного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Герундий не имеет артикля.</a:t>
            </a:r>
          </a:p>
          <a:p>
            <a:r>
              <a:rPr lang="ru-RU" dirty="0" smtClean="0"/>
              <a:t>Герундий не употребляется во множественном числе.</a:t>
            </a:r>
          </a:p>
          <a:p>
            <a:r>
              <a:rPr lang="ru-RU" dirty="0" smtClean="0"/>
              <a:t>Определение с предлогом </a:t>
            </a:r>
            <a:r>
              <a:rPr lang="en-US" dirty="0" smtClean="0"/>
              <a:t>of</a:t>
            </a:r>
            <a:r>
              <a:rPr lang="ru-RU" dirty="0" smtClean="0"/>
              <a:t> не может следовать за герундием.</a:t>
            </a:r>
          </a:p>
          <a:p>
            <a:r>
              <a:rPr lang="ru-RU" dirty="0" smtClean="0"/>
              <a:t>Есть предлог перед словом.</a:t>
            </a:r>
          </a:p>
          <a:p>
            <a:r>
              <a:rPr lang="ru-RU" dirty="0" smtClean="0"/>
              <a:t>Герундий имеет формы времени и залога.</a:t>
            </a:r>
          </a:p>
          <a:p>
            <a:r>
              <a:rPr lang="ru-RU" dirty="0" smtClean="0"/>
              <a:t>Герундий может иметь прямое дополнение без предлога.</a:t>
            </a:r>
          </a:p>
          <a:p>
            <a:r>
              <a:rPr lang="ru-RU" dirty="0" smtClean="0"/>
              <a:t>Герундий может быть связан с наречием.</a:t>
            </a:r>
          </a:p>
          <a:p>
            <a:r>
              <a:rPr lang="ru-RU" dirty="0" smtClean="0"/>
              <a:t>Существительное не может быть частью составного глагольного сказуемого – это всё герундий.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Answer the questions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dirty="0" smtClean="0"/>
              <a:t>1. Что такое герундий? Дать определение.</a:t>
            </a:r>
          </a:p>
          <a:p>
            <a:pPr marL="457200" indent="-457200">
              <a:buNone/>
            </a:pPr>
            <a:r>
              <a:rPr lang="ru-RU" dirty="0" smtClean="0"/>
              <a:t>2. Как образуется герундий?</a:t>
            </a:r>
          </a:p>
          <a:p>
            <a:pPr marL="457200" indent="-457200">
              <a:buNone/>
            </a:pPr>
            <a:r>
              <a:rPr lang="ru-RU" dirty="0" smtClean="0"/>
              <a:t>3. Какие формы герундия вы знаете?</a:t>
            </a:r>
          </a:p>
          <a:p>
            <a:pPr marL="457200" indent="-457200">
              <a:buNone/>
            </a:pPr>
            <a:r>
              <a:rPr lang="ru-RU" dirty="0" smtClean="0"/>
              <a:t>4. Что вы можете сказать о видовременных формах герундия?</a:t>
            </a:r>
          </a:p>
          <a:p>
            <a:pPr marL="457200" indent="-457200">
              <a:buNone/>
            </a:pPr>
            <a:r>
              <a:rPr lang="ru-RU" dirty="0" smtClean="0"/>
              <a:t>5. Каковы функции герундия в предложении?</a:t>
            </a:r>
          </a:p>
          <a:p>
            <a:pPr marL="457200" indent="-457200">
              <a:buNone/>
            </a:pPr>
            <a:r>
              <a:rPr lang="ru-RU" dirty="0" smtClean="0"/>
              <a:t>6 .Назовите основные признаки отличия герундия от отглагольного существительного.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5" name="Picture 4" descr="C:\Documents and Settings\User\Local Settings\Temporary Internet Files\Content.IE5\J931BNUQ\MC90029902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04"/>
            <a:ext cx="1817688" cy="1204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Translate   into   English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Перестаньте разговаривать.</a:t>
            </a:r>
          </a:p>
          <a:p>
            <a:r>
              <a:rPr lang="ru-RU" sz="2800" dirty="0" smtClean="0"/>
              <a:t>Мы закончили работу над этой проблемой.</a:t>
            </a:r>
          </a:p>
          <a:p>
            <a:r>
              <a:rPr lang="ru-RU" sz="2800" dirty="0" smtClean="0"/>
              <a:t>Вы не против того, чтобы открыть окно?</a:t>
            </a:r>
          </a:p>
          <a:p>
            <a:r>
              <a:rPr lang="ru-RU" sz="2800" dirty="0" smtClean="0"/>
              <a:t>Я очень люблю рисовать.</a:t>
            </a:r>
          </a:p>
          <a:p>
            <a:r>
              <a:rPr lang="ru-RU" sz="2800" dirty="0" smtClean="0"/>
              <a:t>Мы получили удовольствие от плавания.</a:t>
            </a:r>
          </a:p>
          <a:p>
            <a:r>
              <a:rPr lang="ru-RU" sz="2800" dirty="0" smtClean="0"/>
              <a:t>Я не возражаю против того, чтобы остаться дома и поработать над моим переводом.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5" name="Picture 3" descr="C:\Documents and Settings\User\Local Settings\Temporary Internet Files\Content.IE5\TIGAI86K\MC90018866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214422"/>
            <a:ext cx="1827212" cy="1735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E12587"/>
                </a:solidFill>
              </a:rPr>
              <a:t>Check yourself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Stop talking.</a:t>
            </a:r>
          </a:p>
          <a:p>
            <a:r>
              <a:rPr lang="en-US" sz="3200" dirty="0" smtClean="0"/>
              <a:t>We have finished working at this problem.</a:t>
            </a:r>
          </a:p>
          <a:p>
            <a:r>
              <a:rPr lang="en-US" sz="3200" dirty="0" smtClean="0"/>
              <a:t>Do you mind opening the window?</a:t>
            </a:r>
          </a:p>
          <a:p>
            <a:r>
              <a:rPr lang="en-US" sz="3200" dirty="0" smtClean="0"/>
              <a:t>I enjoy painting.</a:t>
            </a:r>
          </a:p>
          <a:p>
            <a:r>
              <a:rPr lang="en-US" sz="3200" dirty="0" smtClean="0"/>
              <a:t>We enjoyed swimming.</a:t>
            </a:r>
          </a:p>
          <a:p>
            <a:r>
              <a:rPr lang="en-US" sz="3200" dirty="0" smtClean="0"/>
              <a:t>I don’t mind staying at home and working at my translation.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5" name="Picture 3" descr="C:\Documents and Settings\User\Local Settings\Temporary Internet Files\Content.IE5\TIGAI86K\MC90018866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85728"/>
            <a:ext cx="1827212" cy="1735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Open the brackets, so that you use the gerund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The machine needs (to clean).</a:t>
            </a:r>
          </a:p>
          <a:p>
            <a:r>
              <a:rPr lang="en-US" sz="3200" dirty="0" smtClean="0"/>
              <a:t>I’m quite serious in (to stay) that I don’t want to go abroad.</a:t>
            </a:r>
          </a:p>
          <a:p>
            <a:r>
              <a:rPr lang="en-US" sz="3200" dirty="0" smtClean="0"/>
              <a:t>The old man could not stand (to tell) what he should do.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5" name="Picture 4" descr="C:\Documents and Settings\User\Local Settings\Temporary Internet Files\Content.IE5\J931BNUQ\MC90029902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000504"/>
            <a:ext cx="1817688" cy="1204912"/>
          </a:xfrm>
          <a:prstGeom prst="rect">
            <a:avLst/>
          </a:prstGeom>
          <a:noFill/>
        </p:spPr>
      </p:pic>
      <p:pic>
        <p:nvPicPr>
          <p:cNvPr id="6" name="Picture 4" descr="C:\Documents and Settings\User\Local Settings\Temporary Internet Files\Content.IE5\J931BNUQ\MC90029902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714884"/>
            <a:ext cx="1817688" cy="1204912"/>
          </a:xfrm>
          <a:prstGeom prst="rect">
            <a:avLst/>
          </a:prstGeom>
          <a:noFill/>
        </p:spPr>
      </p:pic>
      <p:pic>
        <p:nvPicPr>
          <p:cNvPr id="7" name="Picture 4" descr="C:\Documents and Settings\User\Local Settings\Temporary Internet Files\Content.IE5\J931BNUQ\MC90029902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176838"/>
            <a:ext cx="1817688" cy="1204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E12587"/>
                </a:solidFill>
              </a:rPr>
              <a:t>Check yourself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/>
              <a:t>The machine needs </a:t>
            </a:r>
            <a:r>
              <a:rPr lang="en-US" sz="3200" u="sng" dirty="0" smtClean="0"/>
              <a:t>cleaning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I’m quite serious in </a:t>
            </a:r>
            <a:r>
              <a:rPr lang="en-US" sz="3200" u="sng" dirty="0" smtClean="0"/>
              <a:t>staying</a:t>
            </a:r>
            <a:r>
              <a:rPr lang="en-US" sz="3200" dirty="0" smtClean="0"/>
              <a:t> that I don’t want to go abroad.</a:t>
            </a:r>
          </a:p>
          <a:p>
            <a:r>
              <a:rPr lang="en-US" sz="3200" dirty="0" smtClean="0"/>
              <a:t>The old man could not stand </a:t>
            </a:r>
            <a:r>
              <a:rPr lang="en-US" sz="3200" u="sng" dirty="0" smtClean="0"/>
              <a:t>being told </a:t>
            </a:r>
            <a:r>
              <a:rPr lang="en-US" sz="3200" dirty="0" smtClean="0"/>
              <a:t>what he should do.</a:t>
            </a:r>
            <a:endParaRPr lang="ru-RU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5" name="Picture 3" descr="C:\Documents and Settings\User\Local Settings\Temporary Internet Files\Content.IE5\TIGAI86K\MC90018866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357694"/>
            <a:ext cx="1827212" cy="1735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Test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The little girl didn’t go near the dog; she was afraid of ____________.</a:t>
            </a:r>
          </a:p>
          <a:p>
            <a:pPr>
              <a:buNone/>
            </a:pPr>
            <a:r>
              <a:rPr lang="en-US" dirty="0" smtClean="0"/>
              <a:t>a) being bitten                  b) having been bitten </a:t>
            </a:r>
          </a:p>
          <a:p>
            <a:pPr>
              <a:buNone/>
            </a:pPr>
            <a:r>
              <a:rPr lang="en-US" dirty="0" smtClean="0"/>
              <a:t>c) biting                            d) to have bitten</a:t>
            </a:r>
          </a:p>
          <a:p>
            <a:pPr>
              <a:buNone/>
            </a:pPr>
            <a:r>
              <a:rPr lang="en-US" dirty="0" smtClean="0"/>
              <a:t>2. The carpet always looks dirty, in spite of _______</a:t>
            </a:r>
          </a:p>
          <a:p>
            <a:pPr>
              <a:buNone/>
            </a:pPr>
            <a:r>
              <a:rPr lang="en-US" dirty="0" smtClean="0"/>
              <a:t>every day.</a:t>
            </a:r>
          </a:p>
          <a:p>
            <a:pPr marL="457200" indent="-457200">
              <a:buNone/>
            </a:pPr>
            <a:r>
              <a:rPr lang="en-US" dirty="0" smtClean="0"/>
              <a:t>a) sweeping                      b) having been swept</a:t>
            </a:r>
          </a:p>
          <a:p>
            <a:pPr marL="457200" indent="-457200">
              <a:buNone/>
            </a:pPr>
            <a:r>
              <a:rPr lang="en-US" dirty="0" smtClean="0"/>
              <a:t>c) being swept                  d) having swept </a:t>
            </a:r>
          </a:p>
          <a:p>
            <a:pPr marL="457200" indent="-457200">
              <a:buNone/>
            </a:pPr>
            <a:r>
              <a:rPr lang="en-US" dirty="0" smtClean="0"/>
              <a:t>3. This film is worth ____________.</a:t>
            </a:r>
          </a:p>
          <a:p>
            <a:pPr marL="457200" indent="-457200">
              <a:buNone/>
            </a:pPr>
            <a:r>
              <a:rPr lang="en-US" dirty="0" smtClean="0"/>
              <a:t>a) seeing                           b) having seeing</a:t>
            </a:r>
          </a:p>
          <a:p>
            <a:pPr marL="457200" indent="-457200">
              <a:buNone/>
            </a:pPr>
            <a:r>
              <a:rPr lang="en-US" dirty="0" smtClean="0"/>
              <a:t>c) saw                               d) having been seeing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E12587"/>
                </a:solidFill>
              </a:rPr>
              <a:t>Check yourself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– a)</a:t>
            </a:r>
          </a:p>
          <a:p>
            <a:r>
              <a:rPr lang="en-US" dirty="0" smtClean="0"/>
              <a:t>2 – c)</a:t>
            </a:r>
          </a:p>
          <a:p>
            <a:r>
              <a:rPr lang="en-US" dirty="0" smtClean="0"/>
              <a:t>3 – a)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27</a:t>
            </a:fld>
            <a:endParaRPr lang="ru-RU"/>
          </a:p>
        </p:txBody>
      </p:sp>
      <p:pic>
        <p:nvPicPr>
          <p:cNvPr id="5" name="Picture 3" descr="C:\Documents and Settings\User\Local Settings\Temporary Internet Files\Content.IE5\J931BNUQ\MC90024432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357430"/>
            <a:ext cx="2305050" cy="264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EF702E76-95FD-4FF2-86CD-A32F5DB298F4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0063"/>
            <a:ext cx="7772400" cy="5595937"/>
          </a:xfrm>
          <a:ln>
            <a:solidFill>
              <a:srgbClr val="00B050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5400" b="1" dirty="0" smtClean="0">
                <a:solidFill>
                  <a:srgbClr val="00B050"/>
                </a:solidFill>
              </a:rPr>
              <a:t>GOOD</a:t>
            </a:r>
            <a:r>
              <a:rPr lang="ru-RU" sz="5400" b="1" dirty="0" smtClean="0">
                <a:solidFill>
                  <a:srgbClr val="00B050"/>
                </a:solidFill>
              </a:rPr>
              <a:t>    </a:t>
            </a:r>
            <a:r>
              <a:rPr lang="en-US" sz="5400" b="1" dirty="0" smtClean="0">
                <a:solidFill>
                  <a:srgbClr val="00B050"/>
                </a:solidFill>
              </a:rPr>
              <a:t> LUCK!</a:t>
            </a:r>
            <a:endParaRPr lang="ru-RU" sz="5400" b="1" dirty="0" smtClean="0">
              <a:solidFill>
                <a:srgbClr val="00B050"/>
              </a:solidFill>
            </a:endParaRPr>
          </a:p>
        </p:txBody>
      </p:sp>
      <p:pic>
        <p:nvPicPr>
          <p:cNvPr id="27652" name="Picture 4" descr="smail_6961915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643063"/>
            <a:ext cx="650081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ru-RU" b="1" dirty="0" smtClean="0">
                <a:solidFill>
                  <a:srgbClr val="0070C0"/>
                </a:solidFill>
              </a:rPr>
              <a:t>неличные формы глагола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     the non-finite forms of the verb      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3235" y="1630373"/>
            <a:ext cx="7467600" cy="4873752"/>
          </a:xfrm>
        </p:spPr>
        <p:txBody>
          <a:bodyPr/>
          <a:lstStyle/>
          <a:p>
            <a:r>
              <a:rPr lang="ru-RU" dirty="0" smtClean="0"/>
              <a:t>К неличным формам глагола относятся: инфинитив, герундий, причастие.</a:t>
            </a:r>
          </a:p>
          <a:p>
            <a:r>
              <a:rPr lang="ru-RU" dirty="0" smtClean="0"/>
              <a:t>В отличие от личных форм глагола, неличные формы выражают действие без указания лица и числа и поэтому не могут служить в предложении сказуемым. </a:t>
            </a:r>
          </a:p>
          <a:p>
            <a:r>
              <a:rPr lang="ru-RU" dirty="0" smtClean="0"/>
              <a:t>В русском языке также имеются три неличных формы глагола, но их формы и функции не совпадают полностью с соответствующими частями речи в английском языке.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074" name="Picture 2" descr="C:\Documents and Settings\User\Local Settings\Temporary Internet Files\Content.IE5\TIGAI86K\MC90021343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214950"/>
            <a:ext cx="1819275" cy="1487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Герундий.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Gerund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115328" cy="51166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это неличная форма глагола, имеющая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грамматические особенности глагола 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существительного.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образуется прибавлением окончания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первой форме глагола. По форме герундий совпадает с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причастием настоящего времени, но это не одно и то же.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read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читать-глагол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чтение, 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читать-герундий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выражает действие как процесс: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smoking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курение, курить.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произошел от отглагольного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существительного. Сохраняя некоторые признаки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герундий приобрёл свойства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 именно формы вида и залога.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099" name="Picture 3" descr="C:\Documents and Settings\User\Local Settings\Temporary Internet Files\Content.IE5\J931BNUQ\MC90024432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0"/>
            <a:ext cx="2305050" cy="264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Формы герундия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Герундий имеет формы </a:t>
            </a:r>
            <a:r>
              <a:rPr lang="ru-RU" b="1" dirty="0" smtClean="0">
                <a:solidFill>
                  <a:srgbClr val="C00000"/>
                </a:solidFill>
              </a:rPr>
              <a:t>активного </a:t>
            </a:r>
          </a:p>
          <a:p>
            <a:pPr>
              <a:buNone/>
            </a:pPr>
            <a:r>
              <a:rPr lang="ru-RU" dirty="0" smtClean="0"/>
              <a:t>(действительного) залога и </a:t>
            </a:r>
            <a:r>
              <a:rPr lang="ru-RU" b="1" dirty="0" smtClean="0">
                <a:solidFill>
                  <a:srgbClr val="C00000"/>
                </a:solidFill>
              </a:rPr>
              <a:t>пассивного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(страдательного) </a:t>
            </a:r>
            <a:r>
              <a:rPr lang="ru-RU" dirty="0" err="1" smtClean="0"/>
              <a:t>залога,а</a:t>
            </a:r>
            <a:r>
              <a:rPr lang="ru-RU" dirty="0" smtClean="0"/>
              <a:t> также </a:t>
            </a:r>
            <a:r>
              <a:rPr lang="ru-RU" dirty="0" err="1" smtClean="0">
                <a:solidFill>
                  <a:srgbClr val="C00000"/>
                </a:solidFill>
              </a:rPr>
              <a:t>н</a:t>
            </a:r>
            <a:r>
              <a:rPr lang="ru-RU" b="1" dirty="0" err="1" smtClean="0">
                <a:solidFill>
                  <a:srgbClr val="C00000"/>
                </a:solidFill>
              </a:rPr>
              <a:t>еперфектные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b="1" dirty="0" smtClean="0">
                <a:solidFill>
                  <a:srgbClr val="C00000"/>
                </a:solidFill>
              </a:rPr>
              <a:t>перфектные</a:t>
            </a:r>
            <a:r>
              <a:rPr lang="ru-RU" dirty="0" smtClean="0"/>
              <a:t> формы.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Неперфектные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формы означают </a:t>
            </a:r>
          </a:p>
          <a:p>
            <a:pPr>
              <a:buNone/>
            </a:pPr>
            <a:r>
              <a:rPr lang="ru-RU" dirty="0" smtClean="0"/>
              <a:t>одновременность действия, выраженного </a:t>
            </a:r>
          </a:p>
          <a:p>
            <a:pPr>
              <a:buNone/>
            </a:pPr>
            <a:r>
              <a:rPr lang="ru-RU" dirty="0" smtClean="0"/>
              <a:t>герундием, действию, выраженному смысловым </a:t>
            </a:r>
          </a:p>
          <a:p>
            <a:pPr>
              <a:buNone/>
            </a:pPr>
            <a:r>
              <a:rPr lang="ru-RU" dirty="0" smtClean="0"/>
              <a:t>глаголом (сказуемым предложения),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перфектные</a:t>
            </a:r>
            <a:r>
              <a:rPr lang="ru-RU" dirty="0" smtClean="0"/>
              <a:t> формы выражают </a:t>
            </a:r>
          </a:p>
          <a:p>
            <a:pPr>
              <a:buNone/>
            </a:pPr>
            <a:r>
              <a:rPr lang="ru-RU" dirty="0" smtClean="0"/>
              <a:t>предшествование действия, выраженного </a:t>
            </a:r>
          </a:p>
          <a:p>
            <a:pPr>
              <a:buNone/>
            </a:pPr>
            <a:r>
              <a:rPr lang="ru-RU" dirty="0" smtClean="0"/>
              <a:t>герундием, действию, выраженному смысловым </a:t>
            </a:r>
          </a:p>
          <a:p>
            <a:pPr>
              <a:buNone/>
            </a:pPr>
            <a:r>
              <a:rPr lang="ru-RU" dirty="0" smtClean="0"/>
              <a:t>глаголом: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Picture 3" descr="C:\Documents and Settings\User\Local Settings\Temporary Internet Files\Content.IE5\J931BNUQ\MC90024432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14290"/>
            <a:ext cx="2305050" cy="264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Видовременные формы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Forms. Tense / Voice Distinctions 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928802"/>
          <a:ext cx="7467600" cy="480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478070"/>
                <a:gridCol w="2489200"/>
              </a:tblGrid>
              <a:tr h="14525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Active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Passive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5257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b="1" dirty="0" smtClean="0"/>
                        <a:t>Indefinite  *1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writing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being written</a:t>
                      </a:r>
                      <a:endParaRPr lang="ru-RU" sz="2000" dirty="0"/>
                    </a:p>
                  </a:txBody>
                  <a:tcPr/>
                </a:tc>
              </a:tr>
              <a:tr h="145257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b="1" dirty="0" smtClean="0"/>
                        <a:t>Perfect      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having  written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having   been written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Видовременные формы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Forms. Tense / Voice Distinctions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*1 – </a:t>
            </a:r>
            <a:r>
              <a:rPr lang="ru-RU" dirty="0" smtClean="0"/>
              <a:t>означает, действие, обозначенное герундием, одновременно действию, выраженному сказуемым, или следует за ним.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*2 - означает, действие, обозначенное герундием, предшествует действию , выраженному сказуемым.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Picture 3" descr="C:\Documents and Settings\User\Local Settings\Temporary Internet Files\Content.IE5\J931BNUQ\MC90024432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71942"/>
            <a:ext cx="2305050" cy="264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rgbClr val="FF0000"/>
                </a:solidFill>
              </a:rPr>
              <a:t>Как  прямое дополнение </a:t>
            </a:r>
            <a:r>
              <a:rPr lang="ru-RU" dirty="0" smtClean="0"/>
              <a:t>герундий употребляется после таких глаголов и выражений: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like </a:t>
            </a:r>
            <a:r>
              <a:rPr lang="en-US" dirty="0" smtClean="0"/>
              <a:t>– </a:t>
            </a:r>
            <a:r>
              <a:rPr lang="ru-RU" dirty="0" smtClean="0"/>
              <a:t>любить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need </a:t>
            </a:r>
            <a:r>
              <a:rPr lang="en-US" dirty="0" smtClean="0"/>
              <a:t>– </a:t>
            </a:r>
            <a:r>
              <a:rPr lang="ru-RU" dirty="0" smtClean="0"/>
              <a:t>нуждаться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prefer </a:t>
            </a:r>
            <a:r>
              <a:rPr lang="en-US" dirty="0" smtClean="0"/>
              <a:t>– </a:t>
            </a:r>
            <a:r>
              <a:rPr lang="ru-RU" dirty="0" smtClean="0"/>
              <a:t>предпочитать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enjoy </a:t>
            </a:r>
            <a:r>
              <a:rPr lang="en-US" dirty="0" smtClean="0"/>
              <a:t>– </a:t>
            </a:r>
            <a:r>
              <a:rPr lang="ru-RU" dirty="0" smtClean="0"/>
              <a:t>наслаждаться</a:t>
            </a:r>
          </a:p>
          <a:p>
            <a:pPr>
              <a:buNone/>
            </a:pPr>
            <a:r>
              <a:rPr lang="ru-RU" dirty="0" smtClean="0">
                <a:solidFill>
                  <a:srgbClr val="CC0066"/>
                </a:solidFill>
              </a:rPr>
              <a:t>   </a:t>
            </a:r>
            <a:r>
              <a:rPr lang="en-US" dirty="0" smtClean="0">
                <a:solidFill>
                  <a:srgbClr val="CC0066"/>
                </a:solidFill>
              </a:rPr>
              <a:t>to be busy </a:t>
            </a:r>
            <a:r>
              <a:rPr lang="en-US" dirty="0" smtClean="0"/>
              <a:t>– </a:t>
            </a:r>
            <a:r>
              <a:rPr lang="ru-RU" dirty="0" smtClean="0"/>
              <a:t>быть занятым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remember </a:t>
            </a:r>
            <a:r>
              <a:rPr lang="en-US" dirty="0" smtClean="0"/>
              <a:t>– </a:t>
            </a:r>
            <a:r>
              <a:rPr lang="ru-RU" dirty="0" smtClean="0"/>
              <a:t>помнить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mind </a:t>
            </a:r>
            <a:r>
              <a:rPr lang="en-US" dirty="0" smtClean="0"/>
              <a:t>– </a:t>
            </a:r>
            <a:r>
              <a:rPr lang="ru-RU" dirty="0" smtClean="0"/>
              <a:t>возражать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excuse </a:t>
            </a:r>
            <a:r>
              <a:rPr lang="en-US" dirty="0" smtClean="0"/>
              <a:t>– </a:t>
            </a:r>
            <a:r>
              <a:rPr lang="ru-RU" dirty="0" smtClean="0"/>
              <a:t>извинять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be worth </a:t>
            </a:r>
            <a:r>
              <a:rPr lang="en-US" dirty="0" smtClean="0"/>
              <a:t>– </a:t>
            </a:r>
            <a:r>
              <a:rPr lang="ru-RU" dirty="0" smtClean="0"/>
              <a:t>стоить и др.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После глаголов </a:t>
            </a:r>
            <a:r>
              <a:rPr lang="en-US" dirty="0" smtClean="0">
                <a:solidFill>
                  <a:srgbClr val="CC0066"/>
                </a:solidFill>
              </a:rPr>
              <a:t>to like 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prefer </a:t>
            </a:r>
            <a:r>
              <a:rPr lang="ru-RU" dirty="0" smtClean="0"/>
              <a:t>также употребляется </a:t>
            </a:r>
          </a:p>
          <a:p>
            <a:pPr>
              <a:buNone/>
            </a:pPr>
            <a:r>
              <a:rPr lang="ru-RU" dirty="0" smtClean="0"/>
              <a:t>инфинитив: </a:t>
            </a:r>
            <a:r>
              <a:rPr lang="en-US" dirty="0" smtClean="0">
                <a:solidFill>
                  <a:srgbClr val="00B050"/>
                </a:solidFill>
              </a:rPr>
              <a:t>I like reading.      </a:t>
            </a:r>
            <a:r>
              <a:rPr lang="ru-RU" b="1" dirty="0" smtClean="0">
                <a:solidFill>
                  <a:srgbClr val="C00000"/>
                </a:solidFill>
              </a:rPr>
              <a:t>Но:</a:t>
            </a:r>
            <a:r>
              <a:rPr lang="en-US" dirty="0" smtClean="0"/>
              <a:t>             I like to read.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примеры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3657600" cy="4743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CC0066"/>
                </a:solidFill>
              </a:rPr>
              <a:t>like</a:t>
            </a:r>
            <a:r>
              <a:rPr lang="en-US" dirty="0" smtClean="0"/>
              <a:t> </a:t>
            </a:r>
            <a:r>
              <a:rPr lang="en-US" b="1" dirty="0" smtClean="0"/>
              <a:t>going</a:t>
            </a:r>
            <a:r>
              <a:rPr lang="en-US" dirty="0" smtClean="0"/>
              <a:t> there alone.</a:t>
            </a:r>
            <a:endParaRPr lang="ru-RU" dirty="0" smtClean="0"/>
          </a:p>
          <a:p>
            <a:r>
              <a:rPr lang="en-US" dirty="0" smtClean="0">
                <a:solidFill>
                  <a:srgbClr val="CC0066"/>
                </a:solidFill>
              </a:rPr>
              <a:t>Excuse</a:t>
            </a:r>
            <a:r>
              <a:rPr lang="en-US" dirty="0" smtClean="0"/>
              <a:t> my </a:t>
            </a:r>
            <a:r>
              <a:rPr lang="en-US" b="1" dirty="0" smtClean="0"/>
              <a:t>interrupting</a:t>
            </a:r>
            <a:r>
              <a:rPr lang="en-US" dirty="0" smtClean="0"/>
              <a:t> you.</a:t>
            </a:r>
          </a:p>
          <a:p>
            <a:r>
              <a:rPr lang="en-US" dirty="0" smtClean="0"/>
              <a:t>Your offer </a:t>
            </a:r>
            <a:r>
              <a:rPr lang="en-US" dirty="0" smtClean="0">
                <a:solidFill>
                  <a:srgbClr val="CC0066"/>
                </a:solidFill>
              </a:rPr>
              <a:t>needs</a:t>
            </a:r>
            <a:r>
              <a:rPr lang="en-US" dirty="0" smtClean="0"/>
              <a:t> </a:t>
            </a:r>
            <a:r>
              <a:rPr lang="en-US" b="1" dirty="0" smtClean="0"/>
              <a:t>considering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Do you </a:t>
            </a:r>
            <a:r>
              <a:rPr lang="en-US" dirty="0" smtClean="0">
                <a:solidFill>
                  <a:srgbClr val="CC0066"/>
                </a:solidFill>
              </a:rPr>
              <a:t>remember </a:t>
            </a:r>
            <a:r>
              <a:rPr lang="en-US" b="1" dirty="0" smtClean="0"/>
              <a:t>taking</a:t>
            </a:r>
            <a:r>
              <a:rPr lang="en-US" dirty="0" smtClean="0"/>
              <a:t> this exam?</a:t>
            </a:r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CC0066"/>
                </a:solidFill>
              </a:rPr>
              <a:t>am busy</a:t>
            </a:r>
            <a:r>
              <a:rPr lang="en-US" dirty="0" smtClean="0"/>
              <a:t> </a:t>
            </a:r>
            <a:r>
              <a:rPr lang="en-US" b="1" dirty="0" smtClean="0"/>
              <a:t>looking </a:t>
            </a:r>
            <a:r>
              <a:rPr lang="en-US" dirty="0" smtClean="0"/>
              <a:t>after the baby.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248" y="1428736"/>
            <a:ext cx="3657600" cy="4743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Я люблю ездить туда один.</a:t>
            </a:r>
          </a:p>
          <a:p>
            <a:r>
              <a:rPr lang="ru-RU" dirty="0" smtClean="0"/>
              <a:t>Извините, что перебиваю вас.</a:t>
            </a:r>
          </a:p>
          <a:p>
            <a:r>
              <a:rPr lang="ru-RU" dirty="0" smtClean="0"/>
              <a:t>Ваше предложение нуждается в рассмотрении.</a:t>
            </a:r>
          </a:p>
          <a:p>
            <a:r>
              <a:rPr lang="ru-RU" dirty="0" smtClean="0"/>
              <a:t>Вы помните, как сдавали этот экзамен?</a:t>
            </a:r>
          </a:p>
          <a:p>
            <a:r>
              <a:rPr lang="ru-RU" dirty="0" smtClean="0"/>
              <a:t>Я занят тем, что присматриваю за ребёнком.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610</TotalTime>
  <Words>1732</Words>
  <Application>Microsoft Office PowerPoint</Application>
  <PresentationFormat>Экран (4:3)</PresentationFormat>
  <Paragraphs>301</Paragraphs>
  <Slides>28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ГБОУ СПО МЕДИЦИНСКИЙ КОЛЛЕДЖ №6 ДЕПАРТАМЕНТА ЗДРАВООХРАЕНИЯ ГОРОДА МОСКВЫ</vt:lpstr>
      <vt:lpstr>Why this presentation is useful for you </vt:lpstr>
      <vt:lpstr>                 неличные формы глагола      the non-finite forms of the verb        </vt:lpstr>
      <vt:lpstr>               Герундий. The Gerund</vt:lpstr>
      <vt:lpstr>Формы герундия</vt:lpstr>
      <vt:lpstr>Видовременные формы  Forms. Tense / Voice Distinctions </vt:lpstr>
      <vt:lpstr>Видовременные формы  Forms. Tense / Voice Distinctions </vt:lpstr>
      <vt:lpstr>Герундий и его функции в предложении; слова и словосочетания с герундием</vt:lpstr>
      <vt:lpstr>примеры</vt:lpstr>
      <vt:lpstr>Герундий и его функции в предложении; слова и словосочетания с герундием</vt:lpstr>
      <vt:lpstr>примеры</vt:lpstr>
      <vt:lpstr>Герундий и его функции в предложении; слова и словосочетания с герундием</vt:lpstr>
      <vt:lpstr>примеры</vt:lpstr>
      <vt:lpstr>Герундий и его функции в предложении; слова и словосочетания с герундием</vt:lpstr>
      <vt:lpstr>Герундий и его функции в предложении; слова и словосочетания с герундием</vt:lpstr>
      <vt:lpstr>примеры</vt:lpstr>
      <vt:lpstr>Герундиальный оборот Тhe Gerundial Construction</vt:lpstr>
      <vt:lpstr>Герундиальный оборот Тhe Gerundial Construction</vt:lpstr>
      <vt:lpstr>Герундиальный оборот Тhe Gerundial Construction</vt:lpstr>
      <vt:lpstr>Признаки отличия герундия от отглагольного существительного</vt:lpstr>
      <vt:lpstr>Answer the questions</vt:lpstr>
      <vt:lpstr>Translate   into   English</vt:lpstr>
      <vt:lpstr>Check yourself</vt:lpstr>
      <vt:lpstr>Open the brackets, so that you use the gerund</vt:lpstr>
      <vt:lpstr>Check yourself</vt:lpstr>
      <vt:lpstr>Test</vt:lpstr>
      <vt:lpstr>Check yourself</vt:lpstr>
      <vt:lpstr>Слайд 28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СПО МЕДИЦИНСКИЙ КОЛЛЕДЖ №6 ДЕПАРТАМЕНТА ЗДРАВООХРАЕНИЯ ГОРОДА МОСКВЫ</dc:title>
  <dc:creator>User</dc:creator>
  <cp:lastModifiedBy>User</cp:lastModifiedBy>
  <cp:revision>68</cp:revision>
  <dcterms:created xsi:type="dcterms:W3CDTF">2010-08-05T11:12:44Z</dcterms:created>
  <dcterms:modified xsi:type="dcterms:W3CDTF">2013-10-11T06:36:18Z</dcterms:modified>
</cp:coreProperties>
</file>