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sldIdLst>
    <p:sldId id="256" r:id="rId2"/>
    <p:sldId id="257" r:id="rId3"/>
    <p:sldId id="258" r:id="rId4"/>
    <p:sldId id="259" r:id="rId5"/>
    <p:sldId id="262" r:id="rId6"/>
    <p:sldId id="265" r:id="rId7"/>
    <p:sldId id="266" r:id="rId8"/>
    <p:sldId id="263" r:id="rId9"/>
    <p:sldId id="264" r:id="rId10"/>
    <p:sldId id="260" r:id="rId11"/>
    <p:sldId id="267" r:id="rId12"/>
    <p:sldId id="268" r:id="rId13"/>
    <p:sldId id="261" r:id="rId14"/>
    <p:sldId id="270" r:id="rId15"/>
    <p:sldId id="271" r:id="rId16"/>
    <p:sldId id="272" r:id="rId17"/>
    <p:sldId id="273" r:id="rId18"/>
    <p:sldId id="269" r:id="rId19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140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pic>
        <p:nvPicPr>
          <p:cNvPr id="44" name="Picture 47" descr="Рисунок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4724400"/>
            <a:ext cx="18573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8" descr="Рисунок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621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78" name="Rectangle 4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4379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42E5C-13EF-4AC3-8DE2-688F491B48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32FE8-E403-49E9-A75E-38CF7D68EB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1B11F-6A76-4DB9-A21A-95107795E0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CD1B5-AF85-495F-A93B-5152B08A66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03F2-9D03-44CA-B113-37001CD76E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70CD0-56D7-4AB6-B88C-8EB58388C1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635E0-967A-4DAB-9FF6-3E292CDC96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7CB06-E8DE-4164-821C-60C4FAEF41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8F047-F7C2-4F7C-923E-AAE53BC291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BF94A-56D0-4695-AF96-486640DD21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2C7C4-A4E2-4086-BEF8-7AC738A401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331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1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1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1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3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3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3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3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3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3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3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3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3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3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4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4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4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4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4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4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4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4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4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4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5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335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5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335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5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335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35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35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CC6F177-AC20-4079-81CA-B12DDE10FC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13320" name="Picture 47" descr="Рисунок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04025" y="4724400"/>
            <a:ext cx="18573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78" r:id="rId2"/>
    <p:sldLayoutId id="2147483677" r:id="rId3"/>
    <p:sldLayoutId id="2147483676" r:id="rId4"/>
    <p:sldLayoutId id="2147483675" r:id="rId5"/>
    <p:sldLayoutId id="2147483674" r:id="rId6"/>
    <p:sldLayoutId id="2147483673" r:id="rId7"/>
    <p:sldLayoutId id="2147483672" r:id="rId8"/>
    <p:sldLayoutId id="2147483671" r:id="rId9"/>
    <p:sldLayoutId id="2147483670" r:id="rId10"/>
    <p:sldLayoutId id="214748366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b="1" i="1" dirty="0"/>
              <a:t>К уроку окружающего </a:t>
            </a:r>
            <a:r>
              <a:rPr lang="ru-RU" altLang="ru-RU" sz="4000" b="1" i="1" dirty="0" smtClean="0"/>
              <a:t>мира</a:t>
            </a:r>
            <a:r>
              <a:rPr lang="ru-RU" altLang="ru-RU" sz="4000" b="1" i="1" dirty="0"/>
              <a:t/>
            </a:r>
            <a:br>
              <a:rPr lang="ru-RU" altLang="ru-RU" sz="4000" b="1" i="1" dirty="0"/>
            </a:br>
            <a:r>
              <a:rPr lang="ru-RU" altLang="ru-RU" sz="2800" b="1" i="1" dirty="0">
                <a:effectLst/>
              </a:rPr>
              <a:t>УМК Перспективная начальная школа</a:t>
            </a:r>
            <a:endParaRPr lang="ru-RU" altLang="ru-RU" sz="4000" b="1" i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1054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endParaRPr lang="ru-RU" alt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pojush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92150"/>
            <a:ext cx="91440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image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8"/>
            <a:ext cx="9144000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image_122116178882931200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2133600"/>
            <a:ext cx="190817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AutoShape 3"/>
          <p:cNvSpPr>
            <a:spLocks noChangeArrowheads="1"/>
          </p:cNvSpPr>
          <p:nvPr/>
        </p:nvSpPr>
        <p:spPr bwMode="auto">
          <a:xfrm rot="1693952">
            <a:off x="2411413" y="1916113"/>
            <a:ext cx="1223962" cy="936625"/>
          </a:xfrm>
          <a:prstGeom prst="rightArrow">
            <a:avLst>
              <a:gd name="adj1" fmla="val 50000"/>
              <a:gd name="adj2" fmla="val 326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6867" name="Picture 4" descr="oduvanchi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913"/>
            <a:ext cx="2058988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AutoShape 5"/>
          <p:cNvSpPr>
            <a:spLocks noChangeArrowheads="1"/>
          </p:cNvSpPr>
          <p:nvPr/>
        </p:nvSpPr>
        <p:spPr bwMode="auto">
          <a:xfrm rot="2686923">
            <a:off x="5651500" y="3213100"/>
            <a:ext cx="1223963" cy="936625"/>
          </a:xfrm>
          <a:prstGeom prst="rightArrow">
            <a:avLst>
              <a:gd name="adj1" fmla="val 50000"/>
              <a:gd name="adj2" fmla="val 326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6869" name="Picture 6" descr="47722_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4005263"/>
            <a:ext cx="2125663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valerian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88913"/>
            <a:ext cx="5318125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66b3b85dee9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620713"/>
            <a:ext cx="5976938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6a00d8341bf67c53ef0147e3d0407f970b-800w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250"/>
            <a:ext cx="6659563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7243945376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6408738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TBMycoDorwardH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6480175" cy="555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WordArt 2"/>
          <p:cNvSpPr>
            <a:spLocks noChangeArrowheads="1" noChangeShapeType="1" noTextEdit="1"/>
          </p:cNvSpPr>
          <p:nvPr/>
        </p:nvSpPr>
        <p:spPr bwMode="auto">
          <a:xfrm>
            <a:off x="3492500" y="333375"/>
            <a:ext cx="21590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Monotype Corsiva"/>
              </a:rPr>
              <a:t>Ресурсы:</a:t>
            </a:r>
          </a:p>
        </p:txBody>
      </p:sp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971550" y="779859"/>
            <a:ext cx="764119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sz="1200" dirty="0" smtClean="0">
                <a:solidFill>
                  <a:srgbClr val="FFFFFF"/>
                </a:solidFill>
                <a:cs typeface="Times New Roman" pitchFamily="18" charset="0"/>
              </a:rPr>
              <a:t>http://s018.radikal.ru/i526/1201/73/23b372be9775.jpg  почва</a:t>
            </a:r>
          </a:p>
          <a:p>
            <a:r>
              <a:rPr lang="ru-RU" altLang="ru-RU" sz="1200" dirty="0" smtClean="0">
                <a:solidFill>
                  <a:srgbClr val="FFFFFF"/>
                </a:solidFill>
                <a:cs typeface="Times New Roman" pitchFamily="18" charset="0"/>
              </a:rPr>
              <a:t>http://i1.gorodnet.ru/pics/p/77/26/9551590_506a8de7a1cfa  почва</a:t>
            </a:r>
          </a:p>
          <a:p>
            <a:r>
              <a:rPr lang="ru-RU" altLang="ru-RU" sz="1200" dirty="0" smtClean="0">
                <a:solidFill>
                  <a:srgbClr val="FFFFFF"/>
                </a:solidFill>
                <a:cs typeface="Times New Roman" pitchFamily="18" charset="0"/>
              </a:rPr>
              <a:t>http://ic.pics.livejournal.com/amonit/6151207/403437/403437_original.jpg  почва</a:t>
            </a:r>
          </a:p>
          <a:p>
            <a:r>
              <a:rPr lang="ru-RU" altLang="ru-RU" sz="1200" dirty="0" smtClean="0">
                <a:solidFill>
                  <a:srgbClr val="FFFFFF"/>
                </a:solidFill>
                <a:cs typeface="Times New Roman" pitchFamily="18" charset="0"/>
              </a:rPr>
              <a:t>http://5klass.net/datas/okruzhajuschij-mir/Svojstva-pochvy/0017-017-Sostav-pochvy.jpg  состав почвы</a:t>
            </a:r>
          </a:p>
          <a:p>
            <a:r>
              <a:rPr lang="ru-RU" altLang="ru-RU" sz="1200" dirty="0" smtClean="0">
                <a:solidFill>
                  <a:srgbClr val="FFFFFF"/>
                </a:solidFill>
                <a:cs typeface="Times New Roman" pitchFamily="18" charset="0"/>
              </a:rPr>
              <a:t>http://www.ecology-portal.ru/pictures02/pojushie.jpg  животные</a:t>
            </a:r>
          </a:p>
          <a:p>
            <a:r>
              <a:rPr lang="ru-RU" altLang="ru-RU" sz="1200" dirty="0" smtClean="0">
                <a:solidFill>
                  <a:srgbClr val="FFFFFF"/>
                </a:solidFill>
                <a:cs typeface="Times New Roman" pitchFamily="18" charset="0"/>
              </a:rPr>
              <a:t>http://ekolog.org/books/3/img/image020.png  животные</a:t>
            </a:r>
          </a:p>
          <a:p>
            <a:r>
              <a:rPr lang="ru-RU" altLang="ru-RU" sz="1200" dirty="0" smtClean="0">
                <a:solidFill>
                  <a:srgbClr val="FFFFFF"/>
                </a:solidFill>
                <a:cs typeface="Times New Roman" pitchFamily="18" charset="0"/>
              </a:rPr>
              <a:t>http://pptcloud.ru/datas/okruzhajuschij-mir/Obitateli-pochvy/0006-006-Obitateli-pochvy.jpg  животные</a:t>
            </a:r>
          </a:p>
          <a:p>
            <a:r>
              <a:rPr lang="ru-RU" altLang="ru-RU" sz="1200" dirty="0" smtClean="0">
                <a:solidFill>
                  <a:srgbClr val="FFFFFF"/>
                </a:solidFill>
                <a:cs typeface="Times New Roman" pitchFamily="18" charset="0"/>
              </a:rPr>
              <a:t>http://www.chemvest.ru/uploads/images/oduvanchik.jpg корень одуванчика</a:t>
            </a:r>
          </a:p>
          <a:p>
            <a:r>
              <a:rPr lang="ru-RU" altLang="ru-RU" sz="1200" dirty="0" smtClean="0">
                <a:solidFill>
                  <a:srgbClr val="FFFFFF"/>
                </a:solidFill>
                <a:cs typeface="Times New Roman" pitchFamily="18" charset="0"/>
              </a:rPr>
              <a:t>http://media.realitatea.ro/multimedia/image/200809/w460/image_122116178882931200_1.jpg  личинки</a:t>
            </a:r>
          </a:p>
          <a:p>
            <a:r>
              <a:rPr lang="ru-RU" altLang="ru-RU" sz="1200" dirty="0" smtClean="0">
                <a:solidFill>
                  <a:srgbClr val="FFFFFF"/>
                </a:solidFill>
                <a:cs typeface="Times New Roman" pitchFamily="18" charset="0"/>
              </a:rPr>
              <a:t>http://www.fermer1.ru/sites/default/files/imagecache/500x500/wysiwyg_imageupload/3642/47722_26.jpg  крот</a:t>
            </a:r>
          </a:p>
          <a:p>
            <a:r>
              <a:rPr lang="ru-RU" altLang="ru-RU" sz="1200" dirty="0" smtClean="0">
                <a:solidFill>
                  <a:srgbClr val="FFFFFF"/>
                </a:solidFill>
                <a:cs typeface="Times New Roman" pitchFamily="18" charset="0"/>
              </a:rPr>
              <a:t>http://www.socionics.org/forums/81/1402306/ShowThread.aspx крот</a:t>
            </a:r>
          </a:p>
          <a:p>
            <a:r>
              <a:rPr lang="ru-RU" altLang="ru-RU" sz="1200" dirty="0" smtClean="0">
                <a:solidFill>
                  <a:srgbClr val="FFFFFF"/>
                </a:solidFill>
                <a:cs typeface="Times New Roman" pitchFamily="18" charset="0"/>
              </a:rPr>
              <a:t>http://druidgor.narod.ru/travnik/travnik61.html  валериана</a:t>
            </a:r>
          </a:p>
          <a:p>
            <a:r>
              <a:rPr lang="ru-RU" altLang="ru-RU" sz="1200" dirty="0" smtClean="0">
                <a:solidFill>
                  <a:srgbClr val="FFFFFF"/>
                </a:solidFill>
                <a:cs typeface="Times New Roman" pitchFamily="18" charset="0"/>
              </a:rPr>
              <a:t>http://s61.radikal.ru/i172/1204/89/66b3b85dee9c.jpg  растительноядные животные почвы</a:t>
            </a:r>
          </a:p>
          <a:p>
            <a:r>
              <a:rPr lang="ru-RU" altLang="ru-RU" sz="1200" dirty="0" smtClean="0">
                <a:solidFill>
                  <a:srgbClr val="FFFFFF"/>
                </a:solidFill>
                <a:cs typeface="Times New Roman" pitchFamily="18" charset="0"/>
              </a:rPr>
              <a:t>http://www.niaid.nih.gov/SiteCollectionImages/news/TBMycoDorwardHI.JPG  бактерии обитающие в почве</a:t>
            </a:r>
          </a:p>
          <a:p>
            <a:r>
              <a:rPr lang="ru-RU" altLang="ru-RU" sz="1200" dirty="0" smtClean="0">
                <a:solidFill>
                  <a:srgbClr val="FFFFFF"/>
                </a:solidFill>
                <a:cs typeface="Times New Roman" pitchFamily="18" charset="0"/>
              </a:rPr>
              <a:t>http://img708.imageshack.us/img708/6921/724394537698.jpg  суслик</a:t>
            </a:r>
          </a:p>
          <a:p>
            <a:r>
              <a:rPr lang="ru-RU" altLang="ru-RU" sz="1200" dirty="0" smtClean="0">
                <a:solidFill>
                  <a:srgbClr val="FFFFFF"/>
                </a:solidFill>
                <a:cs typeface="Times New Roman" pitchFamily="18" charset="0"/>
              </a:rPr>
              <a:t>http://gifportal.ru/142_2.html  - анимационные картинки</a:t>
            </a:r>
          </a:p>
          <a:p>
            <a:endParaRPr lang="ru-RU" altLang="ru-RU" sz="1200" dirty="0" smtClean="0">
              <a:solidFill>
                <a:srgbClr val="FFFFFF"/>
              </a:solidFill>
              <a:cs typeface="Times New Roman" pitchFamily="18" charset="0"/>
            </a:endParaRPr>
          </a:p>
          <a:p>
            <a:endParaRPr lang="ru-RU" altLang="ru-RU" sz="1200" dirty="0" smtClean="0">
              <a:solidFill>
                <a:srgbClr val="FFFFFF"/>
              </a:solidFill>
              <a:cs typeface="Times New Roman" pitchFamily="18" charset="0"/>
            </a:endParaRPr>
          </a:p>
          <a:p>
            <a:pPr eaLnBrk="0" hangingPunct="0"/>
            <a:endParaRPr lang="ru-RU" alt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ChangeArrowheads="1"/>
          </p:cNvSpPr>
          <p:nvPr/>
        </p:nvSpPr>
        <p:spPr bwMode="auto">
          <a:xfrm>
            <a:off x="179388" y="1052513"/>
            <a:ext cx="576262" cy="5762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6" name="Rectangle 8"/>
          <p:cNvSpPr>
            <a:spLocks noChangeArrowheads="1"/>
          </p:cNvSpPr>
          <p:nvPr/>
        </p:nvSpPr>
        <p:spPr bwMode="auto">
          <a:xfrm>
            <a:off x="900113" y="1052513"/>
            <a:ext cx="576262" cy="5762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7" name="Rectangle 9"/>
          <p:cNvSpPr>
            <a:spLocks noChangeArrowheads="1"/>
          </p:cNvSpPr>
          <p:nvPr/>
        </p:nvSpPr>
        <p:spPr bwMode="auto">
          <a:xfrm>
            <a:off x="1619250" y="1052513"/>
            <a:ext cx="576263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8" name="Rectangle 10"/>
          <p:cNvSpPr>
            <a:spLocks noChangeArrowheads="1"/>
          </p:cNvSpPr>
          <p:nvPr/>
        </p:nvSpPr>
        <p:spPr bwMode="auto">
          <a:xfrm>
            <a:off x="2339975" y="1052513"/>
            <a:ext cx="576263" cy="5762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9" name="Rectangle 11"/>
          <p:cNvSpPr>
            <a:spLocks noChangeArrowheads="1"/>
          </p:cNvSpPr>
          <p:nvPr/>
        </p:nvSpPr>
        <p:spPr bwMode="auto">
          <a:xfrm>
            <a:off x="3059113" y="1052513"/>
            <a:ext cx="576262" cy="5762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0" name="Rectangle 12"/>
          <p:cNvSpPr>
            <a:spLocks noChangeArrowheads="1"/>
          </p:cNvSpPr>
          <p:nvPr/>
        </p:nvSpPr>
        <p:spPr bwMode="auto">
          <a:xfrm>
            <a:off x="3779838" y="1052513"/>
            <a:ext cx="576262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1" name="Rectangle 13"/>
          <p:cNvSpPr>
            <a:spLocks noChangeArrowheads="1"/>
          </p:cNvSpPr>
          <p:nvPr/>
        </p:nvSpPr>
        <p:spPr bwMode="auto">
          <a:xfrm>
            <a:off x="4572000" y="1052513"/>
            <a:ext cx="576263" cy="5762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2" name="Rectangle 14"/>
          <p:cNvSpPr>
            <a:spLocks noChangeArrowheads="1"/>
          </p:cNvSpPr>
          <p:nvPr/>
        </p:nvSpPr>
        <p:spPr bwMode="auto">
          <a:xfrm>
            <a:off x="5364163" y="1052513"/>
            <a:ext cx="576262" cy="5762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3" name="Rectangle 15"/>
          <p:cNvSpPr>
            <a:spLocks noChangeArrowheads="1"/>
          </p:cNvSpPr>
          <p:nvPr/>
        </p:nvSpPr>
        <p:spPr bwMode="auto">
          <a:xfrm>
            <a:off x="6156325" y="1052513"/>
            <a:ext cx="576263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4" name="Rectangle 16"/>
          <p:cNvSpPr>
            <a:spLocks noChangeArrowheads="1"/>
          </p:cNvSpPr>
          <p:nvPr/>
        </p:nvSpPr>
        <p:spPr bwMode="auto">
          <a:xfrm>
            <a:off x="6877050" y="1052513"/>
            <a:ext cx="576263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5" name="WordArt 17"/>
          <p:cNvSpPr>
            <a:spLocks noChangeArrowheads="1" noChangeShapeType="1" noTextEdit="1"/>
          </p:cNvSpPr>
          <p:nvPr/>
        </p:nvSpPr>
        <p:spPr bwMode="auto">
          <a:xfrm>
            <a:off x="2916238" y="188913"/>
            <a:ext cx="2447925" cy="687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Monotype Corsiva"/>
              </a:rPr>
              <a:t>Проверка:</a:t>
            </a:r>
          </a:p>
        </p:txBody>
      </p:sp>
      <p:sp>
        <p:nvSpPr>
          <p:cNvPr id="15379" name="WordArt 19"/>
          <p:cNvSpPr>
            <a:spLocks noChangeArrowheads="1" noChangeShapeType="1" noTextEdit="1"/>
          </p:cNvSpPr>
          <p:nvPr/>
        </p:nvSpPr>
        <p:spPr bwMode="auto">
          <a:xfrm>
            <a:off x="1835150" y="2133600"/>
            <a:ext cx="2447925" cy="687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Monotype Corsiva"/>
              </a:rPr>
              <a:t>Самооценка: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663575" y="2987675"/>
            <a:ext cx="345281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b="1"/>
              <a:t>Нет ошибок -  </a:t>
            </a:r>
            <a:r>
              <a:rPr lang="ru-RU" altLang="ru-RU" sz="3200" b="1">
                <a:solidFill>
                  <a:srgbClr val="FF0000"/>
                </a:solidFill>
              </a:rPr>
              <a:t>5</a:t>
            </a:r>
            <a:r>
              <a:rPr lang="ru-RU" altLang="ru-RU" sz="3200" b="1"/>
              <a:t> </a:t>
            </a:r>
          </a:p>
          <a:p>
            <a:r>
              <a:rPr lang="ru-RU" altLang="ru-RU" sz="3200" b="1"/>
              <a:t>1 ошибка – </a:t>
            </a:r>
            <a:r>
              <a:rPr lang="ru-RU" altLang="ru-RU" sz="3200" b="1">
                <a:solidFill>
                  <a:srgbClr val="FF0000"/>
                </a:solidFill>
              </a:rPr>
              <a:t>4</a:t>
            </a:r>
          </a:p>
          <a:p>
            <a:r>
              <a:rPr lang="ru-RU" altLang="ru-RU" sz="3200" b="1"/>
              <a:t>2 ошибки – </a:t>
            </a:r>
            <a:r>
              <a:rPr lang="ru-RU" altLang="ru-RU" sz="3200" b="1">
                <a:solidFill>
                  <a:srgbClr val="FF0000"/>
                </a:solidFill>
              </a:rPr>
              <a:t>3 </a:t>
            </a:r>
          </a:p>
          <a:p>
            <a:r>
              <a:rPr lang="ru-RU" altLang="ru-RU" sz="3200" b="1"/>
              <a:t>Больше двух -</a:t>
            </a:r>
            <a:r>
              <a:rPr lang="ru-RU" altLang="ru-RU" sz="3200" b="1">
                <a:solidFill>
                  <a:srgbClr val="FF0000"/>
                </a:solidFill>
              </a:rPr>
              <a:t> 2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9" grpId="0" animBg="1"/>
      <p:bldP spid="153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WordArt 2" descr="Белый мрамор"/>
          <p:cNvSpPr>
            <a:spLocks noChangeArrowheads="1" noChangeShapeType="1" noTextEdit="1"/>
          </p:cNvSpPr>
          <p:nvPr/>
        </p:nvSpPr>
        <p:spPr bwMode="auto">
          <a:xfrm>
            <a:off x="1042988" y="1125538"/>
            <a:ext cx="6985000" cy="2139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Monotype Corsiva"/>
              </a:rPr>
              <a:t>Как образуется почва?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23b372be97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2588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6" descr="9551590_506a8de7a1cfa"/>
          <p:cNvPicPr>
            <a:picLocks noChangeAspect="1" noChangeArrowheads="1"/>
          </p:cNvPicPr>
          <p:nvPr/>
        </p:nvPicPr>
        <p:blipFill>
          <a:blip r:embed="rId2"/>
          <a:srcRect b="133"/>
          <a:stretch>
            <a:fillRect/>
          </a:stretch>
        </p:blipFill>
        <p:spPr bwMode="auto">
          <a:xfrm>
            <a:off x="0" y="1289050"/>
            <a:ext cx="91440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8949" y="246041"/>
            <a:ext cx="7772399" cy="714376"/>
          </a:xfrm>
          <a:prstGeom prst="rect">
            <a:avLst/>
          </a:prstGeom>
        </p:spPr>
        <p:txBody>
          <a:bodyPr lIns="0" rIns="0" bIns="0" anchor="b">
            <a:normAutofit fontScale="9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Образование почвы.</a:t>
            </a:r>
          </a:p>
        </p:txBody>
      </p:sp>
      <p:pic>
        <p:nvPicPr>
          <p:cNvPr id="30722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349500"/>
            <a:ext cx="2705100" cy="42132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723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2317750"/>
            <a:ext cx="2524125" cy="42037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724" name="Рисунок 6" descr="AG00436_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2286000"/>
            <a:ext cx="1785938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0" descr="AG00434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1412875"/>
            <a:ext cx="180022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9" descr="apogoda-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92150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3" descr="403437_orig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0"/>
            <a:ext cx="6029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0017-017-Sostav-pochv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0006-006-Obitateli-pochv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271cf962978995b62d8ba6167c44849da9846"/>
</p:tagLst>
</file>

<file path=ppt/theme/theme1.xml><?xml version="1.0" encoding="utf-8"?>
<a:theme xmlns:a="http://schemas.openxmlformats.org/drawingml/2006/main" name="3_Лучи">
  <a:themeElements>
    <a:clrScheme name="3_Лучи 4">
      <a:dk1>
        <a:srgbClr val="006E6B"/>
      </a:dk1>
      <a:lt1>
        <a:srgbClr val="FFFFFF"/>
      </a:lt1>
      <a:dk2>
        <a:srgbClr val="008080"/>
      </a:dk2>
      <a:lt2>
        <a:srgbClr val="E2EFCD"/>
      </a:lt2>
      <a:accent1>
        <a:srgbClr val="33CCCC"/>
      </a:accent1>
      <a:accent2>
        <a:srgbClr val="6352B8"/>
      </a:accent2>
      <a:accent3>
        <a:srgbClr val="AAC0C0"/>
      </a:accent3>
      <a:accent4>
        <a:srgbClr val="DADADA"/>
      </a:accent4>
      <a:accent5>
        <a:srgbClr val="ADE2E2"/>
      </a:accent5>
      <a:accent6>
        <a:srgbClr val="5949A6"/>
      </a:accent6>
      <a:hlink>
        <a:srgbClr val="CCFFFF"/>
      </a:hlink>
      <a:folHlink>
        <a:srgbClr val="99CCFF"/>
      </a:folHlink>
    </a:clrScheme>
    <a:fontScheme name="3_Луч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106</Words>
  <Application>Microsoft Office PowerPoint</Application>
  <PresentationFormat>Экран (4:3)</PresentationFormat>
  <Paragraphs>27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3_Лучи</vt:lpstr>
      <vt:lpstr>К уроку окружающего мира УМК Перспективная начальная школа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школьный</dc:subject>
  <dc:creator>Станкова Н.В.</dc:creator>
  <cp:lastModifiedBy>Дом</cp:lastModifiedBy>
  <cp:revision>13</cp:revision>
  <dcterms:created xsi:type="dcterms:W3CDTF">2012-10-13T16:58:01Z</dcterms:created>
  <dcterms:modified xsi:type="dcterms:W3CDTF">2018-03-11T10:54:02Z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1321230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