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5" r:id="rId10"/>
    <p:sldId id="287" r:id="rId11"/>
    <p:sldId id="266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64" r:id="rId22"/>
    <p:sldId id="276" r:id="rId23"/>
    <p:sldId id="275" r:id="rId24"/>
    <p:sldId id="277" r:id="rId25"/>
    <p:sldId id="278" r:id="rId26"/>
    <p:sldId id="279" r:id="rId27"/>
    <p:sldId id="281" r:id="rId28"/>
    <p:sldId id="284" r:id="rId29"/>
    <p:sldId id="282" r:id="rId30"/>
    <p:sldId id="285" r:id="rId31"/>
    <p:sldId id="283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7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5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2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2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88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1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2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16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9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7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4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99A8-1EF9-4E89-B97B-02F5D515BAAE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B81-371D-4CA4-B393-FAC07BC6B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49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k-o-dil-es.blogspot.com/2018/12/chto-takoe-sredstva-individualnoj-zashchity-siz-cheloveka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lik-o-dil-es.blogspot.com/2019/08/meshok-prorezinennyj-dlya-zarazhennoj-odezhdy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3.bp.blogspot.com/-K_rQijRm2I0/Wo7Eytvy-DI/AAAAAAAACPI/TZBcL-65Y28l298j2royCM9edUMoUqNlgCLcBGAs/s1600/img-pEzVyL.pn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k-o-dil-es.blogspot.com/2018/12/chto-takoe-sredstva-individualnoj-zashchity-siz-chelovek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k-o-dil-es.blogspot.com/2018/06/legkij-zashchitnyj-kostyum-l-1.html" TargetMode="External"/><Relationship Id="rId2" Type="http://schemas.openxmlformats.org/officeDocument/2006/relationships/hyperlink" Target="https://lik-o-dil-es.blogspot.com/2018/05/obshchevojskovoj-zashchitnyj-komplekt-ozk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009370"/>
            <a:ext cx="6264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С</a:t>
            </a:r>
            <a:r>
              <a:rPr lang="ru-RU" sz="5400" dirty="0" smtClean="0"/>
              <a:t>редства</a:t>
            </a:r>
          </a:p>
          <a:p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ндивидуальной</a:t>
            </a:r>
          </a:p>
          <a:p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з</a:t>
            </a:r>
            <a:r>
              <a:rPr lang="ru-RU" sz="5400" dirty="0" smtClean="0"/>
              <a:t>ащиты</a:t>
            </a:r>
          </a:p>
          <a:p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к</a:t>
            </a:r>
            <a:r>
              <a:rPr lang="ru-RU" sz="5400" dirty="0" smtClean="0"/>
              <a:t>ожи (СИЗК)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26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60648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Применяя обычную одежду в качестве простейшего средства защиты кожи, не­обходимо обеспечить ей большую герме­тичность и усилив защитные свойства.</a:t>
            </a:r>
          </a:p>
          <a:p>
            <a:r>
              <a:rPr lang="ru-RU" sz="2000" dirty="0"/>
              <a:t>Одежда должна быть застегнута на все пуговицы (мол­нии), воротник должен быть поднят, шея плотно обвязана шарфом, брюки (шаровары) выпущены поверх сапог и внизу завязаны, рукава иметь завязки. Для защиты шеи, открытых участков головы можно изготовить упрощенный капюшон - колпак с завязками. Вместо капю­шона женщины могут использовать головные платки или просто куски ткани.</a:t>
            </a:r>
          </a:p>
          <a:p>
            <a:r>
              <a:rPr lang="ru-RU" sz="2000" dirty="0"/>
              <a:t>Подготовленная таким образом одежда обеспечивает надежную защиту кожи только от РВ и БС.</a:t>
            </a:r>
          </a:p>
          <a:p>
            <a:r>
              <a:rPr lang="ru-RU" sz="2000" u="sng" dirty="0"/>
              <a:t>Для того чтобы одежда обеспечивала защиту от паров и аэрозолей АОХВ и ОВ, ее нужно пропитать специальными растворами</a:t>
            </a:r>
            <a:r>
              <a:rPr lang="ru-RU" sz="2000" dirty="0"/>
              <a:t> (</a:t>
            </a:r>
            <a:r>
              <a:rPr lang="ru-RU" sz="2000" b="1" dirty="0"/>
              <a:t>раствор пасты К-4, раствор синтетических моющих средств ОП-7, ОП-10)</a:t>
            </a:r>
            <a:r>
              <a:rPr lang="ru-RU" sz="2000" dirty="0"/>
              <a:t>Для пропитки одного комплекта одежды требуется 2,5л жидкости, при этом подлежит пропитке только одежда из тканых 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34841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 принципу использования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средства индивидуальной защиты кожи разделяют на средства </a:t>
            </a:r>
            <a:endParaRPr lang="ru-RU" dirty="0" smtClean="0"/>
          </a:p>
          <a:p>
            <a:r>
              <a:rPr lang="ru-RU" b="1" dirty="0" smtClean="0"/>
              <a:t>одноразового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b="1" dirty="0" smtClean="0"/>
              <a:t>постоянного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b="1" dirty="0" smtClean="0"/>
              <a:t>Периодического</a:t>
            </a:r>
            <a:r>
              <a:rPr lang="ru-RU" b="1" dirty="0"/>
              <a:t>,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многократного </a:t>
            </a:r>
            <a:r>
              <a:rPr lang="ru-RU" b="1" dirty="0"/>
              <a:t>применения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Табельные </a:t>
            </a:r>
            <a:r>
              <a:rPr lang="ru-RU" dirty="0"/>
              <a:t>средства защиты </a:t>
            </a:r>
            <a:r>
              <a:rPr lang="ru-RU" dirty="0" smtClean="0"/>
              <a:t>являются </a:t>
            </a:r>
            <a:r>
              <a:rPr lang="ru-RU" dirty="0"/>
              <a:t>средствами защиты периодического использования. После завершения работ в зараженной зоне костюмы подвергаются специальной обработке, что позволяет их использовать многократно.  </a:t>
            </a:r>
          </a:p>
          <a:p>
            <a:r>
              <a:rPr lang="ru-RU" dirty="0"/>
              <a:t>Существуют и костюмы одноразового применения, которые характеризуются относительно небольшой стоимостью и защищают в основном от пыли, грязи и прочих нетоксичных загрязнений.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3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бщевойсковой защитный комплект (ОЗК)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ОЗК (общевойсковой защитный комплект) - это средство индивидуальной защиты, предназначенное для защиты человека от отравляющих веществ, биологических средств и радиоактивной пыли. ОЗК используется совместно с респиратором или противогазом.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3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Общевойсковой защитный комплект (ОЗК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Объект 5" descr="https://holm.admin-smolensk.ru/files/481/oz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4176464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4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Внутренняя сторона плаща ОЗК имеет белый цвет и на заснеженной территории он выворачивается наизнанку, шпеньки переставляются на 180 градусов. В результате пользователь получает ОЗК в маскировочной (зимней) окраске. 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Объект 3" descr="https://3.bp.blogspot.com/-b57sEurMB0s/Wo2A3UsC7gI/AAAAAAAACNo/-oxatppb4a08_VE57RPLBgg1VtDbBmdCACLcBGAs/s640/Sostav-obshhevoyskovogo-zashhitnogo-komplekt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984776" cy="39069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510367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 – защитный плащ ОП-1М; 2 - </a:t>
            </a:r>
            <a:r>
              <a:rPr lang="ru-RU" dirty="0" err="1"/>
              <a:t>затяжник</a:t>
            </a:r>
            <a:r>
              <a:rPr lang="ru-RU" dirty="0"/>
              <a:t>; 3 – петля спинки; 4 и 7 - рамки стальные; 5 – петля для большого пальца руки; 6 и 10 – закрепки; 8 – центральный шпенек; 9 – хлястик; 11 – держатели плаща; 12 – чехол для защитного плаща ОП-1М; 13 – чехол для защитных чулок и перчаток; 14 – защитные чулки; 15 – защитные перчатки БЛ-1М; 16 – утеплительные вкладыши к защитным перчаткам Б3-1M; 17 – защитные перчатки Б3-1М.</a:t>
            </a:r>
          </a:p>
        </p:txBody>
      </p:sp>
    </p:spTree>
    <p:extLst>
      <p:ext uri="{BB962C8B-B14F-4D97-AF65-F5344CB8AC3E}">
        <p14:creationId xmlns:p14="http://schemas.microsoft.com/office/powerpoint/2010/main" val="5778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all" dirty="0">
                <a:solidFill>
                  <a:srgbClr val="FF0000"/>
                </a:solidFill>
              </a:rPr>
              <a:t>НАДЕВАНИЕ </a:t>
            </a:r>
            <a:r>
              <a:rPr lang="ru-RU" cap="all" dirty="0" smtClean="0">
                <a:solidFill>
                  <a:srgbClr val="FF0000"/>
                </a:solidFill>
              </a:rPr>
              <a:t> ОЗК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Защитный плащ ОП-1М в "</a:t>
            </a:r>
            <a:r>
              <a:rPr lang="ru-RU" b="1" dirty="0"/>
              <a:t>боевом</a:t>
            </a:r>
            <a:r>
              <a:rPr lang="ru-RU" dirty="0"/>
              <a:t>" положении используют в </a:t>
            </a:r>
            <a:r>
              <a:rPr lang="ru-RU" dirty="0" smtClean="0"/>
              <a:t>виде: </a:t>
            </a:r>
          </a:p>
          <a:p>
            <a:r>
              <a:rPr lang="ru-RU" dirty="0" smtClean="0"/>
              <a:t>накидки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надетым </a:t>
            </a:r>
            <a:r>
              <a:rPr lang="ru-RU" dirty="0"/>
              <a:t>в </a:t>
            </a:r>
            <a:r>
              <a:rPr lang="ru-RU" dirty="0" smtClean="0"/>
              <a:t>рукава, </a:t>
            </a:r>
          </a:p>
          <a:p>
            <a:r>
              <a:rPr lang="ru-RU" dirty="0" smtClean="0"/>
              <a:t> </a:t>
            </a:r>
            <a:r>
              <a:rPr lang="ru-RU" dirty="0"/>
              <a:t>в виде </a:t>
            </a:r>
            <a:r>
              <a:rPr lang="ru-RU" dirty="0" smtClean="0"/>
              <a:t>комбинезона.</a:t>
            </a:r>
          </a:p>
        </p:txBody>
      </p:sp>
    </p:spTree>
    <p:extLst>
      <p:ext uri="{BB962C8B-B14F-4D97-AF65-F5344CB8AC3E}">
        <p14:creationId xmlns:p14="http://schemas.microsoft.com/office/powerpoint/2010/main" val="435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 виде </a:t>
            </a:r>
            <a:r>
              <a:rPr lang="ru-RU" sz="3200" b="1" dirty="0">
                <a:solidFill>
                  <a:srgbClr val="FF0000"/>
                </a:solidFill>
              </a:rPr>
              <a:t>накидки </a:t>
            </a:r>
            <a:r>
              <a:rPr lang="ru-RU" sz="3200" dirty="0">
                <a:solidFill>
                  <a:srgbClr val="FF0000"/>
                </a:solidFill>
              </a:rPr>
              <a:t>плащ используют при внезапном применении противником ТХ, БА и напалма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сигналу "Химическая тревога", по команде голосом </a:t>
            </a:r>
            <a:r>
              <a:rPr lang="ru-RU" dirty="0">
                <a:solidFill>
                  <a:srgbClr val="0070C0"/>
                </a:solidFill>
              </a:rPr>
              <a:t>"Газы, плащи" </a:t>
            </a:r>
            <a:r>
              <a:rPr lang="ru-RU" dirty="0"/>
              <a:t>или самостоятельно по первым недостоверным признакам применения противником химического или биологического оружия. В этих случаях личному составу, находящемуся вне укрытий, необходимо закрыть глаза и задержать дыхание, положить оружие; снять защитный шлем и головной убор; надеть противогаз, сделать выдох, открыть глаза и возобновить дыхание, раскрыть чехол плаща, дернув тесемку вверх (при ношении плаща без чехла для его раскрытия расстегнуть </a:t>
            </a:r>
            <a:r>
              <a:rPr lang="ru-RU" dirty="0" err="1"/>
              <a:t>затяжник</a:t>
            </a:r>
            <a:r>
              <a:rPr lang="ru-RU" dirty="0"/>
              <a:t> капюшона на скатке); отвести руки назад и, взявшись за полы, накинуть плащ на плечи; надеть капюшон на голову; запахнуть полы плаща; присесть или прилечь и прикрыть плащом обмундирование, обувь, головной убор, защитный шлем и оружие для предохранения их от заражения.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адевание</a:t>
            </a:r>
            <a:r>
              <a:rPr lang="ru-RU" dirty="0">
                <a:solidFill>
                  <a:srgbClr val="FF0000"/>
                </a:solidFill>
              </a:rPr>
              <a:t> ОЗК (плащ в рукава)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команде </a:t>
            </a:r>
            <a:r>
              <a:rPr lang="ru-RU" dirty="0">
                <a:solidFill>
                  <a:srgbClr val="0070C0"/>
                </a:solidFill>
              </a:rPr>
              <a:t>"Плащ в рукава, чулки, перчатки надеть. Газы"</a:t>
            </a:r>
            <a:r>
              <a:rPr lang="ru-RU" dirty="0"/>
              <a:t>. Для этого необходимо: положить оружие, надеть чулки, застегнуть хлястики и завязать обе тесьмы на поясном ремне; надеть защитный шлем; вынуть из чехла и надеть перчатки; раскрыть чехол плаща, дернув тесьму вверх; надеть плащ в рукава, при этом петли на низках рукавов надеть на большие пальцы поверх перчаток; надеть капюшон на защитный шлем и застегнуть плащ; взять оружие.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5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Надевание </a:t>
            </a:r>
            <a:r>
              <a:rPr lang="ru-RU" dirty="0" smtClean="0">
                <a:solidFill>
                  <a:srgbClr val="FF0000"/>
                </a:solidFill>
              </a:rPr>
              <a:t>ОЗК</a:t>
            </a:r>
            <a:r>
              <a:rPr lang="ru-RU" dirty="0">
                <a:solidFill>
                  <a:srgbClr val="FF0000"/>
                </a:solidFill>
              </a:rPr>
              <a:t> в виде комбинезона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Защитный комплект </a:t>
            </a:r>
            <a:r>
              <a:rPr lang="ru-RU" b="1" dirty="0"/>
              <a:t>в виде комбинезона</a:t>
            </a:r>
            <a:r>
              <a:rPr lang="ru-RU" dirty="0"/>
              <a:t> надевают на незараженной местности, в укрытии, сооружении по команде "Защитный костюм надеть. Газы". По этой команде необходимо: положить оружие; снять сумку с противогазом, снаряжение, защитный шлем, головной убор; снять очки и респиратор, если они были надеты; снять плащ в чехле и положить на землю; надеть чулки, застегнуть хлястики и завязать тесьму на брючном ремне, раскрыть чехол плаща и, взявшись за держатели, занести плащ с чехлом за спину так, чтобы чехол находился на спине под плащом; надеть плащ в рукава; продеть концы держателей в рамки внизу плаща и закрепить в рамках держателей; застегнуть центральные отверстия на центральный шпенек сначала правой, а затем левой полой плаща и закрепить их закрепкой; застегнуть полы плаща на шпеньки так, чтобы левая пола обхватывала левую ногу, а правая - правую; держатели двух шпеньков,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0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028343"/>
            <a:ext cx="69127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расположенные ниже центрального шпенька, закрепить закрепками; застегнуть боковые хлястики плаща на шпеньки, обернув их предварительно вокруг ног под коленями; застегнуть полы плаща, оставив </a:t>
            </a:r>
            <a:r>
              <a:rPr lang="ru-RU" sz="2200" dirty="0" err="1"/>
              <a:t>незастегнутыми</a:t>
            </a:r>
            <a:r>
              <a:rPr lang="ru-RU" sz="2200" dirty="0"/>
              <a:t> два верхних шпенька; надеть поверх плаща полевое снаряжение и сумку для противогаза; перевести в "боевое" положение противогаз; надеть и застегнуть подшлемник, заправив его под куртку; надеть головной убор и защитный шлем; надеть капюшон плаща на защитный шлем; застегнуть два верхних шпенька; завернуть рукава плаща; достать из чехла и надеть перчатки; опустить низки рукавов плаща на краги перчаток, надев петли на большие пальцы.</a:t>
            </a:r>
          </a:p>
        </p:txBody>
      </p:sp>
    </p:spTree>
    <p:extLst>
      <p:ext uri="{BB962C8B-B14F-4D97-AF65-F5344CB8AC3E}">
        <p14:creationId xmlns:p14="http://schemas.microsoft.com/office/powerpoint/2010/main" val="36130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Назначение СИЗК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применяются при работах или нахождении в опасных условиях, связанных с выделением опасных веществ, поражающих кожные покровы или способных проникать в организм человека через </a:t>
            </a:r>
            <a:r>
              <a:rPr lang="ru-RU" dirty="0" smtClean="0"/>
              <a:t>кожу</a:t>
            </a:r>
          </a:p>
          <a:p>
            <a:r>
              <a:rPr lang="ru-RU" dirty="0"/>
              <a:t>К </a:t>
            </a:r>
            <a:r>
              <a:rPr lang="ru-RU" u="sng" dirty="0" smtClean="0">
                <a:hlinkClick r:id="rId2"/>
              </a:rPr>
              <a:t>СИЗ</a:t>
            </a:r>
            <a:r>
              <a:rPr lang="ru-RU" u="sng" dirty="0" smtClean="0"/>
              <a:t>К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относится специальная защитная одежда, которая может, как полностью заменять обычную одежду, так и идти к ней в дополнение. Такая одежда изготавливается из специальных материалов, которые или полностью предохраняют кожу от взаимодействия с окружающей средой, или фильтруют вредные вещества, не давая им проникнуть под одежду</a:t>
            </a:r>
          </a:p>
        </p:txBody>
      </p:sp>
    </p:spTree>
    <p:extLst>
      <p:ext uri="{BB962C8B-B14F-4D97-AF65-F5344CB8AC3E}">
        <p14:creationId xmlns:p14="http://schemas.microsoft.com/office/powerpoint/2010/main" val="6582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Снимание</a:t>
            </a:r>
            <a:r>
              <a:rPr lang="ru-RU" cap="all" dirty="0" smtClean="0">
                <a:solidFill>
                  <a:srgbClr val="FF0000"/>
                </a:solidFill>
              </a:rPr>
              <a:t> </a:t>
            </a:r>
            <a:r>
              <a:rPr lang="ru-RU" cap="all" dirty="0">
                <a:solidFill>
                  <a:srgbClr val="FF0000"/>
                </a:solidFill>
              </a:rPr>
              <a:t>(ОЗК</a:t>
            </a:r>
            <a:r>
              <a:rPr lang="ru-RU" cap="all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Для снятия зараженного ОЗК вне зоны заражения необходимо: повернуться лицом к ветру; расстегнуть полы плаща, хлястики чулок и снять петли с больших пальцев рук; откинуть капюшон с головы за спину; опустить обшлага рукавов на кисти и вынуть руки из рукавов плаща (за спиной); не снимая перчаток, развязать держатели плаща и вытащить их из рамок чехла, приподнять плащ за держатели вверх и сбросить назад; при необходимости провести дегазацию рецептурой ИДП-1 оружия, защитного шлема, ПК противогаза, футляра для очков; отвязать тесемки чулок от поясного ремня, а затем, поочередно наступая носком одной ноги на пяточную часть </a:t>
            </a:r>
            <a:r>
              <a:rPr lang="ru-RU" dirty="0" err="1"/>
              <a:t>осоюзки</a:t>
            </a:r>
            <a:r>
              <a:rPr lang="ru-RU" dirty="0"/>
              <a:t> чулка другой ноги, вытащить ноги из чулок до половины и </a:t>
            </a:r>
            <a:r>
              <a:rPr lang="ru-RU" dirty="0" err="1"/>
              <a:t>стряхиванием</a:t>
            </a:r>
            <a:r>
              <a:rPr lang="ru-RU" dirty="0"/>
              <a:t> снять чулки; отойти от снятых зараженных СИЗК в наветренную сторону; после действия в зоне заражения ТХ обработать обмундирование, снаряжение, сумку для противогаза и обувь пакетом ДПП (ДПС-1); снять перчатки и противогаз</a:t>
            </a:r>
            <a:r>
              <a:rPr lang="ru-RU" dirty="0" smtClean="0"/>
              <a:t>.</a:t>
            </a:r>
          </a:p>
          <a:p>
            <a:r>
              <a:rPr lang="ru-RU" dirty="0"/>
              <a:t>Средства индивидуальной защиты, зараженные ТХ и БА, складывают в </a:t>
            </a:r>
            <a:r>
              <a:rPr lang="ru-RU" u="sng" dirty="0">
                <a:hlinkClick r:id="rId2"/>
              </a:rPr>
              <a:t>специальные мешки</a:t>
            </a:r>
            <a:r>
              <a:rPr lang="ru-RU" dirty="0"/>
              <a:t> и отправляют на специальную обработку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3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Л</a:t>
            </a:r>
            <a:r>
              <a:rPr lang="ru-RU" dirty="0" smtClean="0">
                <a:solidFill>
                  <a:srgbClr val="FF0000"/>
                </a:solidFill>
              </a:rPr>
              <a:t>егкий защитный костюм Л-1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Объект 6" descr="https://holm.admin-smolensk.ru/files/481/l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453650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9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>
                <a:solidFill>
                  <a:srgbClr val="FF0000"/>
                </a:solidFill>
              </a:rPr>
              <a:t>ИЗ ЧЕГО СОСТОИТ ЛЕГКИЙ ЗАЩИТНЫЙ КОСТЮМ </a:t>
            </a:r>
            <a:r>
              <a:rPr lang="ru-RU" cap="all" dirty="0" smtClean="0">
                <a:solidFill>
                  <a:srgbClr val="FF0000"/>
                </a:solidFill>
              </a:rPr>
              <a:t>Л-1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В комплектацию костюма "Л-1" входит:</a:t>
            </a:r>
          </a:p>
          <a:p>
            <a:r>
              <a:rPr lang="ru-RU" dirty="0"/>
              <a:t>- полукомбинезон с притачными </a:t>
            </a:r>
            <a:r>
              <a:rPr lang="ru-RU" dirty="0" err="1"/>
              <a:t>осоюзками</a:t>
            </a:r>
            <a:r>
              <a:rPr lang="ru-RU" dirty="0"/>
              <a:t>.</a:t>
            </a:r>
          </a:p>
          <a:p>
            <a:r>
              <a:rPr lang="ru-RU" dirty="0"/>
              <a:t>Имеет </a:t>
            </a:r>
            <a:r>
              <a:rPr lang="ru-RU" dirty="0" err="1"/>
              <a:t>цельнокроенные</a:t>
            </a:r>
            <a:r>
              <a:rPr lang="ru-RU" dirty="0"/>
              <a:t> укреплённые чулки, надевающиеся поверх обуви, и хлопковые лямки с металлическими полукольцами для фиксации штанов на теле.</a:t>
            </a:r>
          </a:p>
          <a:p>
            <a:r>
              <a:rPr lang="ru-RU" dirty="0"/>
              <a:t>Более плотного облегания удаётся добиться при помощи пластиковых застёжек-грибков, размещённых на щиколотке и в районе колена.</a:t>
            </a:r>
          </a:p>
          <a:p>
            <a:r>
              <a:rPr lang="ru-RU" dirty="0"/>
              <a:t>Резиновые сапоги надеваются, как правило, на портянки или носки. При низких температурах они надеваются на теплые портянки (носки).</a:t>
            </a:r>
          </a:p>
          <a:p>
            <a:r>
              <a:rPr lang="ru-RU" dirty="0"/>
              <a:t>- куртка с капюшоном. Куртка имеет шейный клапан и </a:t>
            </a:r>
            <a:r>
              <a:rPr lang="ru-RU" dirty="0" err="1"/>
              <a:t>промежный</a:t>
            </a:r>
            <a:r>
              <a:rPr lang="ru-RU" dirty="0"/>
              <a:t> хлястик, на рукавах - петли для больших пальцев рук. На рукавах куртки имеются манжеты, облегающие запястье. </a:t>
            </a:r>
          </a:p>
          <a:p>
            <a:r>
              <a:rPr lang="ru-RU" dirty="0"/>
              <a:t>Капюшон фиксируется на шее при помощи лямки с застёжкой-</a:t>
            </a:r>
            <a:r>
              <a:rPr lang="ru-RU" dirty="0" err="1"/>
              <a:t>грибком.В</a:t>
            </a:r>
            <a:r>
              <a:rPr lang="ru-RU" dirty="0"/>
              <a:t> зимних условиях под капюшон надевается подшлемник.</a:t>
            </a:r>
          </a:p>
          <a:p>
            <a:r>
              <a:rPr lang="ru-RU" dirty="0"/>
              <a:t>- сумка</a:t>
            </a:r>
          </a:p>
          <a:p>
            <a:r>
              <a:rPr lang="ru-RU" dirty="0"/>
              <a:t>- перчатки (из ткани Т-15 или УНКЛ). Двупалые перчатки имеют резинки для закрепления их на руках.</a:t>
            </a:r>
          </a:p>
          <a:p>
            <a:r>
              <a:rPr lang="ru-RU" dirty="0"/>
              <a:t>- шесть пластмассовых шпеньков (типа "пукля") для застёжки.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9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3.bp.blogspot.com/-K_rQijRm2I0/Wo7Eytvy-DI/AAAAAAAACPI/TZBcL-65Y28l298j2royCM9edUMoUqNlgCLcBGAs/s400/img-pEzVyL.png">
            <a:hlinkClick r:id="rId2"/>
          </p:cNvPr>
          <p:cNvPicPr>
            <a:picLocks noGr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824413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541009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1-куртка с капюшоном; 2- брюк с чулками; 3 - двупалых перчаток; 4- подшлемника; 5- сумка для хранения костюма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0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>
                <a:solidFill>
                  <a:srgbClr val="FF0000"/>
                </a:solidFill>
              </a:rPr>
              <a:t>НАДЕВАНИЕ ЛЕГКОГО ЗАЩИТНОГО КОСТЮМА </a:t>
            </a:r>
            <a:r>
              <a:rPr lang="ru-RU" cap="all" dirty="0" smtClean="0">
                <a:solidFill>
                  <a:srgbClr val="FF0000"/>
                </a:solidFill>
              </a:rPr>
              <a:t>Л-1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Костюм Л-1 используют в трех положениях: "Походное", "Наготове" и "Боевое".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положении "</a:t>
            </a:r>
            <a:r>
              <a:rPr lang="ru-RU" b="1" dirty="0"/>
              <a:t>Походное</a:t>
            </a:r>
            <a:r>
              <a:rPr lang="ru-RU" dirty="0"/>
              <a:t>" костюм Л-1 в сложенном виде (в сумке) перевозят на машинах. Непосредственно перед использованием его переносят в сумке, надетой через левое плечо поверх снаряжения.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положении "</a:t>
            </a:r>
            <a:r>
              <a:rPr lang="ru-RU" b="1" dirty="0"/>
              <a:t>Наготове</a:t>
            </a:r>
            <a:r>
              <a:rPr lang="ru-RU" dirty="0"/>
              <a:t>2 костюм используют без противогаза (противогаз надевается по мере необходимости).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Перевод костюма Л-1 в </a:t>
            </a:r>
            <a:r>
              <a:rPr lang="ru-RU" b="1" dirty="0"/>
              <a:t>боевое </a:t>
            </a:r>
            <a:r>
              <a:rPr lang="ru-RU" dirty="0"/>
              <a:t>положение проводят, как правило, на незараженной </a:t>
            </a:r>
            <a:r>
              <a:rPr lang="ru-RU" dirty="0" smtClean="0"/>
              <a:t>местности.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3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Перевод костюма Л-1 в </a:t>
            </a:r>
            <a:r>
              <a:rPr lang="ru-RU" b="1" dirty="0">
                <a:solidFill>
                  <a:srgbClr val="FF0000"/>
                </a:solidFill>
              </a:rPr>
              <a:t>боевое </a:t>
            </a:r>
            <a:r>
              <a:rPr lang="ru-RU" dirty="0">
                <a:solidFill>
                  <a:srgbClr val="FF0000"/>
                </a:solidFill>
              </a:rPr>
              <a:t>положение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команде: "Защитную одежду надеть, газы!". Для этого необходимо:</a:t>
            </a:r>
            <a:br>
              <a:rPr lang="ru-RU" dirty="0"/>
            </a:br>
            <a:r>
              <a:rPr lang="ru-RU" dirty="0"/>
              <a:t>1. положить оружие, снять защитный шлем, снять снаряжение, снять головной убор</a:t>
            </a:r>
            <a:br>
              <a:rPr lang="ru-RU" dirty="0"/>
            </a:br>
            <a:r>
              <a:rPr lang="ru-RU" dirty="0"/>
              <a:t>2. вынуть из сумки, развернуть и положить костюм на землю</a:t>
            </a:r>
            <a:br>
              <a:rPr lang="ru-RU" dirty="0"/>
            </a:br>
            <a:r>
              <a:rPr lang="ru-RU" dirty="0"/>
              <a:t>3. надеть брюки и застегнуть хлястики</a:t>
            </a:r>
            <a:br>
              <a:rPr lang="ru-RU" dirty="0"/>
            </a:br>
            <a:r>
              <a:rPr lang="ru-RU" dirty="0"/>
              <a:t>4. перекинуть бретели через плечи крест-накрест и пристегнуть их к брюкам</a:t>
            </a:r>
            <a:br>
              <a:rPr lang="ru-RU" dirty="0"/>
            </a:br>
            <a:r>
              <a:rPr lang="ru-RU" dirty="0"/>
              <a:t>5. надеть куртку и откинуть капюшон</a:t>
            </a:r>
            <a:br>
              <a:rPr lang="ru-RU" dirty="0"/>
            </a:br>
            <a:r>
              <a:rPr lang="ru-RU" dirty="0"/>
              <a:t>6. застегнуть </a:t>
            </a:r>
            <a:r>
              <a:rPr lang="ru-RU" dirty="0" err="1"/>
              <a:t>промежный</a:t>
            </a:r>
            <a:r>
              <a:rPr lang="ru-RU" dirty="0"/>
              <a:t> хлястик куртки</a:t>
            </a:r>
            <a:br>
              <a:rPr lang="ru-RU" dirty="0"/>
            </a:br>
            <a:r>
              <a:rPr lang="ru-RU" dirty="0"/>
              <a:t>7. при необходимости надеть поясной ремень и снаряжение</a:t>
            </a:r>
            <a:br>
              <a:rPr lang="ru-RU" dirty="0"/>
            </a:br>
            <a:r>
              <a:rPr lang="ru-RU" dirty="0"/>
              <a:t>8. надеть сумку для противогаза</a:t>
            </a:r>
            <a:br>
              <a:rPr lang="ru-RU" dirty="0"/>
            </a:br>
            <a:r>
              <a:rPr lang="ru-RU" dirty="0"/>
              <a:t>9. уложить в сумку для переноски костюма головной убор ОКЗК-М (ОКЗК-Д) и надеть ее (при действиях, не связанных с перемещениями, сумку с головным убором можно не надевать)</a:t>
            </a:r>
            <a:br>
              <a:rPr lang="ru-RU" dirty="0"/>
            </a:br>
            <a:r>
              <a:rPr lang="ru-RU" dirty="0"/>
              <a:t>10. надеть противогаз</a:t>
            </a:r>
            <a:br>
              <a:rPr lang="ru-RU" dirty="0"/>
            </a:br>
            <a:r>
              <a:rPr lang="ru-RU" dirty="0"/>
              <a:t>11. надеть подшлемник ОКЗК-М (ОКЗК-Д), расправив его пелерину поверх обмундирования</a:t>
            </a:r>
            <a:br>
              <a:rPr lang="ru-RU" dirty="0"/>
            </a:br>
            <a:r>
              <a:rPr lang="ru-RU" dirty="0"/>
              <a:t>12. надеть капюшон</a:t>
            </a:r>
            <a:br>
              <a:rPr lang="ru-RU" dirty="0"/>
            </a:br>
            <a:r>
              <a:rPr lang="ru-RU" dirty="0"/>
              <a:t>13. расправить куртку на груди и под подбородком</a:t>
            </a:r>
            <a:br>
              <a:rPr lang="ru-RU" dirty="0"/>
            </a:br>
            <a:r>
              <a:rPr lang="ru-RU" dirty="0"/>
              <a:t>14. обвернуть вокруг шеи шейный хлястик и застегнуть его</a:t>
            </a:r>
            <a:br>
              <a:rPr lang="ru-RU" dirty="0"/>
            </a:br>
            <a:r>
              <a:rPr lang="ru-RU" dirty="0"/>
              <a:t>15. надеть защитный шлем</a:t>
            </a:r>
            <a:br>
              <a:rPr lang="ru-RU" dirty="0"/>
            </a:br>
            <a:r>
              <a:rPr lang="ru-RU" dirty="0"/>
              <a:t>16. надеть перчатки, обхватив резинкой запястья рук</a:t>
            </a:r>
            <a:br>
              <a:rPr lang="ru-RU" dirty="0"/>
            </a:br>
            <a:r>
              <a:rPr lang="ru-RU" dirty="0"/>
              <a:t>17. надеть петли рукавов на большие пальцы</a:t>
            </a:r>
            <a:br>
              <a:rPr lang="ru-RU" dirty="0"/>
            </a:br>
            <a:r>
              <a:rPr lang="ru-RU" dirty="0"/>
              <a:t>18. взять оружие.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3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>
                <a:solidFill>
                  <a:srgbClr val="FF0000"/>
                </a:solidFill>
              </a:rPr>
              <a:t>СНЯТИЕ ЛЕГКОГО ЗАЩИТНОГО КОСТЮМА </a:t>
            </a:r>
            <a:r>
              <a:rPr lang="ru-RU" cap="all" dirty="0" smtClean="0">
                <a:solidFill>
                  <a:srgbClr val="FF0000"/>
                </a:solidFill>
              </a:rPr>
              <a:t>Л-1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Снятие зараженного костюма Л-1 проводят на незараженной местности по команде "Защитную одежду снять".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снятии костюма Л-1 необходимо обращать особое внимание на то, чтобы открытыми участками тела не касаться его внешней (зараженной) стороны.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Для снятия костюма необходимо:</a:t>
            </a:r>
            <a:br>
              <a:rPr lang="ru-RU" dirty="0"/>
            </a:br>
            <a:r>
              <a:rPr lang="ru-RU" dirty="0"/>
              <a:t>1. встать спиной к ветру, положить оружие</a:t>
            </a:r>
            <a:br>
              <a:rPr lang="ru-RU" dirty="0"/>
            </a:br>
            <a:r>
              <a:rPr lang="ru-RU" dirty="0"/>
              <a:t>2. снять сумку для переноски костюма и сумку для противогаза</a:t>
            </a:r>
            <a:br>
              <a:rPr lang="ru-RU" dirty="0"/>
            </a:br>
            <a:r>
              <a:rPr lang="ru-RU" dirty="0"/>
              <a:t>3. снять снаряжение</a:t>
            </a:r>
            <a:br>
              <a:rPr lang="ru-RU" dirty="0"/>
            </a:br>
            <a:r>
              <a:rPr lang="ru-RU" dirty="0"/>
              <a:t>4. расстегнуть шейный и </a:t>
            </a:r>
            <a:r>
              <a:rPr lang="ru-RU" dirty="0" err="1"/>
              <a:t>промежный</a:t>
            </a:r>
            <a:r>
              <a:rPr lang="ru-RU" dirty="0"/>
              <a:t> хлястики и хлястики чулок</a:t>
            </a:r>
            <a:br>
              <a:rPr lang="ru-RU" dirty="0"/>
            </a:br>
            <a:r>
              <a:rPr lang="ru-RU" dirty="0"/>
              <a:t>5. снять куртку и вместе с перчатками сбросить с себя</a:t>
            </a:r>
            <a:br>
              <a:rPr lang="ru-RU" dirty="0"/>
            </a:br>
            <a:r>
              <a:rPr lang="ru-RU" dirty="0"/>
              <a:t>6. сделать шаг назад</a:t>
            </a:r>
            <a:br>
              <a:rPr lang="ru-RU" dirty="0"/>
            </a:br>
            <a:r>
              <a:rPr lang="ru-RU" dirty="0"/>
              <a:t>7. отстегнуть бретели брюк</a:t>
            </a:r>
            <a:br>
              <a:rPr lang="ru-RU" dirty="0"/>
            </a:br>
            <a:r>
              <a:rPr lang="ru-RU" dirty="0"/>
              <a:t>8. снять брюки, помогая руками с внутренней стороны</a:t>
            </a:r>
            <a:br>
              <a:rPr lang="ru-RU" dirty="0"/>
            </a:br>
            <a:r>
              <a:rPr lang="ru-RU" dirty="0"/>
              <a:t>9. отойти в наветренную сторону и снять подшлемник и противогаз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2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Защитная фильтрующая одежда (ЗФО)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holm.admin-smolensk.ru/files/481/zf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360040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0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8847"/>
            <a:ext cx="77048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Комплект этой одежды состоит из хлопчатобумажного комбинезона специального покроя, пропитанного водным раствором специальной пасты – химическими веществами, задерживающими пары отравляющих или аварийно химически опасных веществ (адсорбционного типа) или нейтрализующих их (</a:t>
            </a:r>
            <a:r>
              <a:rPr lang="ru-RU" sz="2400" dirty="0" err="1"/>
              <a:t>хемособционного</a:t>
            </a:r>
            <a:r>
              <a:rPr lang="ru-RU" sz="2400" dirty="0"/>
              <a:t> типа), а также мужского нательного белья (рубахи и кальсон), хлопчатобумажного подшлемника и двух пар портянок (одна из которых пропитана тем же составом, что и </a:t>
            </a:r>
            <a:r>
              <a:rPr lang="ru-RU" sz="2400" dirty="0" err="1"/>
              <a:t>камбенизон</a:t>
            </a:r>
            <a:r>
              <a:rPr lang="ru-RU" sz="2400" dirty="0"/>
              <a:t>). Нательное белье, подшлемник и непропитанная пара портянок нужны для того, чтобы не допускать потертостей кожных покровов и раздражения от пропиточного состава.</a:t>
            </a:r>
          </a:p>
          <a:p>
            <a:r>
              <a:rPr lang="ru-RU" sz="2400" dirty="0"/>
              <a:t>Размеры  комбинезонов, входящих в комплект ЗФО: первый – для людей ростом до 160 см, второй – от 160 до 170 см и третий – свыше 170 см. защитная фильтрующая одежда используется только с фильтрующими противогазами.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22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Костюм защитный “Корунд</a:t>
            </a:r>
            <a:r>
              <a:rPr lang="ru-RU" dirty="0" smtClean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works.doklad.ru/images/aEGT0JvXKrE/m47dff72b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2664296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ohranatryda.ru/wp-content/uploads/2019/07/ris.-1-tak-vygljadjat-osnovnye-vidy-szi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704855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64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235" y="404664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Защитный костюм “Корунд” предназначен для защиты от радиоактивной пыли, химического и бактериологического воздействия на человека.</a:t>
            </a:r>
          </a:p>
          <a:p>
            <a:r>
              <a:rPr lang="ru-RU" b="1" dirty="0"/>
              <a:t>Состав</a:t>
            </a:r>
            <a:endParaRPr lang="ru-RU" dirty="0"/>
          </a:p>
          <a:p>
            <a:r>
              <a:rPr lang="ru-RU" dirty="0"/>
              <a:t>Костюм защитный изготавливается из прорезиненной ткани и состоит из:</a:t>
            </a:r>
          </a:p>
          <a:p>
            <a:r>
              <a:rPr lang="ru-RU" dirty="0"/>
              <a:t>- куртки с капюшоном;</a:t>
            </a:r>
          </a:p>
          <a:p>
            <a:r>
              <a:rPr lang="ru-RU" dirty="0"/>
              <a:t>- полукомбинезона с сапогами;</a:t>
            </a:r>
          </a:p>
          <a:p>
            <a:r>
              <a:rPr lang="ru-RU" dirty="0"/>
              <a:t>- двух пар перчаток.</a:t>
            </a:r>
          </a:p>
          <a:p>
            <a:r>
              <a:rPr lang="ru-RU" b="1" dirty="0"/>
              <a:t>Характеристики</a:t>
            </a:r>
            <a:endParaRPr lang="ru-RU" dirty="0"/>
          </a:p>
          <a:p>
            <a:r>
              <a:rPr lang="ru-RU" dirty="0"/>
              <a:t>Ткань костюма “Корунд” имеет более высокую механическую прочность и защитную способность, чем такие ткани, как Т-15, бук, НМФ. Несмотря на то, что она тоньше, общий вес костюма и проницаемость меньше, чем Л-1.</a:t>
            </a:r>
          </a:p>
          <a:p>
            <a:r>
              <a:rPr lang="ru-RU" dirty="0"/>
              <a:t>На капюшоне - резиновый обтюратор, позволяющий надевать и снимать противогаз, не снимая капюшона. Благодаря надежному прилеганию обтюратора противогазов (ГП-7В, ГП-7ВМ, ПФМ-1) к обтюратору капюшона, достигается надежная герметизация всего под костюмного пространства. Ярко-голубой цвет костюма делает работающего в нем спасателя более заметным на фоне местности, что облегчает контроль и обнаружение его в случае необходимости.</a:t>
            </a:r>
          </a:p>
          <a:p>
            <a:r>
              <a:rPr lang="ru-RU" dirty="0"/>
              <a:t>Костюм выпускается трех ростов: до 166 см., от 166-176 см. и свыше 176 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8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Костюм защитный КЗС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works.doklad.ru/images/aEGT0JvXKrE/668de5e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2880319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52097" y="5689201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Предназначен для защиты кожи от различных АХОВ и предохраняет от проникновения их паров к кожному покрову человека(спасателя).</a:t>
            </a:r>
          </a:p>
        </p:txBody>
      </p:sp>
    </p:spTree>
    <p:extLst>
      <p:ext uri="{BB962C8B-B14F-4D97-AF65-F5344CB8AC3E}">
        <p14:creationId xmlns:p14="http://schemas.microsoft.com/office/powerpoint/2010/main" val="18705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Список литературы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1.Емельянов В.М., </a:t>
            </a:r>
            <a:r>
              <a:rPr lang="ru-RU" dirty="0" err="1"/>
              <a:t>Коханов</a:t>
            </a:r>
            <a:r>
              <a:rPr lang="ru-RU" dirty="0"/>
              <a:t> В.Н., Некрасов П.А. Защита населения и территорий в чрезвычайных ситуациях. - М.: Академический проект, 2003.</a:t>
            </a:r>
          </a:p>
          <a:p>
            <a:r>
              <a:rPr lang="ru-RU" dirty="0"/>
              <a:t>2.А. И. </a:t>
            </a:r>
            <a:r>
              <a:rPr lang="ru-RU" dirty="0" err="1"/>
              <a:t>Яроцкий</a:t>
            </a:r>
            <a:r>
              <a:rPr lang="ru-RU" dirty="0"/>
              <a:t>, лекция "Особенности передвижения в защитной одежде и противогазе."</a:t>
            </a:r>
          </a:p>
          <a:p>
            <a:r>
              <a:rPr lang="ru-RU" dirty="0"/>
              <a:t>3.Чрезвычайные ситуации: защита населения и территории. Учебное пособие, С.А. Бобок, В.И. </a:t>
            </a:r>
            <a:r>
              <a:rPr lang="ru-RU" dirty="0" err="1"/>
              <a:t>Юртушкин</a:t>
            </a:r>
            <a:r>
              <a:rPr lang="ru-RU" dirty="0"/>
              <a:t>. Москва, 2000.</a:t>
            </a:r>
          </a:p>
          <a:p>
            <a:r>
              <a:rPr lang="ru-RU" dirty="0"/>
              <a:t>4.Защита объектов народного хозяйства от оружия массового поражения. Справочник, / </a:t>
            </a:r>
            <a:r>
              <a:rPr lang="ru-RU" dirty="0" err="1"/>
              <a:t>Г.П.Демиденко</a:t>
            </a:r>
            <a:r>
              <a:rPr lang="ru-RU" dirty="0"/>
              <a:t>, </a:t>
            </a:r>
            <a:r>
              <a:rPr lang="ru-RU" dirty="0" err="1"/>
              <a:t>Е.П.Кузьменко</a:t>
            </a:r>
            <a:r>
              <a:rPr lang="ru-RU" dirty="0"/>
              <a:t>, П.П. Орлов и </a:t>
            </a:r>
            <a:r>
              <a:rPr lang="ru-RU" dirty="0" err="1"/>
              <a:t>др.,Киев</a:t>
            </a:r>
            <a:r>
              <a:rPr lang="ru-RU" dirty="0"/>
              <a:t>, 1989.</a:t>
            </a:r>
          </a:p>
          <a:p>
            <a:r>
              <a:rPr lang="ru-RU" dirty="0"/>
              <a:t>5.Атаманюк В. Г. Гражданская оборона, Москва,1986.</a:t>
            </a:r>
          </a:p>
          <a:p>
            <a:r>
              <a:rPr lang="ru-RU" dirty="0"/>
              <a:t>6.Руководство по эксплуатации средств индивидуальной защиты, часть 3, Москва 1988.</a:t>
            </a:r>
          </a:p>
          <a:p>
            <a:r>
              <a:rPr lang="ru-RU" dirty="0"/>
              <a:t>7.Зюзин В. С. Защита персонала и населения от СДЯВ на химически опасном объекте.</a:t>
            </a:r>
          </a:p>
          <a:p>
            <a:r>
              <a:rPr lang="ru-RU" dirty="0"/>
              <a:t>8.Чрезвычайные ситуации и защита от них. Сост. </a:t>
            </a:r>
            <a:r>
              <a:rPr lang="ru-RU" dirty="0" err="1"/>
              <a:t>А.Бондаренко</a:t>
            </a:r>
            <a:r>
              <a:rPr lang="ru-RU" dirty="0"/>
              <a:t>. Москва, 1998.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3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>
                <a:solidFill>
                  <a:srgbClr val="FF0000"/>
                </a:solidFill>
              </a:rPr>
              <a:t>КЛАССИФИКАЦИЯ </a:t>
            </a:r>
            <a:r>
              <a:rPr lang="ru-RU" dirty="0" smtClean="0">
                <a:solidFill>
                  <a:srgbClr val="FF0000"/>
                </a:solidFill>
              </a:rPr>
              <a:t>СИЗК</a:t>
            </a:r>
            <a:r>
              <a:rPr lang="ru-RU" cap="all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средства индивидуальной защиты кожи можно классифицировать по принципам защитного действия, использования и по </a:t>
            </a:r>
            <a:r>
              <a:rPr lang="ru-RU" dirty="0" smtClean="0"/>
              <a:t>назначению</a:t>
            </a:r>
          </a:p>
          <a:p>
            <a:r>
              <a:rPr lang="ru-RU" dirty="0"/>
              <a:t>По принципу защитного действия, заключающегося в материале изготовления защитной одежды, </a:t>
            </a:r>
            <a:r>
              <a:rPr lang="ru-RU" u="sng" dirty="0" smtClean="0">
                <a:solidFill>
                  <a:srgbClr val="002060"/>
                </a:solidFill>
                <a:hlinkClick r:id="rId2"/>
              </a:rPr>
              <a:t>СИЗ</a:t>
            </a:r>
            <a:r>
              <a:rPr lang="ru-RU" u="sng" dirty="0" smtClean="0">
                <a:solidFill>
                  <a:srgbClr val="002060"/>
                </a:solidFill>
              </a:rPr>
              <a:t>К</a:t>
            </a:r>
            <a:r>
              <a:rPr lang="ru-RU" dirty="0" smtClean="0"/>
              <a:t> </a:t>
            </a:r>
            <a:r>
              <a:rPr lang="ru-RU" dirty="0"/>
              <a:t>бывают фильтрующие и изолирующие</a:t>
            </a:r>
          </a:p>
        </p:txBody>
      </p:sp>
    </p:spTree>
    <p:extLst>
      <p:ext uri="{BB962C8B-B14F-4D97-AF65-F5344CB8AC3E}">
        <p14:creationId xmlns:p14="http://schemas.microsoft.com/office/powerpoint/2010/main" val="2868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Фильтрующие средства защиты </a:t>
            </a:r>
            <a:r>
              <a:rPr lang="ru-RU" dirty="0" smtClean="0">
                <a:solidFill>
                  <a:srgbClr val="FF0000"/>
                </a:solidFill>
              </a:rPr>
              <a:t>кожи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Фильтрующие средства защиты кожи изготавливаются из специальных материалов, которые пропитываются химическими составами, нейтрализующими или поглощающими вредные газы, пары и аэрозоли. Материалы, используемые для изготовления фильтрующей защитной одежды, являются воздухопроницаемыми, что позволяет их применять на протяжении длительного времени без негативного воздействия на кожу. К фильтрующим средствам защиты кожи относятся защитные костюмы, комбинезоны, которые используются в комплекте с фильтрующими противогазами, а также сапогами и перчатками.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1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Изолирующие средства индивидуальной защиты </a:t>
            </a:r>
            <a:r>
              <a:rPr lang="ru-RU" dirty="0" smtClean="0">
                <a:solidFill>
                  <a:srgbClr val="FF0000"/>
                </a:solidFill>
              </a:rPr>
              <a:t>кожи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Изолирующие средства индивидуальной защиты кожи производятся из прорезиненных или полимерных материалов, которые являются полностью воздухонепроницаемыми. Используются такие костюмы, когда плотность заражения слишком велика и фильтрующая одежда не способна защитить организм от вредного воздействия зараженной атмосферы. К изолирующей одежде относятся как костюмы, так и накидки, которые в свою очередь могут быть герметичные (применяются для защиты от вредных паров, газов, аэрозолей, химических растворов, их капель и брызг) и негерметичные (защищают только от аэрозолей или капель).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2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Классификация по назначению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подразумевает выделение таких видов СИЗ кожи как </a:t>
            </a:r>
            <a:endParaRPr lang="ru-RU" dirty="0" smtClean="0"/>
          </a:p>
          <a:p>
            <a:r>
              <a:rPr lang="ru-RU" dirty="0" smtClean="0"/>
              <a:t>табельные </a:t>
            </a:r>
            <a:r>
              <a:rPr lang="ru-RU" dirty="0"/>
              <a:t>(</a:t>
            </a:r>
            <a:r>
              <a:rPr lang="ru-RU" dirty="0" smtClean="0"/>
              <a:t>общевойсковые)</a:t>
            </a:r>
          </a:p>
          <a:p>
            <a:r>
              <a:rPr lang="ru-RU" dirty="0" smtClean="0"/>
              <a:t>табельные (специальные) </a:t>
            </a:r>
          </a:p>
          <a:p>
            <a:r>
              <a:rPr lang="ru-RU" dirty="0" smtClean="0"/>
              <a:t>простейшие </a:t>
            </a:r>
            <a:r>
              <a:rPr lang="ru-RU" dirty="0"/>
              <a:t>(подручные)</a:t>
            </a:r>
          </a:p>
        </p:txBody>
      </p:sp>
    </p:spTree>
    <p:extLst>
      <p:ext uri="{BB962C8B-B14F-4D97-AF65-F5344CB8AC3E}">
        <p14:creationId xmlns:p14="http://schemas.microsoft.com/office/powerpoint/2010/main" val="19280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Табельные средства индивидуальной защиты </a:t>
            </a:r>
            <a:r>
              <a:rPr lang="ru-RU" dirty="0" smtClean="0">
                <a:solidFill>
                  <a:srgbClr val="FF0000"/>
                </a:solidFill>
              </a:rPr>
              <a:t>кожи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Табельные средства индивидуальной защиты кожи призваны защищать кожу человека от опасных газов, паров, аэрозолей и дымов, от радиоактивных веществ и бактериологических выделений, сильнодействующих ядовитых веществ и др.</a:t>
            </a:r>
            <a:br>
              <a:rPr lang="ru-RU" dirty="0"/>
            </a:br>
            <a:r>
              <a:rPr lang="ru-RU" dirty="0"/>
              <a:t>Общевойсковые СИЗ кожи являются изолирующими средствами защиты и используются в основном военными подразделениями. К общевойсковым СИЗ кожи относится </a:t>
            </a:r>
            <a:r>
              <a:rPr lang="ru-RU" u="sng" dirty="0">
                <a:hlinkClick r:id="rId2"/>
              </a:rPr>
              <a:t>общевойсковой защитный комплект (ОЗК</a:t>
            </a:r>
            <a:r>
              <a:rPr lang="ru-RU" dirty="0"/>
              <a:t>), к специальным – </a:t>
            </a:r>
            <a:r>
              <a:rPr lang="ru-RU" u="sng" dirty="0">
                <a:hlinkClick r:id="rId3"/>
              </a:rPr>
              <a:t>легкий защитный костюм Л-1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Подручные средствам защиты </a:t>
            </a:r>
            <a:r>
              <a:rPr lang="ru-RU" dirty="0" smtClean="0">
                <a:solidFill>
                  <a:srgbClr val="FF0000"/>
                </a:solidFill>
              </a:rPr>
              <a:t>кожи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К подручным средствам защиты кожи относится одежда, наиболее подходящая для защиты, когда нет возможности использования табельных средств.</a:t>
            </a:r>
          </a:p>
          <a:p>
            <a:r>
              <a:rPr lang="ru-RU" dirty="0"/>
              <a:t>Наилучшим вариантом будет использование производственной одежды, сшитой из брезента или грубого сукна (куртки, брюки, комбинезоны и др.). Также, некоторую защиту обеспечивают и теплые вещи – драповые и кожаные пальто, дубленки, ватники, джинсовые куртки.</a:t>
            </a:r>
          </a:p>
          <a:p>
            <a:r>
              <a:rPr lang="ru-RU" dirty="0"/>
              <a:t>На время действия и эффективность защиты, безусловно, влияет состав и концентрация в воздухе вредных веществ. Однако, за неимением специальных защитных средств, не лишним будет использовать и подручные материалы. Чем плотнее ткань, тем более эффективно ее защитное действие. Для защиты ног используются резиновые сапоги, галоши, высокие кожаные сапоги, на руки одеваются кожаные или если есть резиновые перчатки.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2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1879</Words>
  <Application>Microsoft Office PowerPoint</Application>
  <PresentationFormat>Экран (4:3)</PresentationFormat>
  <Paragraphs>104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Назначение СИЗК</vt:lpstr>
      <vt:lpstr>Презентация PowerPoint</vt:lpstr>
      <vt:lpstr>КЛАССИФИКАЦИЯ СИЗК </vt:lpstr>
      <vt:lpstr>Фильтрующие средства защиты кожи</vt:lpstr>
      <vt:lpstr>Изолирующие средства индивидуальной защиты кожи</vt:lpstr>
      <vt:lpstr>Классификация по назначению </vt:lpstr>
      <vt:lpstr>Табельные средства индивидуальной защиты кожи</vt:lpstr>
      <vt:lpstr>Подручные средствам защиты кожи</vt:lpstr>
      <vt:lpstr>Презентация PowerPoint</vt:lpstr>
      <vt:lpstr>По принципу использования </vt:lpstr>
      <vt:lpstr>Общевойсковой защитный комплект (ОЗК)</vt:lpstr>
      <vt:lpstr>Общевойсковой защитный комплект (ОЗК)</vt:lpstr>
      <vt:lpstr>Внутренняя сторона плаща ОЗК имеет белый цвет и на заснеженной территории он выворачивается наизнанку, шпеньки переставляются на 180 градусов. В результате пользователь получает ОЗК в маскировочной (зимней) окраске.  </vt:lpstr>
      <vt:lpstr>НАДЕВАНИЕ  ОЗК</vt:lpstr>
      <vt:lpstr>В виде накидки плащ используют при внезапном применении противником ТХ, БА и напалма</vt:lpstr>
      <vt:lpstr>Надевание ОЗК (плащ в рукава) </vt:lpstr>
      <vt:lpstr>Надевание ОЗК в виде комбинезона </vt:lpstr>
      <vt:lpstr>Презентация PowerPoint</vt:lpstr>
      <vt:lpstr>Снимание (ОЗК)</vt:lpstr>
      <vt:lpstr>Легкий защитный костюм Л-1</vt:lpstr>
      <vt:lpstr>ИЗ ЧЕГО СОСТОИТ ЛЕГКИЙ ЗАЩИТНЫЙ КОСТЮМ Л-1</vt:lpstr>
      <vt:lpstr>Презентация PowerPoint</vt:lpstr>
      <vt:lpstr>НАДЕВАНИЕ ЛЕГКОГО ЗАЩИТНОГО КОСТЮМА Л-1</vt:lpstr>
      <vt:lpstr>Перевод костюма Л-1 в боевое положение </vt:lpstr>
      <vt:lpstr>СНЯТИЕ ЛЕГКОГО ЗАЩИТНОГО КОСТЮМА Л-1</vt:lpstr>
      <vt:lpstr>Защитная фильтрующая одежда (ЗФО)</vt:lpstr>
      <vt:lpstr>Презентация PowerPoint</vt:lpstr>
      <vt:lpstr>Костюм защитный “Корунд”</vt:lpstr>
      <vt:lpstr>Презентация PowerPoint</vt:lpstr>
      <vt:lpstr>Костюм защитный КЗС 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Витя</dc:creator>
  <cp:lastModifiedBy>Витя</cp:lastModifiedBy>
  <cp:revision>14</cp:revision>
  <dcterms:created xsi:type="dcterms:W3CDTF">2020-01-23T04:03:30Z</dcterms:created>
  <dcterms:modified xsi:type="dcterms:W3CDTF">2020-01-23T06:46:31Z</dcterms:modified>
</cp:coreProperties>
</file>