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33" autoAdjust="0"/>
  </p:normalViewPr>
  <p:slideViewPr>
    <p:cSldViewPr snapToGrid="0">
      <p:cViewPr varScale="1">
        <p:scale>
          <a:sx n="85" d="100"/>
          <a:sy n="85" d="100"/>
        </p:scale>
        <p:origin x="-84" y="-5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07.02.2017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pPr/>
              <a:t>07.02.2017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a:p>
        </p:txBody>
      </p:sp>
    </p:spTree>
    <p:extLst>
      <p:ext uri="{BB962C8B-B14F-4D97-AF65-F5344CB8AC3E}">
        <p14:creationId xmlns:p14="http://schemas.microsoft.com/office/powerpoint/2010/main" xmlns=""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2" y="-124757"/>
            <a:ext cx="9139938" cy="6858000"/>
          </a:xfrm>
          <a:prstGeom prst="rect">
            <a:avLst/>
          </a:prstGeom>
        </p:spPr>
      </p:pic>
      <p:sp>
        <p:nvSpPr>
          <p:cNvPr id="4" name="Прямоугольник 3"/>
          <p:cNvSpPr/>
          <p:nvPr/>
        </p:nvSpPr>
        <p:spPr>
          <a:xfrm>
            <a:off x="2408174" y="1013294"/>
            <a:ext cx="6246939" cy="2616101"/>
          </a:xfrm>
          <a:prstGeom prst="rect">
            <a:avLst/>
          </a:prstGeom>
          <a:effectLst/>
        </p:spPr>
        <p:txBody>
          <a:bodyPr wrap="square">
            <a:spAutoFit/>
          </a:bodyPr>
          <a:lstStyle/>
          <a:p>
            <a:pPr algn="ctr"/>
            <a:r>
              <a:rPr lang="ru-RU" sz="6000" b="1" i="1" dirty="0" smtClean="0">
                <a:solidFill>
                  <a:srgbClr val="FF0000"/>
                </a:solidFill>
              </a:rPr>
              <a:t>Пирогов Николай Иванович</a:t>
            </a:r>
          </a:p>
          <a:p>
            <a:pPr algn="ctr"/>
            <a:endParaRPr lang="ru-RU" sz="4400" i="1" dirty="0">
              <a:ln w="0"/>
              <a:solidFill>
                <a:schemeClr val="accent1">
                  <a:lumMod val="50000"/>
                </a:schemeClr>
              </a:solidFill>
              <a:effectLst>
                <a:outerShdw blurRad="38100" dist="25400" dir="5400000" algn="ctr" rotWithShape="0">
                  <a:srgbClr val="6E747A">
                    <a:alpha val="43000"/>
                  </a:srgbClr>
                </a:outerShdw>
              </a:effectLst>
              <a:latin typeface="AGBenguiat Cyr-Bold" panose="020B0500000000000000"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55266607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a:lstStyle/>
          <a:p>
            <a:pPr algn="ctr"/>
            <a:r>
              <a:rPr lang="ru-RU" dirty="0" smtClean="0"/>
              <a:t>Детство будущего хирурга</a:t>
            </a:r>
            <a:endParaRPr lang="ru-RU" dirty="0"/>
          </a:p>
        </p:txBody>
      </p:sp>
      <p:sp>
        <p:nvSpPr>
          <p:cNvPr id="3" name="Содержимое 2"/>
          <p:cNvSpPr>
            <a:spLocks noGrp="1"/>
          </p:cNvSpPr>
          <p:nvPr>
            <p:ph sz="half" idx="1"/>
          </p:nvPr>
        </p:nvSpPr>
        <p:spPr>
          <a:xfrm>
            <a:off x="5207620" y="1605776"/>
            <a:ext cx="3657600" cy="4393579"/>
          </a:xfrm>
        </p:spPr>
        <p:txBody>
          <a:bodyPr>
            <a:normAutofit fontScale="85000" lnSpcReduction="20000"/>
          </a:bodyPr>
          <a:lstStyle/>
          <a:p>
            <a:r>
              <a:rPr lang="ru-RU" b="1" dirty="0" smtClean="0">
                <a:solidFill>
                  <a:srgbClr val="002060"/>
                </a:solidFill>
              </a:rPr>
              <a:t>Будущий великий врач Коля Пирогов родился 25 ноября (13 ноября по старому стилю) 1810 года в Москве. Его отец (служивший казначеем) Иван Иванович Пирогов имел четырнадцать детей, большинство умерло в младенчестве; из шестерых оставшихся в живых Николай был самый юный.</a:t>
            </a:r>
            <a:endParaRPr lang="ru-RU" b="1" dirty="0">
              <a:solidFill>
                <a:srgbClr val="002060"/>
              </a:solidFill>
            </a:endParaRPr>
          </a:p>
        </p:txBody>
      </p:sp>
      <p:pic>
        <p:nvPicPr>
          <p:cNvPr id="5" name="Содержимое 4" descr="пирогов.jpg"/>
          <p:cNvPicPr>
            <a:picLocks noGrp="1" noChangeAspect="1"/>
          </p:cNvPicPr>
          <p:nvPr>
            <p:ph sz="half" idx="2"/>
          </p:nvPr>
        </p:nvPicPr>
        <p:blipFill>
          <a:blip r:embed="rId2" cstate="print"/>
          <a:stretch>
            <a:fillRect/>
          </a:stretch>
        </p:blipFill>
        <p:spPr>
          <a:xfrm>
            <a:off x="1012973" y="1539539"/>
            <a:ext cx="3525573" cy="4614451"/>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Constantia" pitchFamily="18" charset="0"/>
              </a:rPr>
              <a:t>образование</a:t>
            </a:r>
            <a:endParaRPr lang="ru-RU" dirty="0">
              <a:latin typeface="Constantia" pitchFamily="18" charset="0"/>
            </a:endParaRPr>
          </a:p>
        </p:txBody>
      </p:sp>
      <p:sp>
        <p:nvSpPr>
          <p:cNvPr id="3" name="Содержимое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10000"/>
          </a:bodyPr>
          <a:lstStyle/>
          <a:p>
            <a:r>
              <a:rPr lang="ru-RU" dirty="0" smtClean="0"/>
              <a:t>Получить образование ему помог знакомый семьи — известный московский врач, профессор Московского университета Е. Мухин, который заметил способности мальчика и стал заниматься с ним индивидуально.</a:t>
            </a:r>
          </a:p>
          <a:p>
            <a:r>
              <a:rPr lang="ru-RU" dirty="0" smtClean="0"/>
              <a:t>Когда Николаю исполнилось четырнадцать лет, он поступил на медицинский факультет Московского университета. Для этого ему пришлось прибавить себе два года, но экзамены он сдал не хуже своих старших товарищей. Пирогов учился легко. Кроме того, ему приходилось постоянно подрабатывать, чтобы помочь семье. Наконец Пирогову удалось устроиться на должность прозектора в анатомическом театре. Эта работа дала ему бесценный опыт и убедила его в том, что он должен стать хирургом.</a:t>
            </a:r>
          </a:p>
          <a:p>
            <a:endParaRPr lang="ru-RU"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Scale>
                                      <p:cBhvr>
                                        <p:cTn id="16"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bg/>
                                          </p:spTgt>
                                        </p:tgtEl>
                                        <p:attrNameLst>
                                          <p:attrName>ppt_x</p:attrName>
                                          <p:attrName>ppt_y</p:attrName>
                                        </p:attrNameLst>
                                      </p:cBhvr>
                                    </p:animMotion>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Scale>
                                      <p:cBhvr>
                                        <p:cTn id="2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0" end="0"/>
                                            </p:txEl>
                                          </p:spTgt>
                                        </p:tgtEl>
                                        <p:attrNameLst>
                                          <p:attrName>ppt_x</p:attrName>
                                          <p:attrName>ppt_y</p:attrName>
                                        </p:attrNameLst>
                                      </p:cBhvr>
                                    </p:animMotion>
                                    <p:animEffect transition="in" filter="fade">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Scale>
                                      <p:cBhvr>
                                        <p:cTn id="30"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1" end="1"/>
                                            </p:txEl>
                                          </p:spTgt>
                                        </p:tgtEl>
                                        <p:attrNameLst>
                                          <p:attrName>ppt_x</p:attrName>
                                          <p:attrName>ppt_y</p:attrName>
                                        </p:attrNameLst>
                                      </p:cBhvr>
                                    </p:animMotion>
                                    <p:animEffect transition="in" filter="fade">
                                      <p:cBhvr>
                                        <p:cTn id="3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Крымская война</a:t>
            </a:r>
            <a:endParaRPr lang="ru-RU" dirty="0"/>
          </a:p>
        </p:txBody>
      </p:sp>
      <p:sp>
        <p:nvSpPr>
          <p:cNvPr id="3" name="Содержимое 2"/>
          <p:cNvSpPr>
            <a:spLocks noGrp="1"/>
          </p:cNvSpPr>
          <p:nvPr>
            <p:ph sz="half" idx="1"/>
          </p:nvPr>
        </p:nvSpPr>
        <p:spPr/>
        <p:style>
          <a:lnRef idx="1">
            <a:schemeClr val="accent2"/>
          </a:lnRef>
          <a:fillRef idx="3">
            <a:schemeClr val="accent2"/>
          </a:fillRef>
          <a:effectRef idx="2">
            <a:schemeClr val="accent2"/>
          </a:effectRef>
          <a:fontRef idx="minor">
            <a:schemeClr val="lt1"/>
          </a:fontRef>
        </p:style>
        <p:txBody>
          <a:bodyPr>
            <a:noAutofit/>
          </a:bodyPr>
          <a:lstStyle/>
          <a:p>
            <a:r>
              <a:rPr lang="ru-RU" sz="1600" dirty="0" smtClean="0"/>
              <a:t>Получить образование ему помог знакомый семьи — известный московский врач, профессор Московского университета Е. Мухин, который заметил способности мальчика и стал заниматься с ним </a:t>
            </a:r>
            <a:r>
              <a:rPr lang="ru-RU" sz="1600" dirty="0" err="1" smtClean="0"/>
              <a:t>индивидуально.Когда</a:t>
            </a:r>
            <a:r>
              <a:rPr lang="ru-RU" sz="1600" dirty="0" smtClean="0"/>
              <a:t> </a:t>
            </a:r>
            <a:r>
              <a:rPr lang="ru-RU" sz="1600" dirty="0" smtClean="0"/>
              <a:t>Николаю исполнилось четырнадцать лет, он поступил на медицинский факультет Московского университета. Для этого ему пришлось прибавить себе два года, но экзамены он сдал не хуже своих старших товарищей. Пирогов учился легко. Кроме того, ему приходилось постоянно подрабатывать, чтобы помочь семье. Наконец Пирогову удалось устроиться на должность прозектора в анатомическом театре. Эта работа дала ему бесценный опыт и убедила его в том, что он должен стать хирургом</a:t>
            </a:r>
            <a:r>
              <a:rPr lang="ru-RU" sz="1600" dirty="0" smtClean="0"/>
              <a:t>.</a:t>
            </a:r>
            <a:endParaRPr lang="ru-RU" sz="1600" dirty="0" smtClean="0"/>
          </a:p>
        </p:txBody>
      </p:sp>
      <p:pic>
        <p:nvPicPr>
          <p:cNvPr id="5" name="Содержимое 4" descr="война.jpg"/>
          <p:cNvPicPr>
            <a:picLocks noGrp="1" noChangeAspect="1"/>
          </p:cNvPicPr>
          <p:nvPr>
            <p:ph sz="half" idx="2"/>
          </p:nvPr>
        </p:nvPicPr>
        <p:blipFill>
          <a:blip r:embed="rId2" cstate="print"/>
          <a:stretch>
            <a:fillRect/>
          </a:stretch>
        </p:blipFill>
        <p:spPr>
          <a:xfrm>
            <a:off x="4833473" y="1418103"/>
            <a:ext cx="3697210" cy="5134845"/>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Scale>
                                      <p:cBhvr>
                                        <p:cTn id="14"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bg/>
                                          </p:spTgt>
                                        </p:tgtEl>
                                        <p:attrNameLst>
                                          <p:attrName>ppt_x</p:attrName>
                                          <p:attrName>ppt_y</p:attrName>
                                        </p:attrNameLst>
                                      </p:cBhvr>
                                    </p:animMotion>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Прощай</a:t>
            </a:r>
            <a:r>
              <a:rPr lang="ru-RU" dirty="0" smtClean="0"/>
              <a:t> </a:t>
            </a:r>
            <a:r>
              <a:rPr lang="ru-RU" dirty="0" smtClean="0">
                <a:solidFill>
                  <a:srgbClr val="FF0000"/>
                </a:solidFill>
              </a:rPr>
              <a:t>хирургия!</a:t>
            </a:r>
            <a:endParaRPr lang="ru-RU" dirty="0">
              <a:solidFill>
                <a:srgbClr val="FF0000"/>
              </a:solidFill>
            </a:endParaRPr>
          </a:p>
        </p:txBody>
      </p:sp>
      <p:sp>
        <p:nvSpPr>
          <p:cNvPr id="3" name="Содержимое 2"/>
          <p:cNvSpPr>
            <a:spLocks noGrp="1"/>
          </p:cNvSpPr>
          <p:nvPr>
            <p:ph sz="half" idx="1"/>
          </p:nvPr>
        </p:nvSpPr>
        <p:spPr/>
        <p:txBody>
          <a:bodyPr>
            <a:normAutofit fontScale="40000" lnSpcReduction="20000"/>
          </a:bodyPr>
          <a:lstStyle/>
          <a:p>
            <a:r>
              <a:rPr lang="ru-RU" sz="3400" dirty="0" smtClean="0"/>
              <a:t>На некоторое время Николай Пирогов поселился в своем имении «Вишня» неподалеку от Винницы, где организовал бесплатную больницу. Он выезжал оттуда только за границу, а также по приглашению Петербургского университета для чтения лекций. К этому времени Пирогов уже был членом нескольких иностранных </a:t>
            </a:r>
            <a:r>
              <a:rPr lang="ru-RU" sz="3400" dirty="0" err="1" smtClean="0"/>
              <a:t>академий.В</a:t>
            </a:r>
            <a:r>
              <a:rPr lang="ru-RU" sz="3400" dirty="0" smtClean="0"/>
              <a:t> </a:t>
            </a:r>
            <a:r>
              <a:rPr lang="ru-RU" sz="3400" dirty="0" smtClean="0"/>
              <a:t>мае 1881 года в Москве и Петербурге торжественно отмечали пятидесятилетие научной деятельности Пирогова. С приветствием к нему обратился великий русский физиолог Иван Михайлович Сеченов. Однако в это время ученый уже был неизлечимо болен, и летом 1881 года он умер в своем </a:t>
            </a:r>
            <a:r>
              <a:rPr lang="ru-RU" sz="3400" dirty="0" err="1" smtClean="0"/>
              <a:t>имении.Значение</a:t>
            </a:r>
            <a:r>
              <a:rPr lang="ru-RU" sz="3400" dirty="0" smtClean="0"/>
              <a:t> </a:t>
            </a:r>
            <a:r>
              <a:rPr lang="ru-RU" sz="3400" dirty="0" smtClean="0"/>
              <a:t>деятельности Николая Ивановича Пирогов состоит в том, что своим самоотверженным и часто бескорыстным трудом он превратил хирургию в науку, вооружив врачей научно обоснованной методикой оперативного </a:t>
            </a:r>
            <a:r>
              <a:rPr lang="ru-RU" sz="3400" dirty="0" err="1" smtClean="0"/>
              <a:t>вмешательства.Незадолго</a:t>
            </a:r>
            <a:r>
              <a:rPr lang="ru-RU" sz="3400" dirty="0" smtClean="0"/>
              <a:t> </a:t>
            </a:r>
            <a:r>
              <a:rPr lang="ru-RU" sz="3400" dirty="0" smtClean="0"/>
              <a:t>до смерти ученый сделал еще одно открытие — предложил совершенно новый способ бальзамирования умерших. До наших дней в церкви села Вишни хранится набальзамированное этим способом тело самого Пирогова.</a:t>
            </a:r>
          </a:p>
          <a:p>
            <a:endParaRPr lang="ru-RU" dirty="0"/>
          </a:p>
        </p:txBody>
      </p:sp>
      <p:pic>
        <p:nvPicPr>
          <p:cNvPr id="5" name="Содержимое 4" descr="pirogov_01.jpg"/>
          <p:cNvPicPr>
            <a:picLocks noGrp="1" noChangeAspect="1"/>
          </p:cNvPicPr>
          <p:nvPr>
            <p:ph sz="half" idx="2"/>
          </p:nvPr>
        </p:nvPicPr>
        <p:blipFill>
          <a:blip r:embed="rId2" cstate="print"/>
          <a:stretch>
            <a:fillRect/>
          </a:stretch>
        </p:blipFill>
        <p:spPr>
          <a:xfrm>
            <a:off x="4954087" y="1728439"/>
            <a:ext cx="3755016" cy="4371277"/>
          </a:xfr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Scale>
                                      <p:cBhvr>
                                        <p:cTn id="16"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0" end="0"/>
                                            </p:txEl>
                                          </p:spTgt>
                                        </p:tgtEl>
                                        <p:attrNameLst>
                                          <p:attrName>ppt_x</p:attrName>
                                          <p:attrName>ppt_y</p:attrName>
                                        </p:attrNameLst>
                                      </p:cBhvr>
                                    </p:animMotion>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Смерть великого хирурга</a:t>
            </a: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smtClean="0"/>
              <a:t>Память о великом хирурге сохраняется и сейчас. Ежегодно в день его рождения присуждаются премия и медаль его имени за достижения в области анатомии и хирургии. В доме, где жил </a:t>
            </a:r>
            <a:r>
              <a:rPr lang="ru-RU" b="1" dirty="0" smtClean="0"/>
              <a:t>Николай Пирогов</a:t>
            </a:r>
            <a:r>
              <a:rPr lang="ru-RU" dirty="0" smtClean="0"/>
              <a:t>, открыт музей истории медицины, кроме того, его именем названы некоторые медицинские учреждения и городские улицы.</a:t>
            </a:r>
            <a:endParaRPr lang="ru-RU" dirty="0"/>
          </a:p>
        </p:txBody>
      </p:sp>
      <p:pic>
        <p:nvPicPr>
          <p:cNvPr id="5" name="Содержимое 4" descr="памятник пирогов.JPG"/>
          <p:cNvPicPr>
            <a:picLocks noGrp="1" noChangeAspect="1"/>
          </p:cNvPicPr>
          <p:nvPr>
            <p:ph sz="half" idx="2"/>
          </p:nvPr>
        </p:nvPicPr>
        <p:blipFill>
          <a:blip r:embed="rId2" cstate="print"/>
          <a:stretch>
            <a:fillRect/>
          </a:stretch>
        </p:blipFill>
        <p:spPr>
          <a:xfrm>
            <a:off x="4828478" y="1685556"/>
            <a:ext cx="3566996" cy="4755995"/>
          </a:xfr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FF0000"/>
                </a:solidFill>
                <a:latin typeface="Comic Sans MS" pitchFamily="66" charset="0"/>
              </a:rPr>
              <a:t>Спасибо </a:t>
            </a:r>
            <a:r>
              <a:rPr lang="ru-RU" dirty="0" smtClean="0">
                <a:solidFill>
                  <a:srgbClr val="FF0000"/>
                </a:solidFill>
                <a:latin typeface="Comic Sans MS" pitchFamily="66" charset="0"/>
              </a:rPr>
              <a:t>за </a:t>
            </a:r>
            <a:r>
              <a:rPr lang="ru-RU" dirty="0" smtClean="0">
                <a:solidFill>
                  <a:srgbClr val="FF0000"/>
                </a:solidFill>
                <a:latin typeface="Comic Sans MS" pitchFamily="66" charset="0"/>
              </a:rPr>
              <a:t>внимание!</a:t>
            </a:r>
            <a:endParaRPr lang="ru-RU" dirty="0">
              <a:solidFill>
                <a:srgbClr val="FF0000"/>
              </a:solidFill>
              <a:latin typeface="Comic Sans MS" pitchFamily="66" charset="0"/>
            </a:endParaRPr>
          </a:p>
        </p:txBody>
      </p:sp>
      <p:sp>
        <p:nvSpPr>
          <p:cNvPr id="3" name="Подзаголовок 2"/>
          <p:cNvSpPr>
            <a:spLocks noGrp="1"/>
          </p:cNvSpPr>
          <p:nvPr>
            <p:ph type="subTitle" idx="1"/>
          </p:nvPr>
        </p:nvSpPr>
        <p:spPr>
          <a:xfrm>
            <a:off x="5118410" y="4717160"/>
            <a:ext cx="3652024" cy="1655762"/>
          </a:xfrm>
        </p:spPr>
        <p:txBody>
          <a:bodyPr/>
          <a:lstStyle/>
          <a:p>
            <a:r>
              <a:rPr lang="ru-RU" dirty="0" smtClean="0"/>
              <a:t>Презентацию выполнил</a:t>
            </a:r>
          </a:p>
          <a:p>
            <a:r>
              <a:rPr lang="ru-RU" dirty="0" smtClean="0"/>
              <a:t>Ученик 6 </a:t>
            </a:r>
            <a:r>
              <a:rPr lang="ru-RU" dirty="0" err="1" smtClean="0"/>
              <a:t>кл</a:t>
            </a:r>
            <a:r>
              <a:rPr lang="ru-RU" dirty="0" smtClean="0"/>
              <a:t>.</a:t>
            </a:r>
          </a:p>
          <a:p>
            <a:r>
              <a:rPr lang="ru-RU" dirty="0" smtClean="0"/>
              <a:t>Дровянников Александр</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TotalTime>
  <Words>425</Words>
  <Application>Microsoft Office PowerPoint</Application>
  <PresentationFormat>Экран (4:3)</PresentationFormat>
  <Paragraphs>16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Детство будущего хирурга</vt:lpstr>
      <vt:lpstr>образование</vt:lpstr>
      <vt:lpstr>Крымская война</vt:lpstr>
      <vt:lpstr>Прощай хирургия!</vt:lpstr>
      <vt:lpstr>Смерть великого хирурга</vt:lpstr>
      <vt:lpstr>Спасибо за внимание!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Алексей</cp:lastModifiedBy>
  <cp:revision>31</cp:revision>
  <dcterms:created xsi:type="dcterms:W3CDTF">2013-11-19T05:52:05Z</dcterms:created>
  <dcterms:modified xsi:type="dcterms:W3CDTF">2017-02-07T15:18:08Z</dcterms:modified>
</cp:coreProperties>
</file>