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75" r:id="rId1"/>
  </p:sldMasterIdLst>
  <p:notesMasterIdLst>
    <p:notesMasterId r:id="rId18"/>
  </p:notesMasterIdLst>
  <p:sldIdLst>
    <p:sldId id="266" r:id="rId2"/>
    <p:sldId id="427" r:id="rId3"/>
    <p:sldId id="428" r:id="rId4"/>
    <p:sldId id="433" r:id="rId5"/>
    <p:sldId id="434" r:id="rId6"/>
    <p:sldId id="436" r:id="rId7"/>
    <p:sldId id="431" r:id="rId8"/>
    <p:sldId id="432" r:id="rId9"/>
    <p:sldId id="421" r:id="rId10"/>
    <p:sldId id="418" r:id="rId11"/>
    <p:sldId id="437" r:id="rId12"/>
    <p:sldId id="438" r:id="rId13"/>
    <p:sldId id="419" r:id="rId14"/>
    <p:sldId id="423" r:id="rId15"/>
    <p:sldId id="439" r:id="rId16"/>
    <p:sldId id="440" r:id="rId17"/>
  </p:sldIdLst>
  <p:sldSz cx="9144000" cy="6858000" type="screen4x3"/>
  <p:notesSz cx="6858000" cy="9144000"/>
  <p:embeddedFontLst>
    <p:embeddedFont>
      <p:font typeface="Monotype Corsiva" panose="03010101010201010101" pitchFamily="66" charset="0"/>
      <p:italic r:id="rId19"/>
    </p:embeddedFont>
    <p:embeddedFont>
      <p:font typeface="KZ Bookman Old Style" panose="020B060402020202020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Arial Black" panose="020B0A04020102020204" pitchFamily="34" charset="0"/>
      <p:bold r:id="rId25"/>
    </p:embeddedFont>
  </p:embeddedFontLst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3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86" autoAdjust="0"/>
    <p:restoredTop sz="93974" autoAdjust="0"/>
  </p:normalViewPr>
  <p:slideViewPr>
    <p:cSldViewPr>
      <p:cViewPr varScale="1">
        <p:scale>
          <a:sx n="91" d="100"/>
          <a:sy n="91" d="100"/>
        </p:scale>
        <p:origin x="-108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27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94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1224540-2636-4AB1-AF84-EF5254428B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1720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111CBD-1A7F-4313-B052-688A9A6FFDC1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914945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2855B-19F0-402E-A2CA-740F8E05ED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A2D99-0EAE-427C-A4E3-D5663CD2F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1A053-D361-40FC-985B-FF634A6FC1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9536C-38BF-40D7-A654-9A89DF94FF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5D3AA-7A32-4691-AFE8-FF2473FC0D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214A0-6091-4EF2-B070-78E568C2DA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EDDDD-F5B3-41C5-B497-9E557B3D88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70757-0C1B-4FCD-B70A-146C1843B3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F82FD-1444-43CA-BB72-1F3B3FADF9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C1B0F-6432-40B4-BBD7-917A5B4D39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AE72F-99B0-4398-832B-FBC848E8FC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6C62DC-C8BC-44D0-B41D-4A08D06383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D:\&#1076;&#1086;&#1082;&#1091;&#1084;&#1077;&#1085;&#1090;&#1099;\&#1054;.&#1043;.&#1053;\&#1082;&#1072;&#1079;&#1072;&#1093;&#1089;&#1082;&#1080;&#1081;%20&#1103;&#1079;&#1099;&#1082;\&#1089;&#1077;&#1084;&#1080;&#1085;&#1072;&#1088;\&#1054;&#1084;&#1072;&#1088;&#1086;&#1074;&#1072;%20&#1043;.&#1053;\&#1052;&#1086;&#1094;&#1072;&#1088;&#1090;%2040%20&#1089;&#1080;&#1084;&#1092;&#1086;&#1085;&#1080;&#1103;.wav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1090;&#1110;&#1083;&#1077;&#1082;.ppt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оцарт 40 симфония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050" name="Picture 4" descr="ikkj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928662" y="1142984"/>
            <a:ext cx="750099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kk-KZ" sz="8000" b="1" dirty="0" smtClean="0">
                <a:solidFill>
                  <a:srgbClr val="FF0000"/>
                </a:solidFill>
                <a:latin typeface="KZ Bookman Old Style" pitchFamily="18" charset="0"/>
              </a:rPr>
              <a:t>Бүгінгі сабаққа қош келдіңіздер!</a:t>
            </a:r>
          </a:p>
        </p:txBody>
      </p:sp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7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2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6869" grpId="1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ikk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" y="548680"/>
            <a:ext cx="4490239" cy="29969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019" y="548680"/>
            <a:ext cx="4608512" cy="29969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" y="3570420"/>
            <a:ext cx="4505267" cy="26668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1" y="3570420"/>
            <a:ext cx="4629007" cy="26668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348880"/>
            <a:ext cx="2477939" cy="237626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kk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8994"/>
            <a:ext cx="8329642" cy="5869006"/>
          </a:xfrm>
        </p:spPr>
        <p:txBody>
          <a:bodyPr/>
          <a:lstStyle/>
          <a:p>
            <a:r>
              <a:rPr lang="kk-KZ" sz="3600" b="1" dirty="0" smtClean="0"/>
              <a:t/>
            </a:r>
            <a:br>
              <a:rPr lang="kk-KZ" sz="3600" b="1" dirty="0" smtClean="0"/>
            </a:br>
            <a:r>
              <a:rPr lang="kk-KZ" sz="3600" b="1" dirty="0"/>
              <a:t/>
            </a:r>
            <a:br>
              <a:rPr lang="kk-KZ" sz="3600" b="1" dirty="0"/>
            </a:br>
            <a:r>
              <a:rPr lang="kk-KZ" sz="3600" b="1" dirty="0" smtClean="0"/>
              <a:t/>
            </a:r>
            <a:br>
              <a:rPr lang="kk-KZ" sz="3600" b="1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75871">
            <a:off x="197120" y="506473"/>
            <a:ext cx="1833330" cy="126942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12192" y="984906"/>
            <a:ext cx="7416824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Кластер</a:t>
            </a:r>
            <a:r>
              <a:rPr lang="kk-KZ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жасау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kk-KZ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kk-KZ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топ тапсырмасы </a:t>
            </a:r>
            <a:r>
              <a:rPr lang="kk-KZ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Электронды пошта деген не?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kk-KZ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топ тапсырмасы </a:t>
            </a:r>
            <a:r>
              <a:rPr lang="kk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Интернеттің  </a:t>
            </a:r>
            <a:r>
              <a:rPr lang="kk-KZ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сайттары туралы әңгімеле.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Әр топтан   бір оқушы  шығып, өзіне ұнаған  конвертті алады.  Топқа  берілген  тапсырманы  оқушылар өз  </a:t>
            </a:r>
            <a:r>
              <a:rPr lang="kk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еріктерінше</a:t>
            </a:r>
            <a:r>
              <a:rPr lang="kk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орындайды. Жұмыстарын топ алдына шығып  қорғайды.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55409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kk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8994"/>
            <a:ext cx="8329642" cy="5869006"/>
          </a:xfrm>
        </p:spPr>
        <p:txBody>
          <a:bodyPr/>
          <a:lstStyle/>
          <a:p>
            <a:r>
              <a:rPr lang="kk-KZ" sz="3600" b="1" dirty="0" smtClean="0"/>
              <a:t/>
            </a:r>
            <a:br>
              <a:rPr lang="kk-KZ" sz="3600" b="1" dirty="0" smtClean="0"/>
            </a:br>
            <a:r>
              <a:rPr lang="kk-KZ" sz="3600" b="1" dirty="0"/>
              <a:t/>
            </a:r>
            <a:br>
              <a:rPr lang="kk-KZ" sz="3600" b="1" dirty="0"/>
            </a:br>
            <a:r>
              <a:rPr lang="kk-KZ" sz="3600" b="1" dirty="0" smtClean="0"/>
              <a:t/>
            </a:r>
            <a:br>
              <a:rPr lang="kk-KZ" sz="3600" b="1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8975" y="1196752"/>
            <a:ext cx="7416824" cy="1291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7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Сергіту сәті</a:t>
            </a:r>
            <a:endParaRPr lang="ru-RU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068960"/>
            <a:ext cx="4535487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802170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ikk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k-KZ" sz="6600" dirty="0" smtClean="0">
                <a:latin typeface="Monotype Corsiva" pitchFamily="66" charset="0"/>
              </a:rPr>
              <a:t>Демеулік шылау</a:t>
            </a:r>
            <a:endParaRPr lang="ru-RU" sz="6600" dirty="0" smtClean="0">
              <a:latin typeface="Monotype Corsiva" pitchFamily="66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05503"/>
              </p:ext>
            </p:extLst>
          </p:nvPr>
        </p:nvGraphicFramePr>
        <p:xfrm>
          <a:off x="323529" y="1397000"/>
          <a:ext cx="8424936" cy="4768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2808312"/>
                <a:gridCol w="2808312"/>
              </a:tblGrid>
              <a:tr h="643574">
                <a:tc>
                  <a:txBody>
                    <a:bodyPr/>
                    <a:lstStyle/>
                    <a:p>
                      <a:r>
                        <a:rPr lang="kk-KZ" dirty="0" smtClean="0"/>
                        <a:t>Ереже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Септеулік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Мысалы</a:t>
                      </a:r>
                      <a:endParaRPr lang="ru-RU" dirty="0"/>
                    </a:p>
                  </a:txBody>
                  <a:tcPr/>
                </a:tc>
              </a:tr>
              <a:tr h="643574">
                <a:tc>
                  <a:txBody>
                    <a:bodyPr/>
                    <a:lstStyle/>
                    <a:p>
                      <a:r>
                        <a:rPr lang="kk-KZ" dirty="0" smtClean="0"/>
                        <a:t>Сұраулық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Ма, ме, ба, бе, па, пе, ше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Жаңбыр жауса ше?</a:t>
                      </a:r>
                    </a:p>
                    <a:p>
                      <a:r>
                        <a:rPr lang="kk-KZ" dirty="0" smtClean="0"/>
                        <a:t>Әсеттің бе?</a:t>
                      </a:r>
                      <a:endParaRPr lang="ru-RU" dirty="0"/>
                    </a:p>
                  </a:txBody>
                  <a:tcPr/>
                </a:tc>
              </a:tr>
              <a:tr h="906860">
                <a:tc>
                  <a:txBody>
                    <a:bodyPr/>
                    <a:lstStyle/>
                    <a:p>
                      <a:r>
                        <a:rPr lang="kk-KZ" dirty="0" smtClean="0"/>
                        <a:t>Күшейткіш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err="1" smtClean="0"/>
                        <a:t>-ақ</a:t>
                      </a:r>
                      <a:r>
                        <a:rPr lang="kk-KZ" dirty="0" smtClean="0"/>
                        <a:t>, </a:t>
                      </a:r>
                      <a:r>
                        <a:rPr lang="kk-KZ" dirty="0" err="1" smtClean="0"/>
                        <a:t>-ау</a:t>
                      </a:r>
                      <a:r>
                        <a:rPr lang="kk-KZ" dirty="0" smtClean="0"/>
                        <a:t>, </a:t>
                      </a:r>
                      <a:r>
                        <a:rPr lang="kk-KZ" dirty="0" err="1" smtClean="0"/>
                        <a:t>-ай</a:t>
                      </a:r>
                      <a:r>
                        <a:rPr lang="kk-KZ" dirty="0" smtClean="0"/>
                        <a:t>, әсіресе, да,</a:t>
                      </a:r>
                      <a:r>
                        <a:rPr lang="kk-KZ" baseline="0" dirty="0" smtClean="0"/>
                        <a:t> де, та, те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Осы </a:t>
                      </a:r>
                      <a:r>
                        <a:rPr lang="kk-KZ" dirty="0" err="1" smtClean="0"/>
                        <a:t>сен-ақ</a:t>
                      </a:r>
                      <a:r>
                        <a:rPr lang="kk-KZ" dirty="0" smtClean="0"/>
                        <a:t> бізді шаршатып</a:t>
                      </a:r>
                      <a:r>
                        <a:rPr lang="kk-KZ" baseline="0" dirty="0" smtClean="0"/>
                        <a:t> бітірдің.</a:t>
                      </a:r>
                      <a:endParaRPr lang="ru-RU" dirty="0"/>
                    </a:p>
                  </a:txBody>
                  <a:tcPr/>
                </a:tc>
              </a:tr>
              <a:tr h="643574">
                <a:tc>
                  <a:txBody>
                    <a:bodyPr/>
                    <a:lstStyle/>
                    <a:p>
                      <a:r>
                        <a:rPr lang="kk-KZ" dirty="0" smtClean="0"/>
                        <a:t>Болжалдық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err="1" smtClean="0"/>
                        <a:t>-ау</a:t>
                      </a:r>
                      <a:r>
                        <a:rPr lang="kk-KZ" dirty="0" smtClean="0"/>
                        <a:t>, </a:t>
                      </a:r>
                      <a:r>
                        <a:rPr lang="kk-KZ" dirty="0" err="1" smtClean="0"/>
                        <a:t>-мыс</a:t>
                      </a:r>
                      <a:r>
                        <a:rPr lang="kk-KZ" dirty="0" smtClean="0"/>
                        <a:t>,</a:t>
                      </a:r>
                      <a:r>
                        <a:rPr lang="kk-KZ" baseline="0" dirty="0" smtClean="0"/>
                        <a:t> </a:t>
                      </a:r>
                      <a:r>
                        <a:rPr lang="kk-KZ" baseline="0" dirty="0" err="1" smtClean="0"/>
                        <a:t>-міс</a:t>
                      </a:r>
                      <a:r>
                        <a:rPr lang="kk-KZ" baseline="0" dirty="0" smtClean="0"/>
                        <a:t>, кейде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Ертеде бір әулие кісі болыпты-мыс</a:t>
                      </a:r>
                      <a:endParaRPr lang="ru-RU" dirty="0"/>
                    </a:p>
                  </a:txBody>
                  <a:tcPr/>
                </a:tc>
              </a:tr>
              <a:tr h="643574">
                <a:tc>
                  <a:txBody>
                    <a:bodyPr/>
                    <a:lstStyle/>
                    <a:p>
                      <a:r>
                        <a:rPr lang="kk-KZ" dirty="0" smtClean="0"/>
                        <a:t>Болымсыздық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Түгіл, тұрсын,</a:t>
                      </a:r>
                      <a:r>
                        <a:rPr lang="kk-KZ" baseline="0" dirty="0" smtClean="0"/>
                        <a:t> тұрмақ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Сен түгіл мен де бес алған емеспін.</a:t>
                      </a:r>
                      <a:endParaRPr lang="ru-RU" dirty="0"/>
                    </a:p>
                  </a:txBody>
                  <a:tcPr/>
                </a:tc>
              </a:tr>
              <a:tr h="643574">
                <a:tc>
                  <a:txBody>
                    <a:bodyPr/>
                    <a:lstStyle/>
                    <a:p>
                      <a:r>
                        <a:rPr lang="kk-KZ" dirty="0" smtClean="0"/>
                        <a:t>Шектік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Ғана, қана, тек, </a:t>
                      </a:r>
                      <a:r>
                        <a:rPr lang="kk-KZ" dirty="0" err="1" smtClean="0"/>
                        <a:t>-ақ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Сол ғана келді. </a:t>
                      </a:r>
                      <a:r>
                        <a:rPr lang="kk-KZ" dirty="0" err="1" smtClean="0"/>
                        <a:t>Мен-ақ</a:t>
                      </a:r>
                      <a:r>
                        <a:rPr lang="kk-KZ" dirty="0" smtClean="0"/>
                        <a:t> білем.</a:t>
                      </a:r>
                      <a:endParaRPr lang="ru-RU" dirty="0"/>
                    </a:p>
                  </a:txBody>
                  <a:tcPr/>
                </a:tc>
              </a:tr>
              <a:tr h="643574">
                <a:tc>
                  <a:txBody>
                    <a:bodyPr/>
                    <a:lstStyle/>
                    <a:p>
                      <a:r>
                        <a:rPr lang="kk-KZ" dirty="0" smtClean="0"/>
                        <a:t>Нақтылау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Ғой, қой, </a:t>
                      </a:r>
                      <a:r>
                        <a:rPr lang="kk-KZ" dirty="0" err="1" smtClean="0"/>
                        <a:t>-ды</a:t>
                      </a:r>
                      <a:r>
                        <a:rPr lang="kk-KZ" dirty="0" smtClean="0"/>
                        <a:t>, </a:t>
                      </a:r>
                      <a:r>
                        <a:rPr lang="kk-KZ" dirty="0" err="1" smtClean="0"/>
                        <a:t>-ді</a:t>
                      </a:r>
                      <a:r>
                        <a:rPr lang="kk-KZ" dirty="0" smtClean="0"/>
                        <a:t>, </a:t>
                      </a:r>
                      <a:r>
                        <a:rPr lang="kk-KZ" dirty="0" err="1" smtClean="0"/>
                        <a:t>-ты</a:t>
                      </a:r>
                      <a:r>
                        <a:rPr lang="kk-KZ" dirty="0" smtClean="0"/>
                        <a:t>, </a:t>
                      </a:r>
                      <a:r>
                        <a:rPr lang="kk-KZ" dirty="0" err="1" smtClean="0"/>
                        <a:t>-ті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Бұл оқиға бұрын болған-ды.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0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0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0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0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ikk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446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24754" y="1854200"/>
            <a:ext cx="8229600" cy="1143000"/>
          </a:xfrm>
        </p:spPr>
        <p:txBody>
          <a:bodyPr/>
          <a:lstStyle/>
          <a:p>
            <a:r>
              <a:rPr lang="kk-KZ" sz="4000" b="1" dirty="0" smtClean="0"/>
              <a:t/>
            </a:r>
            <a:br>
              <a:rPr lang="kk-KZ" sz="4000" b="1" dirty="0" smtClean="0"/>
            </a:br>
            <a:r>
              <a:rPr lang="kk-KZ" sz="4000" b="1" dirty="0" smtClean="0"/>
              <a:t/>
            </a:r>
            <a:br>
              <a:rPr lang="kk-KZ" sz="4000" b="1" dirty="0" smtClean="0"/>
            </a:br>
            <a:r>
              <a:rPr lang="kk-KZ" sz="4000" b="1" dirty="0" smtClean="0"/>
              <a:t>IV Дәптермен   </a:t>
            </a:r>
            <a:r>
              <a:rPr lang="kk-KZ" sz="4000" b="1" dirty="0"/>
              <a:t>жұмыс </a:t>
            </a:r>
            <a:r>
              <a:rPr lang="kk-KZ" sz="4000" b="1" dirty="0" smtClean="0"/>
              <a:t/>
            </a:r>
            <a:br>
              <a:rPr lang="kk-KZ" sz="4000" b="1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kk-KZ" sz="4000" dirty="0"/>
              <a:t>4.Әр топқа  грамматикалық    тапсырма  беріледі.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kk-KZ" sz="4000" dirty="0"/>
              <a:t>Мен интернет  арқылы қажетті ақпаратты тауып </a:t>
            </a:r>
            <a:r>
              <a:rPr lang="kk-KZ" sz="4000" dirty="0" smtClean="0"/>
              <a:t>аламын </a:t>
            </a:r>
            <a:r>
              <a:rPr lang="kk-KZ" sz="4000" b="1" dirty="0" smtClean="0"/>
              <a:t>ба</a:t>
            </a:r>
            <a:r>
              <a:rPr lang="kk-KZ" sz="4000" dirty="0" smtClean="0"/>
              <a:t>?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kk-KZ" sz="4000" dirty="0"/>
              <a:t> </a:t>
            </a:r>
            <a:r>
              <a:rPr lang="kk-KZ" sz="4000" dirty="0" err="1"/>
              <a:t>Ғаламторда</a:t>
            </a:r>
            <a:r>
              <a:rPr lang="kk-KZ" sz="4000" dirty="0"/>
              <a:t> маған </a:t>
            </a:r>
            <a:r>
              <a:rPr lang="kk-KZ" sz="4000" b="1" dirty="0"/>
              <a:t>тек қана</a:t>
            </a:r>
            <a:r>
              <a:rPr lang="kk-KZ" sz="4000" dirty="0"/>
              <a:t> </a:t>
            </a:r>
            <a:r>
              <a:rPr lang="kk-KZ" sz="4000" dirty="0" err="1" smtClean="0"/>
              <a:t>Gооgle</a:t>
            </a:r>
            <a:r>
              <a:rPr lang="kk-KZ" sz="4000" dirty="0" smtClean="0"/>
              <a:t> </a:t>
            </a:r>
            <a:r>
              <a:rPr lang="kk-KZ" sz="4000" dirty="0" err="1"/>
              <a:t>Chrome</a:t>
            </a:r>
            <a:r>
              <a:rPr lang="kk-KZ" sz="4000" dirty="0"/>
              <a:t> </a:t>
            </a:r>
            <a:r>
              <a:rPr lang="kk-KZ" sz="4000" dirty="0" smtClean="0"/>
              <a:t>браузері ұнайды. </a:t>
            </a:r>
            <a:endParaRPr lang="ru-RU" sz="4000" dirty="0" smtClean="0"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ikk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446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24754" y="1854200"/>
            <a:ext cx="8539734" cy="1143000"/>
          </a:xfrm>
        </p:spPr>
        <p:txBody>
          <a:bodyPr/>
          <a:lstStyle/>
          <a:p>
            <a:r>
              <a:rPr lang="kk-KZ" sz="4000" b="1" dirty="0" smtClean="0"/>
              <a:t/>
            </a:r>
            <a:br>
              <a:rPr lang="kk-KZ" sz="4000" b="1" dirty="0" smtClean="0"/>
            </a:br>
            <a:r>
              <a:rPr lang="kk-KZ" sz="4000" b="1" dirty="0" smtClean="0"/>
              <a:t/>
            </a:r>
            <a:br>
              <a:rPr lang="kk-KZ" sz="4000" b="1" dirty="0" smtClean="0"/>
            </a:br>
            <a:r>
              <a:rPr lang="kk-KZ" sz="4000" b="1" dirty="0" smtClean="0"/>
              <a:t/>
            </a:r>
            <a:br>
              <a:rPr lang="kk-KZ" sz="4000" b="1" dirty="0" smtClean="0"/>
            </a:br>
            <a:r>
              <a:rPr lang="kk-KZ" sz="4000" b="1" dirty="0"/>
              <a:t/>
            </a:r>
            <a:br>
              <a:rPr lang="kk-KZ" sz="4000" b="1" dirty="0"/>
            </a:br>
            <a:r>
              <a:rPr lang="kk-KZ" sz="4000" b="1" dirty="0" smtClean="0"/>
              <a:t/>
            </a:r>
            <a:br>
              <a:rPr lang="kk-KZ" sz="4000" b="1" dirty="0" smtClean="0"/>
            </a:br>
            <a:r>
              <a:rPr lang="kk-KZ" sz="4000" b="1" dirty="0"/>
              <a:t/>
            </a:r>
            <a:br>
              <a:rPr lang="kk-KZ" sz="4000" b="1" dirty="0"/>
            </a:br>
            <a:r>
              <a:rPr lang="kk-KZ" sz="4000" b="1" dirty="0" smtClean="0"/>
              <a:t/>
            </a:r>
            <a:br>
              <a:rPr lang="kk-KZ" sz="4000" b="1" dirty="0" smtClean="0"/>
            </a:br>
            <a:r>
              <a:rPr lang="kk-KZ" sz="5400" b="1" dirty="0" smtClean="0"/>
              <a:t>Үй тапсырмасы:</a:t>
            </a:r>
            <a:r>
              <a:rPr lang="kk-KZ" sz="4000" b="1" dirty="0"/>
              <a:t/>
            </a:r>
            <a:br>
              <a:rPr lang="kk-KZ" sz="4000" b="1" dirty="0"/>
            </a:br>
            <a:r>
              <a:rPr lang="kk-KZ" sz="5400" dirty="0"/>
              <a:t>Егер  интернет  </a:t>
            </a:r>
            <a:r>
              <a:rPr lang="kk-KZ" sz="5400" dirty="0" smtClean="0"/>
              <a:t>болмаса</a:t>
            </a:r>
            <a:r>
              <a:rPr lang="kk-KZ" sz="5400" dirty="0"/>
              <a:t>,.....   </a:t>
            </a:r>
            <a:r>
              <a:rPr lang="kk-KZ" sz="5400" dirty="0" smtClean="0"/>
              <a:t/>
            </a:r>
            <a:br>
              <a:rPr lang="kk-KZ" sz="5400" dirty="0" smtClean="0"/>
            </a:br>
            <a:r>
              <a:rPr lang="ru-RU" sz="5400" dirty="0" smtClean="0"/>
              <a:t>ой </a:t>
            </a:r>
            <a:r>
              <a:rPr lang="ru-RU" sz="5400" dirty="0" err="1"/>
              <a:t>толғау</a:t>
            </a:r>
            <a:r>
              <a:rPr lang="ru-RU" sz="5400" dirty="0"/>
              <a:t>  </a:t>
            </a:r>
            <a:r>
              <a:rPr lang="ru-RU" sz="5400" dirty="0" err="1"/>
              <a:t>жазу</a:t>
            </a:r>
            <a:r>
              <a:rPr lang="ru-RU" sz="5400" dirty="0"/>
              <a:t>. </a:t>
            </a:r>
            <a:r>
              <a:rPr lang="kk-KZ" sz="5400" b="1" dirty="0" smtClean="0"/>
              <a:t> </a:t>
            </a:r>
            <a:r>
              <a:rPr lang="kk-KZ" sz="4000" b="1" dirty="0" smtClean="0"/>
              <a:t/>
            </a:r>
            <a:br>
              <a:rPr lang="kk-KZ" sz="4000" b="1" dirty="0" smtClean="0"/>
            </a:br>
            <a:r>
              <a:rPr lang="ru-RU" sz="4000" dirty="0"/>
              <a:t/>
            </a:r>
            <a:br>
              <a:rPr lang="ru-RU" sz="4000" dirty="0"/>
            </a:br>
            <a:endParaRPr lang="ru-RU" sz="4000" dirty="0" smtClean="0">
              <a:latin typeface="Monotype Corsiva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413" y="620688"/>
            <a:ext cx="3744415" cy="201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64624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ikk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446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24754" y="1854200"/>
            <a:ext cx="8539734" cy="1143000"/>
          </a:xfrm>
        </p:spPr>
        <p:txBody>
          <a:bodyPr/>
          <a:lstStyle/>
          <a:p>
            <a:r>
              <a:rPr lang="kk-KZ" sz="4000" b="1" dirty="0" smtClean="0"/>
              <a:t/>
            </a:r>
            <a:br>
              <a:rPr lang="kk-KZ" sz="4000" b="1" dirty="0" smtClean="0"/>
            </a:br>
            <a:r>
              <a:rPr lang="kk-KZ" sz="4000" b="1" dirty="0" smtClean="0"/>
              <a:t/>
            </a:r>
            <a:br>
              <a:rPr lang="kk-KZ" sz="4000" b="1" dirty="0" smtClean="0"/>
            </a:br>
            <a:r>
              <a:rPr lang="kk-KZ" sz="4000" b="1" dirty="0" smtClean="0"/>
              <a:t/>
            </a:r>
            <a:br>
              <a:rPr lang="kk-KZ" sz="4000" b="1" dirty="0" smtClean="0"/>
            </a:br>
            <a:r>
              <a:rPr lang="kk-KZ" sz="4000" b="1" dirty="0"/>
              <a:t/>
            </a:r>
            <a:br>
              <a:rPr lang="kk-KZ" sz="4000" b="1" dirty="0"/>
            </a:br>
            <a:r>
              <a:rPr lang="kk-KZ" sz="3600" b="1" spc="50" dirty="0">
                <a:ln w="11430"/>
                <a:gradFill>
                  <a:gsLst>
                    <a:gs pos="25000">
                      <a:srgbClr val="7598D9">
                        <a:satMod val="155000"/>
                      </a:srgbClr>
                    </a:gs>
                    <a:gs pos="100000">
                      <a:srgbClr val="7598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kk-KZ" sz="3600" b="1" spc="50" dirty="0">
                <a:ln w="11430"/>
                <a:gradFill>
                  <a:gsLst>
                    <a:gs pos="25000">
                      <a:srgbClr val="7598D9">
                        <a:satMod val="155000"/>
                      </a:srgbClr>
                    </a:gs>
                    <a:gs pos="100000">
                      <a:srgbClr val="7598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kk-KZ" sz="3600" b="1" spc="50" dirty="0" smtClean="0">
                <a:ln w="11430"/>
                <a:gradFill>
                  <a:gsLst>
                    <a:gs pos="25000">
                      <a:srgbClr val="7598D9">
                        <a:satMod val="155000"/>
                      </a:srgbClr>
                    </a:gs>
                    <a:gs pos="100000">
                      <a:srgbClr val="7598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kk-KZ" sz="3600" b="1" spc="50" dirty="0" smtClean="0">
                <a:ln w="11430"/>
                <a:gradFill>
                  <a:gsLst>
                    <a:gs pos="25000">
                      <a:srgbClr val="7598D9">
                        <a:satMod val="155000"/>
                      </a:srgbClr>
                    </a:gs>
                    <a:gs pos="100000">
                      <a:srgbClr val="7598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kk-KZ" sz="3600" b="1" spc="50" dirty="0">
                <a:ln w="11430"/>
                <a:gradFill>
                  <a:gsLst>
                    <a:gs pos="25000">
                      <a:srgbClr val="7598D9">
                        <a:satMod val="155000"/>
                      </a:srgbClr>
                    </a:gs>
                    <a:gs pos="100000">
                      <a:srgbClr val="7598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kk-KZ" sz="3600" b="1" spc="50" dirty="0">
                <a:ln w="11430"/>
                <a:gradFill>
                  <a:gsLst>
                    <a:gs pos="25000">
                      <a:srgbClr val="7598D9">
                        <a:satMod val="155000"/>
                      </a:srgbClr>
                    </a:gs>
                    <a:gs pos="100000">
                      <a:srgbClr val="7598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kk-KZ" sz="3600" b="1" spc="50" dirty="0" smtClean="0">
                <a:ln w="11430"/>
                <a:gradFill>
                  <a:gsLst>
                    <a:gs pos="25000">
                      <a:srgbClr val="7598D9">
                        <a:satMod val="155000"/>
                      </a:srgbClr>
                    </a:gs>
                    <a:gs pos="100000">
                      <a:srgbClr val="7598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kk-KZ" sz="3600" b="1" spc="50" dirty="0" smtClean="0">
                <a:ln w="11430"/>
                <a:gradFill>
                  <a:gsLst>
                    <a:gs pos="25000">
                      <a:srgbClr val="7598D9">
                        <a:satMod val="155000"/>
                      </a:srgbClr>
                    </a:gs>
                    <a:gs pos="100000">
                      <a:srgbClr val="7598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kk-KZ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РЕФЛЕКСИЯ</a:t>
            </a:r>
            <a:r>
              <a:rPr lang="kk-KZ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Бүгінгі сабақтан қандай әсер алдың?</a:t>
            </a:r>
            <a:r>
              <a:rPr lang="ru-RU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4000" b="1" dirty="0" smtClean="0"/>
              <a:t/>
            </a:r>
            <a:br>
              <a:rPr lang="kk-KZ" sz="4000" b="1" dirty="0" smtClean="0"/>
            </a:br>
            <a:r>
              <a:rPr lang="kk-KZ" sz="4000" b="1" dirty="0"/>
              <a:t/>
            </a:r>
            <a:br>
              <a:rPr lang="kk-KZ" sz="4000" b="1" dirty="0"/>
            </a:br>
            <a:r>
              <a:rPr lang="kk-KZ" sz="4000" b="1" dirty="0" smtClean="0"/>
              <a:t/>
            </a:r>
            <a:br>
              <a:rPr lang="kk-KZ" sz="4000" b="1" dirty="0" smtClean="0"/>
            </a:br>
            <a:r>
              <a:rPr lang="kk-KZ" sz="4000" b="1" dirty="0" smtClean="0"/>
              <a:t/>
            </a:r>
            <a:br>
              <a:rPr lang="kk-KZ" sz="4000" b="1" dirty="0" smtClean="0"/>
            </a:br>
            <a:r>
              <a:rPr lang="ru-RU" sz="4000" dirty="0"/>
              <a:t/>
            </a:r>
            <a:br>
              <a:rPr lang="ru-RU" sz="4000" dirty="0"/>
            </a:br>
            <a:endParaRPr lang="ru-RU" sz="4000" dirty="0" smtClean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13786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kk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5869006"/>
          </a:xfrm>
        </p:spPr>
        <p:txBody>
          <a:bodyPr/>
          <a:lstStyle/>
          <a:p>
            <a:pPr marL="271463"/>
            <a:r>
              <a:rPr lang="ru-RU" sz="5400" b="1" dirty="0" err="1" smtClean="0">
                <a:solidFill>
                  <a:srgbClr val="FF0000"/>
                </a:solidFill>
                <a:latin typeface="KZ Bookman Old Style" pitchFamily="18" charset="0"/>
              </a:rPr>
              <a:t>Психологиялық</a:t>
            </a:r>
            <a:r>
              <a:rPr lang="ru-RU" sz="5400" b="1" dirty="0" smtClean="0">
                <a:solidFill>
                  <a:srgbClr val="FF0000"/>
                </a:solidFill>
                <a:latin typeface="KZ Bookman Old Style" pitchFamily="18" charset="0"/>
              </a:rPr>
              <a:t> атмосфера:</a:t>
            </a:r>
            <a:br>
              <a:rPr lang="ru-RU" sz="5400" b="1" dirty="0" smtClean="0">
                <a:solidFill>
                  <a:srgbClr val="FF0000"/>
                </a:solidFill>
                <a:latin typeface="KZ Bookman Old Style" pitchFamily="18" charset="0"/>
              </a:rPr>
            </a:br>
            <a:r>
              <a:rPr lang="kk-KZ" sz="5400" dirty="0"/>
              <a:t>Тренинг  </a:t>
            </a:r>
            <a:r>
              <a:rPr lang="kk-KZ" sz="5400" dirty="0" smtClean="0"/>
              <a:t>«Тілек ағашы»</a:t>
            </a:r>
            <a:r>
              <a:rPr lang="ru-RU" sz="3200" b="1" dirty="0" smtClean="0">
                <a:solidFill>
                  <a:srgbClr val="FF0000"/>
                </a:solidFill>
                <a:latin typeface="KZ Bookman Old Style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KZ Bookman Old Style" pitchFamily="18" charset="0"/>
              </a:rPr>
            </a:br>
            <a:endParaRPr lang="ru-RU" sz="3200" b="1" dirty="0">
              <a:solidFill>
                <a:srgbClr val="FF0000"/>
              </a:solidFill>
              <a:latin typeface="KZ Bookman Old Style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14" y="4149080"/>
            <a:ext cx="2756878" cy="216024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kk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5869006"/>
          </a:xfrm>
        </p:spPr>
        <p:txBody>
          <a:bodyPr/>
          <a:lstStyle/>
          <a:p>
            <a:pPr lvl="0"/>
            <a:r>
              <a:rPr lang="kk-KZ" sz="6600" b="1" dirty="0" smtClean="0">
                <a:solidFill>
                  <a:srgbClr val="FF0000"/>
                </a:solidFill>
                <a:latin typeface="KZ Bookman Old Style" pitchFamily="18" charset="0"/>
              </a:rPr>
              <a:t>Топқа бөлу</a:t>
            </a:r>
            <a:br>
              <a:rPr lang="kk-KZ" sz="6600" b="1" dirty="0" smtClean="0">
                <a:solidFill>
                  <a:srgbClr val="FF0000"/>
                </a:solidFill>
                <a:latin typeface="KZ Bookman Old Style" pitchFamily="18" charset="0"/>
              </a:rPr>
            </a:br>
            <a:r>
              <a:rPr lang="kk-KZ" sz="3200" b="1" dirty="0" smtClean="0">
                <a:solidFill>
                  <a:srgbClr val="FF0000"/>
                </a:solidFill>
                <a:latin typeface="KZ Bookman Old Style" pitchFamily="18" charset="0"/>
              </a:rPr>
              <a:t/>
            </a:r>
            <a:br>
              <a:rPr lang="kk-KZ" sz="3200" b="1" dirty="0" smtClean="0">
                <a:solidFill>
                  <a:srgbClr val="FF0000"/>
                </a:solidFill>
                <a:latin typeface="KZ Bookman Old Style" pitchFamily="18" charset="0"/>
              </a:rPr>
            </a:br>
            <a:r>
              <a:rPr lang="kk-KZ" sz="4000" dirty="0"/>
              <a:t>Оқушыларды  берілген суреттердің  қиындыларын  құрастыру  арқылы </a:t>
            </a:r>
            <a:r>
              <a:rPr lang="kk-KZ" sz="4000" dirty="0" smtClean="0"/>
              <a:t>                 2 </a:t>
            </a:r>
            <a:r>
              <a:rPr lang="kk-KZ" sz="4000" dirty="0"/>
              <a:t>топқа  бөлемін</a:t>
            </a:r>
            <a:r>
              <a:rPr lang="kk-KZ" sz="4800" dirty="0"/>
              <a:t>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149081"/>
            <a:ext cx="3024336" cy="199456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kk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8994"/>
            <a:ext cx="8329642" cy="5869006"/>
          </a:xfrm>
        </p:spPr>
        <p:txBody>
          <a:bodyPr/>
          <a:lstStyle/>
          <a:p>
            <a:r>
              <a:rPr lang="kk-KZ" sz="3600" b="1" dirty="0" smtClean="0"/>
              <a:t/>
            </a:r>
            <a:br>
              <a:rPr lang="kk-KZ" sz="3600" b="1" dirty="0" smtClean="0"/>
            </a:br>
            <a:r>
              <a:rPr lang="kk-KZ" sz="3600" b="1" dirty="0"/>
              <a:t/>
            </a:r>
            <a:br>
              <a:rPr lang="kk-KZ" sz="3600" b="1" dirty="0"/>
            </a:br>
            <a:r>
              <a:rPr lang="kk-KZ" sz="3600" b="1" dirty="0" smtClean="0"/>
              <a:t/>
            </a:r>
            <a:br>
              <a:rPr lang="kk-KZ" sz="3600" b="1" dirty="0" smtClean="0"/>
            </a:br>
            <a:r>
              <a:rPr lang="kk-KZ" sz="3600" b="1" dirty="0" smtClean="0"/>
              <a:t/>
            </a:r>
            <a:br>
              <a:rPr lang="kk-KZ" sz="3600" b="1" dirty="0" smtClean="0"/>
            </a:br>
            <a:r>
              <a:rPr lang="kk-KZ" sz="3600" b="1" dirty="0" smtClean="0"/>
              <a:t>II </a:t>
            </a:r>
            <a:r>
              <a:rPr lang="kk-KZ" sz="3600" b="1" dirty="0" err="1"/>
              <a:t>Қызығушулықты</a:t>
            </a:r>
            <a:r>
              <a:rPr lang="kk-KZ" sz="3600" b="1" dirty="0"/>
              <a:t> </a:t>
            </a:r>
            <a:r>
              <a:rPr lang="kk-KZ" sz="3600" b="1" dirty="0" smtClean="0"/>
              <a:t>ояту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kk-KZ" sz="3600" dirty="0"/>
              <a:t>«Конвертті сұрақ» (әңгіме дебат)	</a:t>
            </a:r>
            <a:r>
              <a:rPr lang="kk-KZ" sz="3600" dirty="0" smtClean="0"/>
              <a:t>Оқушыларға конверт беріледі оның </a:t>
            </a:r>
            <a:r>
              <a:rPr lang="kk-KZ" sz="3600" dirty="0"/>
              <a:t>ішіне </a:t>
            </a:r>
            <a:r>
              <a:rPr lang="kk-KZ" sz="3600" dirty="0" smtClean="0"/>
              <a:t>ситуациялық </a:t>
            </a:r>
            <a:r>
              <a:rPr lang="kk-KZ" sz="3600" dirty="0"/>
              <a:t>сұрақ дайындаймын: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7777">
            <a:off x="3196156" y="4290951"/>
            <a:ext cx="2738777" cy="189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9700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kk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8994"/>
            <a:ext cx="8329642" cy="5869006"/>
          </a:xfrm>
        </p:spPr>
        <p:txBody>
          <a:bodyPr/>
          <a:lstStyle/>
          <a:p>
            <a:r>
              <a:rPr lang="kk-KZ" sz="3600" b="1" dirty="0" smtClean="0"/>
              <a:t/>
            </a:r>
            <a:br>
              <a:rPr lang="kk-KZ" sz="3600" b="1" dirty="0" smtClean="0"/>
            </a:br>
            <a:r>
              <a:rPr lang="kk-KZ" sz="3600" b="1" dirty="0" smtClean="0"/>
              <a:t/>
            </a:r>
            <a:br>
              <a:rPr lang="kk-KZ" sz="3600" b="1" dirty="0" smtClean="0"/>
            </a:br>
            <a:r>
              <a:rPr lang="kk-KZ" sz="3600" b="1" dirty="0" smtClean="0"/>
              <a:t>1 топқа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«</a:t>
            </a:r>
            <a:r>
              <a:rPr lang="ru-RU" sz="3600" dirty="0" err="1" smtClean="0"/>
              <a:t>Интернеттің</a:t>
            </a:r>
            <a:r>
              <a:rPr lang="ru-RU" sz="3600" dirty="0" smtClean="0"/>
              <a:t> </a:t>
            </a:r>
            <a:r>
              <a:rPr lang="ru-RU" sz="3600" dirty="0" err="1" smtClean="0"/>
              <a:t>пайдасы</a:t>
            </a:r>
            <a:r>
              <a:rPr lang="ru-RU" sz="3600" dirty="0" smtClean="0"/>
              <a:t>»?</a:t>
            </a:r>
            <a:r>
              <a:rPr lang="kk-KZ" sz="3600" dirty="0" smtClean="0"/>
              <a:t>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kk-KZ" sz="3600" b="1" dirty="0"/>
              <a:t>2 топ 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«</a:t>
            </a:r>
            <a:r>
              <a:rPr lang="kk-KZ" sz="3600" dirty="0"/>
              <a:t>Интернеттің зияны?»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7777">
            <a:off x="3202611" y="4220301"/>
            <a:ext cx="2738777" cy="189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21207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kk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8994"/>
            <a:ext cx="8329642" cy="5869006"/>
          </a:xfrm>
        </p:spPr>
        <p:txBody>
          <a:bodyPr/>
          <a:lstStyle/>
          <a:p>
            <a:r>
              <a:rPr lang="kk-KZ" sz="3600" b="1" dirty="0" smtClean="0"/>
              <a:t/>
            </a:r>
            <a:br>
              <a:rPr lang="kk-KZ" sz="3600" b="1" dirty="0" smtClean="0"/>
            </a:br>
            <a:r>
              <a:rPr lang="kk-KZ" sz="3600" b="1" dirty="0"/>
              <a:t/>
            </a:r>
            <a:br>
              <a:rPr lang="kk-KZ" sz="3600" b="1" dirty="0"/>
            </a:br>
            <a:r>
              <a:rPr lang="kk-KZ" sz="3600" b="1" dirty="0" smtClean="0"/>
              <a:t/>
            </a:r>
            <a:br>
              <a:rPr lang="kk-KZ" sz="3600" b="1" dirty="0" smtClean="0"/>
            </a:br>
            <a:r>
              <a:rPr lang="kk-KZ" sz="3600" b="1" dirty="0" smtClean="0"/>
              <a:t/>
            </a:r>
            <a:br>
              <a:rPr lang="kk-KZ" sz="3600" b="1" dirty="0" smtClean="0"/>
            </a:br>
            <a:r>
              <a:rPr lang="kk-KZ" sz="6000" b="1" dirty="0" smtClean="0">
                <a:solidFill>
                  <a:srgbClr val="FFFF00"/>
                </a:solidFill>
              </a:rPr>
              <a:t>Сендер  бүгін конвертте берілген </a:t>
            </a:r>
            <a:r>
              <a:rPr lang="kk-KZ" sz="6000" b="1" dirty="0" err="1" smtClean="0">
                <a:solidFill>
                  <a:srgbClr val="FFFF00"/>
                </a:solidFill>
              </a:rPr>
              <a:t>тапсырмаларынды</a:t>
            </a:r>
            <a:r>
              <a:rPr lang="kk-KZ" sz="6000" b="1" dirty="0" smtClean="0">
                <a:solidFill>
                  <a:srgbClr val="FFFF00"/>
                </a:solidFill>
              </a:rPr>
              <a:t> не арқылы орындадыңдар?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395310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kk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79" y="1340768"/>
            <a:ext cx="8329642" cy="3888432"/>
          </a:xfrm>
        </p:spPr>
        <p:txBody>
          <a:bodyPr/>
          <a:lstStyle/>
          <a:p>
            <a:pPr lvl="0"/>
            <a:r>
              <a:rPr lang="kk-KZ" b="1" dirty="0" smtClean="0">
                <a:solidFill>
                  <a:srgbClr val="FF0000"/>
                </a:solidFill>
                <a:latin typeface="KZ Bookman Old Style" pitchFamily="18" charset="0"/>
              </a:rPr>
              <a:t>Қарашаның жиырма алтысы.</a:t>
            </a:r>
            <a:br>
              <a:rPr lang="kk-KZ" b="1" dirty="0" smtClean="0">
                <a:solidFill>
                  <a:srgbClr val="FF0000"/>
                </a:solidFill>
                <a:latin typeface="KZ Bookman Old Style" pitchFamily="18" charset="0"/>
              </a:rPr>
            </a:br>
            <a:r>
              <a:rPr lang="kk-KZ" b="1" dirty="0" smtClean="0">
                <a:solidFill>
                  <a:srgbClr val="FF0000"/>
                </a:solidFill>
                <a:latin typeface="KZ Bookman Old Style" pitchFamily="18" charset="0"/>
              </a:rPr>
              <a:t>Сынып жұмысы.</a:t>
            </a:r>
            <a:br>
              <a:rPr lang="kk-KZ" b="1" dirty="0" smtClean="0">
                <a:solidFill>
                  <a:srgbClr val="FF0000"/>
                </a:solidFill>
                <a:latin typeface="KZ Bookman Old Style" pitchFamily="18" charset="0"/>
              </a:rPr>
            </a:br>
            <a:r>
              <a:rPr lang="kk-KZ" b="1" dirty="0" smtClean="0">
                <a:solidFill>
                  <a:srgbClr val="FFFF00"/>
                </a:solidFill>
                <a:latin typeface="KZ Bookman Old Style" pitchFamily="18" charset="0"/>
              </a:rPr>
              <a:t>Тақырып: </a:t>
            </a:r>
            <a:r>
              <a:rPr lang="kk-KZ" b="1" dirty="0" smtClean="0">
                <a:solidFill>
                  <a:srgbClr val="FF0000"/>
                </a:solidFill>
                <a:latin typeface="KZ Bookman Old Style" pitchFamily="18" charset="0"/>
              </a:rPr>
              <a:t>Интернет маған не үшін керек?</a:t>
            </a:r>
            <a:br>
              <a:rPr lang="kk-KZ" b="1" dirty="0" smtClean="0">
                <a:solidFill>
                  <a:srgbClr val="FF0000"/>
                </a:solidFill>
                <a:latin typeface="KZ Bookman Old Style" pitchFamily="18" charset="0"/>
              </a:rPr>
            </a:br>
            <a:r>
              <a:rPr lang="kk-KZ" b="1" dirty="0" smtClean="0">
                <a:solidFill>
                  <a:srgbClr val="FF0000"/>
                </a:solidFill>
                <a:latin typeface="KZ Bookman Old Style" pitchFamily="18" charset="0"/>
              </a:rPr>
              <a:t/>
            </a:r>
            <a:br>
              <a:rPr lang="kk-KZ" b="1" dirty="0" smtClean="0">
                <a:solidFill>
                  <a:srgbClr val="FF0000"/>
                </a:solidFill>
                <a:latin typeface="KZ Bookman Old Style" pitchFamily="18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1" descr="C:\Documents and Settings\User\Рабочий стол\alcanzar-metas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938" y="3789040"/>
            <a:ext cx="5067366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93402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kk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8994"/>
            <a:ext cx="8329642" cy="5869006"/>
          </a:xfrm>
        </p:spPr>
        <p:txBody>
          <a:bodyPr/>
          <a:lstStyle/>
          <a:p>
            <a:r>
              <a:rPr lang="kk-KZ" sz="3200" b="1" dirty="0" smtClean="0">
                <a:solidFill>
                  <a:srgbClr val="FF0000"/>
                </a:solidFill>
                <a:latin typeface="KZ Bookman Old Style" pitchFamily="18" charset="0"/>
              </a:rPr>
              <a:t/>
            </a:r>
            <a:br>
              <a:rPr lang="kk-KZ" sz="3200" b="1" dirty="0" smtClean="0">
                <a:solidFill>
                  <a:srgbClr val="FF0000"/>
                </a:solidFill>
                <a:latin typeface="KZ Bookman Old Style" pitchFamily="18" charset="0"/>
              </a:rPr>
            </a:br>
            <a:r>
              <a:rPr lang="kk-KZ" sz="3200" b="1" dirty="0"/>
              <a:t>Сабақтың мақсаты:</a:t>
            </a:r>
            <a:r>
              <a:rPr lang="kk-KZ" sz="3200" dirty="0"/>
              <a:t> </a:t>
            </a:r>
            <a:r>
              <a:rPr lang="kk-KZ" sz="3200" dirty="0" smtClean="0"/>
              <a:t/>
            </a:r>
            <a:br>
              <a:rPr lang="kk-KZ" sz="3200" dirty="0" smtClean="0"/>
            </a:br>
            <a:r>
              <a:rPr lang="kk-KZ" sz="3200" b="1" dirty="0" smtClean="0"/>
              <a:t>Білімділік</a:t>
            </a:r>
            <a:r>
              <a:rPr lang="kk-KZ" sz="3200" i="1" dirty="0"/>
              <a:t>:</a:t>
            </a:r>
            <a:r>
              <a:rPr lang="kk-KZ" sz="3200" dirty="0"/>
              <a:t> Интернеттің     зияны  мен   пайдасын  түсіне  білу. Оқушыларды </a:t>
            </a:r>
            <a:r>
              <a:rPr lang="kk-KZ" sz="3200" dirty="0" err="1"/>
              <a:t>ізденімпаздылыққа</a:t>
            </a:r>
            <a:r>
              <a:rPr lang="kk-KZ" sz="3200" dirty="0"/>
              <a:t>, шығармашылыққа деген ынталарын арттырып, білімдерін кеңейту.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kk-KZ" sz="3200" b="1" dirty="0"/>
              <a:t>Дамытушылы</a:t>
            </a:r>
            <a:r>
              <a:rPr lang="kk-KZ" sz="3200" dirty="0"/>
              <a:t>қ:- оқушылардың  ойлау қабілеттері мен тіл байлықтарын молайту.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kk-KZ" sz="3200" b="1" dirty="0"/>
              <a:t>Тәрбиелік:</a:t>
            </a:r>
            <a:r>
              <a:rPr lang="kk-KZ" sz="3200" b="1" i="1" dirty="0"/>
              <a:t>-</a:t>
            </a:r>
            <a:r>
              <a:rPr lang="kk-KZ" sz="3200" dirty="0"/>
              <a:t> оқушыларға интернетті дұрыс пайдалануға </a:t>
            </a:r>
            <a:r>
              <a:rPr lang="kk-KZ" sz="3200" dirty="0" smtClean="0"/>
              <a:t>, уақытымен </a:t>
            </a:r>
            <a:r>
              <a:rPr lang="kk-KZ" sz="3200" dirty="0"/>
              <a:t>жұмыс </a:t>
            </a:r>
            <a:r>
              <a:rPr lang="kk-KZ" sz="3200" dirty="0" smtClean="0"/>
              <a:t>жасауға, зиян мен пайдасын ажыратуға тәрбиелеу.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489184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kk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67544" y="980728"/>
            <a:ext cx="734481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-Интернет 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алғаш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елде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елден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бізге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хат 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келді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Монитордан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қаланың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суреті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көрсетіледі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"/>
</p:tagLst>
</file>

<file path=ppt/theme/theme1.xml><?xml version="1.0" encoding="utf-8"?>
<a:theme xmlns:a="http://schemas.openxmlformats.org/drawingml/2006/main" name="sabyenova-balzhan-til-kazynas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sabyenova-balzhan-til-kazynasy</Template>
  <TotalTime>3451</TotalTime>
  <Words>199</Words>
  <Application>Microsoft Office PowerPoint</Application>
  <PresentationFormat>Экран (4:3)</PresentationFormat>
  <Paragraphs>47</Paragraphs>
  <Slides>16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Monotype Corsiva</vt:lpstr>
      <vt:lpstr>Times New Roman</vt:lpstr>
      <vt:lpstr>KZ Bookman Old Style</vt:lpstr>
      <vt:lpstr>Calibri</vt:lpstr>
      <vt:lpstr>Arial Black</vt:lpstr>
      <vt:lpstr>sabyenova-balzhan-til-kazynasy</vt:lpstr>
      <vt:lpstr>Презентация PowerPoint</vt:lpstr>
      <vt:lpstr>Психологиялық атмосфера: Тренинг  «Тілек ағашы» </vt:lpstr>
      <vt:lpstr>Топқа бөлу  Оқушыларды  берілген суреттердің  қиындыларын  құрастыру  арқылы                  2 топқа  бөлемін.  </vt:lpstr>
      <vt:lpstr>    II Қызығушулықты ояту  «Конвертті сұрақ» (әңгіме дебат) Оқушыларға конверт беріледі оның ішіне ситуациялық сұрақ дайындаймын:          </vt:lpstr>
      <vt:lpstr>  1 топқа «Интернеттің пайдасы»?   2 топ  «Интернеттің зияны?»       </vt:lpstr>
      <vt:lpstr>    Сендер  бүгін конвертте берілген тапсырмаларынды не арқылы орындадыңдар?        </vt:lpstr>
      <vt:lpstr>Қарашаның жиырма алтысы. Сынып жұмысы. Тақырып: Интернет маған не үшін керек?    </vt:lpstr>
      <vt:lpstr> Сабақтың мақсаты:  Білімділік: Интернеттің     зияны  мен   пайдасын  түсіне  білу. Оқушыларды ізденімпаздылыққа, шығармашылыққа деген ынталарын арттырып, білімдерін кеңейту. Дамытушылық:- оқушылардың  ойлау қабілеттері мен тіл байлықтарын молайту. Тәрбиелік:- оқушыларға интернетті дұрыс пайдалануға , уақытымен жұмыс жасауға, зиян мен пайдасын ажыратуға тәрбиелеу.   </vt:lpstr>
      <vt:lpstr>Презентация PowerPoint</vt:lpstr>
      <vt:lpstr>Презентация PowerPoint</vt:lpstr>
      <vt:lpstr>            </vt:lpstr>
      <vt:lpstr>            </vt:lpstr>
      <vt:lpstr>Демеулік шылау</vt:lpstr>
      <vt:lpstr>  IV Дәптермен   жұмыс   4.Әр топқа  грамматикалық    тапсырма  беріледі. Мен интернет  арқылы қажетті ақпаратты тауып аламын ба?  Ғаламторда маған тек қана Gооgle Chrome браузері ұнайды. </vt:lpstr>
      <vt:lpstr>       Үй тапсырмасы: Егер  интернет  болмаса,.....    ой толғау  жазу.    </vt:lpstr>
      <vt:lpstr>        РЕФЛЕКСИЯ  Бүгінгі сабақтан қандай әсер алдың?    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199</cp:revision>
  <dcterms:created xsi:type="dcterms:W3CDTF">2006-04-08T18:27:58Z</dcterms:created>
  <dcterms:modified xsi:type="dcterms:W3CDTF">2015-11-25T17:38:50Z</dcterms:modified>
</cp:coreProperties>
</file>