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2" r:id="rId2"/>
    <p:sldId id="257" r:id="rId3"/>
    <p:sldId id="273" r:id="rId4"/>
    <p:sldId id="258" r:id="rId5"/>
    <p:sldId id="259" r:id="rId6"/>
    <p:sldId id="261" r:id="rId7"/>
    <p:sldId id="275" r:id="rId8"/>
    <p:sldId id="263" r:id="rId9"/>
    <p:sldId id="276" r:id="rId10"/>
    <p:sldId id="265" r:id="rId11"/>
    <p:sldId id="268" r:id="rId12"/>
    <p:sldId id="269" r:id="rId13"/>
    <p:sldId id="277" r:id="rId14"/>
    <p:sldId id="270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A0618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264" y="1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75AD53-E789-44AF-ADFB-1573B0A8A35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7984A-BBFA-4655-B223-11A1A4805D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868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0B9DA0-7440-4A01-9B26-2B5FB68791D6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D1666F-FC19-4D9A-B1CA-9A68D4871A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441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6EE472-F4B4-487A-B4CE-0F3A8026F24C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0D931-8E18-4CDD-AF39-F1BB323F1C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231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4FC744-BC34-45DD-93D8-87E4D1D9759F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E8B1C8-E527-4E03-8897-A5DED0AAA6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908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DE0CD-D136-46A0-AF5D-262427EB9EC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DDDD2-09B5-4604-8803-E9F6249282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235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830449-54B3-4E5F-98F7-66A6518DAA73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385430-4DD4-452B-BDF8-730A6AF795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40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586A2-A7A6-4FE1-B8F7-0DF653F80ED3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81778-C2AC-4C51-A63B-BBAEFAA2FD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10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2303C1-133B-4375-BA9B-2232C345CAC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138FB-B136-48BE-85EF-47078B2AF4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1023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7BA04-09B7-4692-A151-B59A15361CF2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F606D-DFCA-46DE-975F-4989C85E3F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7748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C6F155-98F2-4391-B561-698155D7ACDA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9A4B7-128D-4D84-A748-8697FB5010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61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0D6A6E-07E8-4F1D-88B0-7D1C5BF2FD97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1FD30-0550-452E-92C0-946F0A26C2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0CC15F2-CE8C-48AE-BA3B-5BB8CD13609B}" type="datetimeFigureOut">
              <a:rPr lang="ru-RU"/>
              <a:pPr>
                <a:defRPr/>
              </a:pPr>
              <a:t>13.11.2017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BC8A5B2-5797-4902-BFC6-D9EBE6898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0"/>
            <a:ext cx="721523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chemeClr val="accent2">
                    <a:lumMod val="50000"/>
                  </a:schemeClr>
                </a:solidFill>
                <a:latin typeface="A La Russ" pitchFamily="82" charset="0"/>
              </a:rPr>
              <a:t>Конструкция и декор предметов народного быта</a:t>
            </a:r>
            <a:endParaRPr lang="ru-RU" sz="6000" b="1" dirty="0">
              <a:solidFill>
                <a:schemeClr val="accent2">
                  <a:lumMod val="50000"/>
                </a:schemeClr>
              </a:solidFill>
              <a:latin typeface="A La Russ" pitchFamily="82" charset="0"/>
            </a:endParaRPr>
          </a:p>
        </p:txBody>
      </p:sp>
      <p:pic>
        <p:nvPicPr>
          <p:cNvPr id="4" name="Picture 8" descr="03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3714752"/>
            <a:ext cx="3824287" cy="286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50758492_1257364678_image00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6610" y="4949035"/>
            <a:ext cx="3549746" cy="16327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0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942" y="2000240"/>
            <a:ext cx="3681413" cy="275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02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36" y="2143116"/>
            <a:ext cx="1651000" cy="220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ansara4yk - &amp;Icy;&amp;scy;&amp;tcy;&amp;ocy;&amp;rcy;&amp;icy;&amp;chcy;&amp;iecy;&amp;scy;&amp;kcy;&amp;icy;&amp;iecy; &amp;khcy;&amp;rcy;&amp;ocy;&amp;ncy;&amp;icy;&amp;kcy;&amp;icy; &amp;ucy;&amp;tcy;&amp;yucy;&amp;gcy;&amp;acy;.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4282" y="2143116"/>
            <a:ext cx="2143125" cy="1428750"/>
          </a:xfrm>
          <a:prstGeom prst="rect">
            <a:avLst/>
          </a:prstGeom>
          <a:noFill/>
        </p:spPr>
      </p:pic>
      <p:pic>
        <p:nvPicPr>
          <p:cNvPr id="1030" name="Picture 6" descr="&amp;Scy;&amp;ocy;&amp;lcy;&amp;ocy;&amp;ncy;&amp;kcy;&amp;acy; 65*55 &amp;Scy;&amp;ocy;&amp;lcy;&amp;ocy;&amp;ncy;&amp;kcy;&amp;icy; &amp;Scy;&amp;ucy;&amp;vcy;&amp;iecy;&amp;ncy;&amp;icy;&amp;rcy;&amp;ncy;&amp;acy;&amp;yacy; &amp;pcy;&amp;rcy;&amp;ocy;&amp;dcy;&amp;ucy;&amp;kcy;&amp;tscy;&amp;icy;&amp;yacy; &amp;scy; &amp;khcy;&amp;ocy;&amp;khcy;&amp;lcy;&amp;ocy;&amp;mcy;&amp;scy;&amp;kcy;&amp;ocy;&amp;jcy; &amp;rcy;&amp;ocy;&amp;scy;&amp;pcy;&amp;icy;&amp;scy;&amp;softcy;&amp;yucy; &amp;Kcy;&amp;acy;&amp;tcy;&amp;acy;&amp;lcy;&amp;ocy;&amp;gcy; enfortplus.ru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929058" y="2285992"/>
            <a:ext cx="1428750" cy="1428750"/>
          </a:xfrm>
          <a:prstGeom prst="rect">
            <a:avLst/>
          </a:prstGeom>
          <a:noFill/>
        </p:spPr>
      </p:pic>
      <p:pic>
        <p:nvPicPr>
          <p:cNvPr id="1034" name="Picture 10" descr="&amp;khcy;&amp;lcy;&amp;iecy;&amp;bcy;&amp;ncy;&amp;icy;&amp;tscy;&amp;acy; &amp;icy;&amp;zcy; &amp;bcy;&amp;iecy;&amp;rcy;&amp;iecy;&amp;scy;&amp;tcy;&amp;ycy;. - &amp;KHcy;&amp;lcy;&amp;iecy;&amp;bcy;&amp;ncy;&amp;icy;&amp;tscy;&amp;ycy; &amp;icy; &amp;tcy;&amp;ucy;&amp;iecy;&amp;scy;&amp;acy; &amp;icy;&amp;zcy; &amp;bcy;&amp;iecy;&amp;rcy;&amp;iecy;&amp;scy;&amp;tcy;&amp;ycy;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09733" y="3861048"/>
            <a:ext cx="1790700" cy="142875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>
          <a:xfrm>
            <a:off x="827088" y="285728"/>
            <a:ext cx="2303462" cy="785817"/>
          </a:xfrm>
        </p:spPr>
        <p:txBody>
          <a:bodyPr/>
          <a:lstStyle/>
          <a:p>
            <a:r>
              <a:rPr lang="ru-RU" sz="6000" b="1" dirty="0" smtClean="0">
                <a:latin typeface="A La Russ" pitchFamily="82" charset="0"/>
              </a:rPr>
              <a:t>Рубель</a:t>
            </a: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250825" y="1643049"/>
            <a:ext cx="3348038" cy="50276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dirty="0" smtClean="0">
                <a:latin typeface="Arial" charset="0"/>
              </a:rPr>
              <a:t>	</a:t>
            </a:r>
            <a:r>
              <a:rPr lang="ru-RU" sz="2400" dirty="0" smtClean="0"/>
              <a:t>С помощью этого предмета крестьянки разглаживали льняные увлажненные холсты, намотанные на скалку</a:t>
            </a:r>
          </a:p>
        </p:txBody>
      </p:sp>
      <p:pic>
        <p:nvPicPr>
          <p:cNvPr id="22535" name="Picture 7" descr="28a12f9b3e4b05247e12644ddd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357173"/>
            <a:ext cx="5075238" cy="34798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3" name="Picture 5" descr="522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0"/>
            <a:ext cx="4787900" cy="35909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Заголовок 1"/>
          <p:cNvSpPr>
            <a:spLocks noGrp="1"/>
          </p:cNvSpPr>
          <p:nvPr>
            <p:ph type="title"/>
          </p:nvPr>
        </p:nvSpPr>
        <p:spPr>
          <a:xfrm>
            <a:off x="2627313" y="142852"/>
            <a:ext cx="3971925" cy="549298"/>
          </a:xfrm>
        </p:spPr>
        <p:txBody>
          <a:bodyPr/>
          <a:lstStyle/>
          <a:p>
            <a:r>
              <a:rPr lang="ru-RU" sz="6000" b="1" dirty="0" smtClean="0">
                <a:latin typeface="A La Russ" pitchFamily="82" charset="0"/>
              </a:rPr>
              <a:t>Прялки</a:t>
            </a:r>
          </a:p>
        </p:txBody>
      </p:sp>
      <p:sp>
        <p:nvSpPr>
          <p:cNvPr id="25602" name="Объект 2"/>
          <p:cNvSpPr>
            <a:spLocks noGrp="1"/>
          </p:cNvSpPr>
          <p:nvPr>
            <p:ph idx="1"/>
          </p:nvPr>
        </p:nvSpPr>
        <p:spPr>
          <a:xfrm>
            <a:off x="142844" y="4868863"/>
            <a:ext cx="8858312" cy="1689100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Прялку дарили на память жене, дочери, невесте. И потому ее старались украшать особенно нарядно .</a:t>
            </a:r>
          </a:p>
          <a:p>
            <a:pPr>
              <a:buNone/>
            </a:pPr>
            <a:r>
              <a:rPr lang="ru-RU" sz="2400" dirty="0" smtClean="0"/>
              <a:t>Прялку хранили всю жизнь и передавали как великую ценность следующему поколению.</a:t>
            </a:r>
          </a:p>
        </p:txBody>
      </p:sp>
      <p:pic>
        <p:nvPicPr>
          <p:cNvPr id="25605" name="Picture 5" descr="blog_entry_10724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836613"/>
            <a:ext cx="4824413" cy="38941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7" name="Picture 7" descr="%D1%80%D0%B0%D0%B7%D0%BD%D0%BE%D0%B5+(15)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836613"/>
            <a:ext cx="2290763" cy="387667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09" name="Picture 9" descr="350_9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347" t="1651" r="3094" b="3343"/>
          <a:stretch>
            <a:fillRect/>
          </a:stretch>
        </p:blipFill>
        <p:spPr bwMode="auto">
          <a:xfrm>
            <a:off x="7310438" y="842963"/>
            <a:ext cx="1803400" cy="385603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Объект 2"/>
          <p:cNvSpPr>
            <a:spLocks noGrp="1"/>
          </p:cNvSpPr>
          <p:nvPr>
            <p:ph idx="1"/>
          </p:nvPr>
        </p:nvSpPr>
        <p:spPr>
          <a:xfrm>
            <a:off x="0" y="5000635"/>
            <a:ext cx="8697913" cy="1697027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      При росписи прялки мастера использовали всего четыре цвета:</a:t>
            </a:r>
            <a:r>
              <a:rPr lang="ru-RU" sz="2400" dirty="0" smtClean="0">
                <a:solidFill>
                  <a:srgbClr val="FF0000"/>
                </a:solidFill>
              </a:rPr>
              <a:t> КРАСНЫЙ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FFFF00"/>
                </a:solidFill>
              </a:rPr>
              <a:t>ЖЕЛТЫЙ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B050"/>
                </a:solidFill>
              </a:rPr>
              <a:t>ЗЕЛЕНЫЙ</a:t>
            </a:r>
            <a:r>
              <a:rPr lang="ru-RU" sz="2400" dirty="0" smtClean="0"/>
              <a:t>, </a:t>
            </a:r>
            <a:r>
              <a:rPr lang="ru-RU" sz="2400" dirty="0" smtClean="0">
                <a:solidFill>
                  <a:srgbClr val="002060"/>
                </a:solidFill>
              </a:rPr>
              <a:t>СИНИЙ</a:t>
            </a:r>
            <a:r>
              <a:rPr lang="ru-RU" sz="2400" dirty="0" smtClean="0"/>
              <a:t> – и добавляли черную и белую краску для контуров.</a:t>
            </a:r>
          </a:p>
        </p:txBody>
      </p:sp>
      <p:pic>
        <p:nvPicPr>
          <p:cNvPr id="26630" name="Picture 6" descr="6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5888"/>
            <a:ext cx="2565400" cy="45815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2" name="Picture 8" descr="6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913" y="106363"/>
            <a:ext cx="3527425" cy="4608512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38" name="Picture 14" descr="56_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0063" y="115888"/>
            <a:ext cx="1933575" cy="4594225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4" name="Picture 8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786" y="3357563"/>
            <a:ext cx="4406310" cy="2189540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77" name="Объект 2"/>
          <p:cNvSpPr>
            <a:spLocks noGrp="1"/>
          </p:cNvSpPr>
          <p:nvPr>
            <p:ph idx="1"/>
          </p:nvPr>
        </p:nvSpPr>
        <p:spPr>
          <a:xfrm>
            <a:off x="0" y="5500702"/>
            <a:ext cx="9144000" cy="1241411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3600" dirty="0" smtClean="0">
                <a:latin typeface="Arial" charset="0"/>
              </a:rPr>
              <a:t>	</a:t>
            </a:r>
            <a:r>
              <a:rPr lang="ru-RU" sz="2400" dirty="0" smtClean="0"/>
              <a:t>В избе было немало и других предметов, которыми пользовалась крестьянская семья. Это бураки, лукошки, короба, </a:t>
            </a:r>
            <a:r>
              <a:rPr lang="ru-RU" sz="2400" dirty="0" err="1" smtClean="0"/>
              <a:t>набирухи</a:t>
            </a:r>
            <a:r>
              <a:rPr lang="ru-RU" sz="2400" dirty="0" smtClean="0"/>
              <a:t> для сбора ягод, сделанные из бересты и луба</a:t>
            </a:r>
          </a:p>
        </p:txBody>
      </p:sp>
      <p:pic>
        <p:nvPicPr>
          <p:cNvPr id="24580" name="Picture 4" descr="51219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495460"/>
            <a:ext cx="4857784" cy="285848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82" name="Picture 6" descr="130199108016149_origin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357165"/>
            <a:ext cx="3357877" cy="4727597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Заголовок 1"/>
          <p:cNvSpPr>
            <a:spLocks noGrp="1"/>
          </p:cNvSpPr>
          <p:nvPr>
            <p:ph type="title"/>
          </p:nvPr>
        </p:nvSpPr>
        <p:spPr>
          <a:xfrm>
            <a:off x="2627784" y="116632"/>
            <a:ext cx="3683000" cy="1714488"/>
          </a:xfrm>
        </p:spPr>
        <p:txBody>
          <a:bodyPr/>
          <a:lstStyle/>
          <a:p>
            <a:r>
              <a:rPr lang="ru-RU" sz="8000" b="1" dirty="0" smtClean="0">
                <a:latin typeface="A La Russ" pitchFamily="82" charset="0"/>
              </a:rPr>
              <a:t>Задание</a:t>
            </a:r>
          </a:p>
        </p:txBody>
      </p:sp>
      <p:sp>
        <p:nvSpPr>
          <p:cNvPr id="27650" name="Объект 2"/>
          <p:cNvSpPr>
            <a:spLocks noGrp="1"/>
          </p:cNvSpPr>
          <p:nvPr>
            <p:ph idx="1"/>
          </p:nvPr>
        </p:nvSpPr>
        <p:spPr>
          <a:xfrm>
            <a:off x="457200" y="2285992"/>
            <a:ext cx="8229600" cy="1503371"/>
          </a:xfrm>
        </p:spPr>
        <p:txBody>
          <a:bodyPr/>
          <a:lstStyle/>
          <a:p>
            <a:pPr algn="ctr">
              <a:buNone/>
            </a:pPr>
            <a:r>
              <a:rPr lang="ru-RU" sz="4000" dirty="0" smtClean="0"/>
              <a:t>Выполните эскиз декоративного украшения любого предмета крестьянского быта (ковш, солонка, валек, прялка, рубель)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5167313"/>
            <a:ext cx="9144000" cy="1574800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Произведения народного искусства жили вместе с человеком, помогали в быту, труде, были участниками праздников.</a:t>
            </a:r>
          </a:p>
          <a:p>
            <a:pPr algn="ctr">
              <a:buNone/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Узорные росписи, нарядные вышивки не только радовали глаз, но и воспринимались как пожелание блага, добра, счастья.</a:t>
            </a:r>
          </a:p>
        </p:txBody>
      </p:sp>
      <p:pic>
        <p:nvPicPr>
          <p:cNvPr id="16388" name="Picture 4" descr="http://www.kzsrk.ru/content/news/341/%D0%98%D0%97%D0%91%D0%9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5757085" cy="3834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92" name="Picture 8" descr="http://img0.liveinternet.ru/images/attach/c/7/98/505/98505422_4809770_i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285992"/>
            <a:ext cx="4262426" cy="2804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 descr="http://www.souvenirdvor.ru/published/publicdata/SOUVENIRSOUV/attachments/SC/products_pictures/DSC_0071%20%2011ep_enl.jpg"/>
          <p:cNvPicPr>
            <a:picLocks noChangeAspect="1" noChangeArrowheads="1"/>
          </p:cNvPicPr>
          <p:nvPr/>
        </p:nvPicPr>
        <p:blipFill>
          <a:blip r:embed="rId2" cstate="print"/>
          <a:srcRect t="15556" r="2222" b="6667"/>
          <a:stretch>
            <a:fillRect/>
          </a:stretch>
        </p:blipFill>
        <p:spPr bwMode="auto">
          <a:xfrm>
            <a:off x="142844" y="214290"/>
            <a:ext cx="3143272" cy="2500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26" name="Picture 6" descr="&amp;Bcy;&amp;iecy;&amp;zcy; &amp;zcy;&amp;acy;&amp;gcy;&amp;ocy;&amp;lcy;&amp;ocy;&amp;vcy;&amp;kcy;&amp;acy;. &amp;Kcy;&amp;ocy;&amp;mcy;&amp;mcy;&amp;iecy;&amp;ncy;&amp;tcy;&amp;acy;&amp;rcy;&amp;icy;&amp;icy; : &amp;Bcy;&amp;lcy;&amp;ocy;&amp;gcy;&amp;icy; &amp;Gcy;&amp;ocy;&amp;lcy;&amp;ocy;&amp;scy; &amp;Rcy;&amp;ocy;&amp;scy;&amp;scy;&amp;icy;&amp;icy;"/>
          <p:cNvPicPr>
            <a:picLocks noChangeAspect="1" noChangeArrowheads="1"/>
          </p:cNvPicPr>
          <p:nvPr/>
        </p:nvPicPr>
        <p:blipFill>
          <a:blip r:embed="rId3" cstate="print"/>
          <a:srcRect l="3158" t="3158" r="2104"/>
          <a:stretch>
            <a:fillRect/>
          </a:stretch>
        </p:blipFill>
        <p:spPr bwMode="auto">
          <a:xfrm>
            <a:off x="357158" y="3824289"/>
            <a:ext cx="3643338" cy="2793195"/>
          </a:xfrm>
          <a:prstGeom prst="rect">
            <a:avLst/>
          </a:prstGeom>
          <a:noFill/>
        </p:spPr>
      </p:pic>
      <p:pic>
        <p:nvPicPr>
          <p:cNvPr id="30728" name="Picture 8" descr="http://img1.liveinternet.ru/images/attach/c/1/50/758/50758482_1257364655_imgB.jpg"/>
          <p:cNvPicPr>
            <a:picLocks noChangeAspect="1" noChangeArrowheads="1"/>
          </p:cNvPicPr>
          <p:nvPr/>
        </p:nvPicPr>
        <p:blipFill>
          <a:blip r:embed="rId4" cstate="print"/>
          <a:srcRect l="8036" t="11749" r="6963" b="5750"/>
          <a:stretch>
            <a:fillRect/>
          </a:stretch>
        </p:blipFill>
        <p:spPr bwMode="auto">
          <a:xfrm>
            <a:off x="6286512" y="214290"/>
            <a:ext cx="2594498" cy="3357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0" name="Picture 10" descr="&amp;icy;&amp;ncy;&amp;tcy;&amp;iecy;&amp;rcy;&amp;softcy;&amp;iecy;&amp;rcy; &amp;Zcy;&amp;acy;&amp;pcy;&amp;icy;&amp;scy;&amp;icy; &amp;vcy; &amp;rcy;&amp;ucy;&amp;bcy;&amp;rcy;&amp;icy;&amp;kcy;&amp;iecy; &amp;icy;&amp;ncy;&amp;tcy;&amp;iecy;&amp;rcy;&amp;softcy;&amp;iecy;&amp;rcy; &amp;Dcy;&amp;ncy;&amp;iecy;&amp;vcy;&amp;ncy;&amp;icy;&amp;kcy; &amp;kcy;&amp;ocy;&amp;shcy;&amp;acy;&amp;rcy;&amp;icy;&amp;kcy;-&amp;kcy;&amp;ocy;&amp;shcy;&amp;mcy;&amp;acy;&amp;rcy;&amp;icy;&amp;kcy; : LiveInternet - &amp;Rcy;&amp;ocy;&amp;scy;&amp;scy;&amp;icy;&amp;jcy;&amp;scy;&amp;kcy;&amp;icy;&amp;jcy; &amp;Scy;&amp;iecy;&amp;rcy;&amp;vcy;&amp;icy;&amp;scy; &amp;Ocy;&amp;ncy;&amp;lcy;&amp;acy;&amp;jcy;&amp;ncy;-&amp;Dcy;&amp;ncy;&amp;iecy;&amp;vcy;&amp;ncy;&amp;icy;&amp;kcy;&amp;ocy;&amp;vcy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62" y="4000504"/>
            <a:ext cx="4326657" cy="255272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0732" name="Picture 12" descr="&amp;Scy;&amp;kcy;&amp;ocy;&amp;pcy;&amp;kcy;&amp;acy;&amp;rcy;&amp;softcy;. &amp;Bcy;&amp;ocy;&amp;lcy;&amp;softcy;&amp;shcy;&amp;acy;&amp;yacy; &amp;scy;&amp;ocy;&amp;vcy;&amp;iecy;&amp;tcy;&amp;scy;&amp;kcy;&amp;acy;&amp;yacy; &amp;ecy;&amp;ncy;&amp;tscy;&amp;icy;&amp;kcy;&amp;lcy;&amp;ocy;&amp;pcy;&amp;iecy;&amp;dcy;&amp;icy;&amp;yacy;. &amp;pcy;&amp;ocy;&amp;ncy;&amp;yacy;&amp;tcy;&amp;icy;&amp;iecy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1928802"/>
            <a:ext cx="3833806" cy="1763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3571868" y="428604"/>
            <a:ext cx="23574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 La Russ" pitchFamily="82" charset="0"/>
              </a:rPr>
              <a:t>Ковши</a:t>
            </a:r>
            <a:endParaRPr lang="ru-RU" sz="6000" b="1" dirty="0">
              <a:latin typeface="A La Russ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6" name="Picture 6" descr="4398_10795_15608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01" b="6285"/>
          <a:stretch>
            <a:fillRect/>
          </a:stretch>
        </p:blipFill>
        <p:spPr bwMode="auto">
          <a:xfrm>
            <a:off x="2195736" y="3549650"/>
            <a:ext cx="6192837" cy="33083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0" y="332656"/>
            <a:ext cx="3960812" cy="792163"/>
          </a:xfrm>
        </p:spPr>
        <p:txBody>
          <a:bodyPr/>
          <a:lstStyle/>
          <a:p>
            <a:r>
              <a:rPr lang="ru-RU" sz="4800" b="1" dirty="0" smtClean="0">
                <a:latin typeface="A La Russ" pitchFamily="82" charset="0"/>
              </a:rPr>
              <a:t>Ковш-скопкарь</a:t>
            </a:r>
          </a:p>
        </p:txBody>
      </p:sp>
      <p:sp>
        <p:nvSpPr>
          <p:cNvPr id="15362" name="Объект 2"/>
          <p:cNvSpPr>
            <a:spLocks noGrp="1"/>
          </p:cNvSpPr>
          <p:nvPr>
            <p:ph idx="1"/>
          </p:nvPr>
        </p:nvSpPr>
        <p:spPr>
          <a:xfrm>
            <a:off x="0" y="1340768"/>
            <a:ext cx="4141819" cy="2663825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В нем подавали квас, медовуху.</a:t>
            </a:r>
          </a:p>
          <a:p>
            <a:pPr>
              <a:buNone/>
            </a:pPr>
            <a:r>
              <a:rPr lang="ru-RU" sz="2400" dirty="0" smtClean="0"/>
              <a:t>На Севере ковшам часто придавали облик плывущей птицы-утицы, ладьи, коней</a:t>
            </a:r>
            <a:r>
              <a:rPr lang="ru-RU" sz="2400" dirty="0"/>
              <a:t>.</a:t>
            </a:r>
            <a:endParaRPr lang="ru-RU" sz="2400" dirty="0" smtClean="0"/>
          </a:p>
        </p:txBody>
      </p:sp>
      <p:pic>
        <p:nvPicPr>
          <p:cNvPr id="15364" name="Picture 4" descr="50502191_image00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15888"/>
            <a:ext cx="4970463" cy="2933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>
          <a:xfrm>
            <a:off x="2700338" y="333375"/>
            <a:ext cx="3384550" cy="647700"/>
          </a:xfrm>
        </p:spPr>
        <p:txBody>
          <a:bodyPr/>
          <a:lstStyle/>
          <a:p>
            <a:r>
              <a:rPr lang="ru-RU" sz="4800" b="1" dirty="0" smtClean="0">
                <a:latin typeface="A La Russ" pitchFamily="82" charset="0"/>
              </a:rPr>
              <a:t>Ковш-конюх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250825" y="5013325"/>
            <a:ext cx="8704263" cy="955675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ru-RU" sz="2800" dirty="0" smtClean="0"/>
              <a:t>Ковши с конскими головами резались в Тверской губернии и назывались конюхами.</a:t>
            </a:r>
          </a:p>
        </p:txBody>
      </p:sp>
      <p:sp>
        <p:nvSpPr>
          <p:cNvPr id="16391" name="AutoShape 7" descr="w_110112_2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6394" name="Group 10"/>
          <p:cNvGrpSpPr>
            <a:grpSpLocks/>
          </p:cNvGrpSpPr>
          <p:nvPr/>
        </p:nvGrpSpPr>
        <p:grpSpPr bwMode="auto">
          <a:xfrm>
            <a:off x="214842" y="1275160"/>
            <a:ext cx="8429125" cy="3352386"/>
            <a:chOff x="48" y="427"/>
            <a:chExt cx="5622" cy="1987"/>
          </a:xfrm>
          <a:effectLst>
            <a:reflection blurRad="6350" stA="50000" endA="300" endPos="55000" dir="5400000" sy="-100000" algn="bl" rotWithShape="0"/>
          </a:effectLst>
        </p:grpSpPr>
        <p:pic>
          <p:nvPicPr>
            <p:cNvPr id="16389" name="Picture 5" descr="image00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" y="427"/>
              <a:ext cx="2651" cy="19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  <p:pic>
          <p:nvPicPr>
            <p:cNvPr id="16393" name="Picture 9" descr="w_110112_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39" y="433"/>
              <a:ext cx="2731" cy="196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  <a:extLst/>
          </p:spPr>
        </p:pic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>
          <a:xfrm>
            <a:off x="2268538" y="115888"/>
            <a:ext cx="4618037" cy="955658"/>
          </a:xfrm>
        </p:spPr>
        <p:txBody>
          <a:bodyPr/>
          <a:lstStyle/>
          <a:p>
            <a:r>
              <a:rPr lang="ru-RU" sz="4800" b="1" dirty="0" smtClean="0">
                <a:latin typeface="A La Russ" pitchFamily="82" charset="0"/>
              </a:rPr>
              <a:t>Ковш-черпак</a:t>
            </a:r>
          </a:p>
        </p:txBody>
      </p:sp>
      <p:pic>
        <p:nvPicPr>
          <p:cNvPr id="18437" name="Picture 5" descr="image00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1071546"/>
            <a:ext cx="5256212" cy="457200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50758498_1257364158_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8" y="1142984"/>
            <a:ext cx="3163888" cy="4608512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214282" y="5857869"/>
            <a:ext cx="8229600" cy="1000131"/>
          </a:xfrm>
        </p:spPr>
        <p:txBody>
          <a:bodyPr/>
          <a:lstStyle/>
          <a:p>
            <a:pPr algn="ctr">
              <a:buNone/>
            </a:pPr>
            <a:r>
              <a:rPr lang="ru-RU" sz="2400" dirty="0" smtClean="0"/>
              <a:t>Название этого ковша говорит само за себя.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468313" y="357166"/>
            <a:ext cx="3240087" cy="1000132"/>
          </a:xfrm>
        </p:spPr>
        <p:txBody>
          <a:bodyPr/>
          <a:lstStyle/>
          <a:p>
            <a:r>
              <a:rPr lang="ru-RU" sz="6000" b="1" dirty="0" smtClean="0">
                <a:latin typeface="A La Russ" pitchFamily="82" charset="0"/>
              </a:rPr>
              <a:t>Солонка</a:t>
            </a:r>
          </a:p>
        </p:txBody>
      </p:sp>
      <p:sp>
        <p:nvSpPr>
          <p:cNvPr id="21506" name="Объект 2"/>
          <p:cNvSpPr>
            <a:spLocks noGrp="1"/>
          </p:cNvSpPr>
          <p:nvPr>
            <p:ph idx="1"/>
          </p:nvPr>
        </p:nvSpPr>
        <p:spPr>
          <a:xfrm>
            <a:off x="179388" y="1571612"/>
            <a:ext cx="3313112" cy="481013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ru-RU" sz="2400" dirty="0" smtClean="0"/>
              <a:t>Соль в старину стоила очень дорого, потому и отношение к украшению солоницы было особое.</a:t>
            </a:r>
          </a:p>
          <a:p>
            <a:pPr>
              <a:buFont typeface="Arial" charset="0"/>
              <a:buNone/>
            </a:pPr>
            <a:r>
              <a:rPr lang="ru-RU" sz="2400" dirty="0" smtClean="0"/>
              <a:t>Вырезались из дерева в форме уточек, игрушечных кресел, украшенных тончайшей резьбой.</a:t>
            </a:r>
          </a:p>
        </p:txBody>
      </p:sp>
      <p:pic>
        <p:nvPicPr>
          <p:cNvPr id="21511" name="Picture 7" descr="zagor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-45788"/>
            <a:ext cx="4608512" cy="344487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770" name="Picture 2" descr="http://kak.znate.ru/pars_docs/refs/13/12402/12402_html_m4a9a2c3b.jpg"/>
          <p:cNvPicPr>
            <a:picLocks noChangeAspect="1" noChangeArrowheads="1"/>
          </p:cNvPicPr>
          <p:nvPr/>
        </p:nvPicPr>
        <p:blipFill>
          <a:blip r:embed="rId3" cstate="print"/>
          <a:srcRect t="16779" r="1315" b="6040"/>
          <a:stretch>
            <a:fillRect/>
          </a:stretch>
        </p:blipFill>
        <p:spPr bwMode="auto">
          <a:xfrm>
            <a:off x="3707904" y="2420888"/>
            <a:ext cx="3071834" cy="3140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0708" y="4741863"/>
            <a:ext cx="3676650" cy="21161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123728" y="-99392"/>
            <a:ext cx="4599005" cy="1143000"/>
          </a:xfrm>
        </p:spPr>
        <p:txBody>
          <a:bodyPr/>
          <a:lstStyle/>
          <a:p>
            <a:r>
              <a:rPr lang="ru-RU" sz="6000" b="1" dirty="0" smtClean="0">
                <a:latin typeface="A La Russ" pitchFamily="82" charset="0"/>
              </a:rPr>
              <a:t>Хлебница</a:t>
            </a:r>
          </a:p>
        </p:txBody>
      </p:sp>
      <p:sp>
        <p:nvSpPr>
          <p:cNvPr id="20482" name="Объект 2"/>
          <p:cNvSpPr>
            <a:spLocks noGrp="1"/>
          </p:cNvSpPr>
          <p:nvPr>
            <p:ph idx="1"/>
          </p:nvPr>
        </p:nvSpPr>
        <p:spPr>
          <a:xfrm>
            <a:off x="216591" y="836712"/>
            <a:ext cx="8715436" cy="990616"/>
          </a:xfrm>
        </p:spPr>
        <p:txBody>
          <a:bodyPr/>
          <a:lstStyle/>
          <a:p>
            <a:pPr>
              <a:buNone/>
            </a:pPr>
            <a:r>
              <a:rPr lang="ru-RU" sz="2400" dirty="0" smtClean="0"/>
              <a:t>Нарядная хлебница служила приданым для дочери, и смысл росписи заключался в пожелании счастья, достатка и благополучия.</a:t>
            </a:r>
          </a:p>
        </p:txBody>
      </p:sp>
      <p:pic>
        <p:nvPicPr>
          <p:cNvPr id="20485" name="Picture 5" descr="578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1961229"/>
            <a:ext cx="4546600" cy="394493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www.rntart.spb.ru/upload/shop_1/2/4/0/item_2407/shop_items_catalog_image2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7641" y="1772816"/>
            <a:ext cx="3916359" cy="293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309051"/>
            <a:ext cx="3603625" cy="266382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kuut.narod.ru/2/2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268760"/>
            <a:ext cx="4095750" cy="479107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latin typeface="A La Russ" pitchFamily="82" charset="0"/>
              </a:rPr>
              <a:t>Вальки</a:t>
            </a:r>
            <a:endParaRPr lang="ru-RU" sz="5400" b="1" dirty="0">
              <a:latin typeface="A La Russ" pitchFamily="82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2276872"/>
            <a:ext cx="385537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+mn-lt"/>
              </a:rPr>
              <a:t>Старинный деревянный ручной инструмент для ускорения и облегчения процессов стирки и полоскания белья</a:t>
            </a:r>
            <a:endParaRPr lang="ru-RU" sz="2800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644</TotalTime>
  <Words>233</Words>
  <Application>Microsoft Office PowerPoint</Application>
  <PresentationFormat>Экран (4:3)</PresentationFormat>
  <Paragraphs>27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 La Russ</vt:lpstr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Ковш-скопкарь</vt:lpstr>
      <vt:lpstr>Ковш-конюх</vt:lpstr>
      <vt:lpstr>Ковш-черпак</vt:lpstr>
      <vt:lpstr>Солонка</vt:lpstr>
      <vt:lpstr>Хлебница</vt:lpstr>
      <vt:lpstr>Презентация PowerPoint</vt:lpstr>
      <vt:lpstr>Рубель</vt:lpstr>
      <vt:lpstr>Прялки</vt:lpstr>
      <vt:lpstr>Презентация PowerPoint</vt:lpstr>
      <vt:lpstr>Презентация PowerPoint</vt:lpstr>
      <vt:lpstr>Задание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Конструкция и декор предметов народного быта</dc:title>
  <dc:creator>Admin</dc:creator>
  <cp:lastModifiedBy>Кабиенет 122</cp:lastModifiedBy>
  <cp:revision>41</cp:revision>
  <dcterms:created xsi:type="dcterms:W3CDTF">2013-09-06T06:23:23Z</dcterms:created>
  <dcterms:modified xsi:type="dcterms:W3CDTF">2017-11-13T03:41:06Z</dcterms:modified>
</cp:coreProperties>
</file>