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1"/>
  </p:sldMasterIdLst>
  <p:sldIdLst>
    <p:sldId id="257" r:id="rId2"/>
    <p:sldId id="260" r:id="rId3"/>
    <p:sldId id="258" r:id="rId4"/>
    <p:sldId id="259" r:id="rId5"/>
    <p:sldId id="261" r:id="rId6"/>
    <p:sldId id="266" r:id="rId7"/>
    <p:sldId id="262" r:id="rId8"/>
    <p:sldId id="263" r:id="rId9"/>
    <p:sldId id="264" r:id="rId10"/>
    <p:sldId id="265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60EE5-A3C1-482D-BBDD-30ACF871FCD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30288B3-9F4E-44AA-B99A-1910F1ED47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114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60EE5-A3C1-482D-BBDD-30ACF871FCD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30288B3-9F4E-44AA-B99A-1910F1ED47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69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60EE5-A3C1-482D-BBDD-30ACF871FCD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30288B3-9F4E-44AA-B99A-1910F1ED47B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353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60EE5-A3C1-482D-BBDD-30ACF871FCD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30288B3-9F4E-44AA-B99A-1910F1ED47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116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60EE5-A3C1-482D-BBDD-30ACF871FCD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30288B3-9F4E-44AA-B99A-1910F1ED47B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758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60EE5-A3C1-482D-BBDD-30ACF871FCD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30288B3-9F4E-44AA-B99A-1910F1ED47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33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60EE5-A3C1-482D-BBDD-30ACF871FCD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88B3-9F4E-44AA-B99A-1910F1ED47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709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60EE5-A3C1-482D-BBDD-30ACF871FCD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88B3-9F4E-44AA-B99A-1910F1ED47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04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60EE5-A3C1-482D-BBDD-30ACF871FCD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88B3-9F4E-44AA-B99A-1910F1ED47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503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60EE5-A3C1-482D-BBDD-30ACF871FCD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30288B3-9F4E-44AA-B99A-1910F1ED47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800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60EE5-A3C1-482D-BBDD-30ACF871FCD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30288B3-9F4E-44AA-B99A-1910F1ED47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3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60EE5-A3C1-482D-BBDD-30ACF871FCD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30288B3-9F4E-44AA-B99A-1910F1ED47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31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60EE5-A3C1-482D-BBDD-30ACF871FCD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88B3-9F4E-44AA-B99A-1910F1ED47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417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60EE5-A3C1-482D-BBDD-30ACF871FCD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88B3-9F4E-44AA-B99A-1910F1ED47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592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60EE5-A3C1-482D-BBDD-30ACF871FCD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88B3-9F4E-44AA-B99A-1910F1ED47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81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60EE5-A3C1-482D-BBDD-30ACF871FCD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30288B3-9F4E-44AA-B99A-1910F1ED47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259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60EE5-A3C1-482D-BBDD-30ACF871FCD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30288B3-9F4E-44AA-B99A-1910F1ED47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82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1" y="4763069"/>
            <a:ext cx="10515600" cy="2094931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rgbClr val="5C0000"/>
                </a:solidFill>
                <a:latin typeface="Georgia" panose="02040502050405020303" pitchFamily="18" charset="0"/>
              </a:rPr>
              <a:t>ИМЕНИНЫ  У  РЯБИНЫ</a:t>
            </a:r>
            <a:br>
              <a:rPr lang="ru-RU" sz="6600" dirty="0" smtClean="0">
                <a:solidFill>
                  <a:srgbClr val="5C0000"/>
                </a:solidFill>
                <a:latin typeface="Georgia" panose="02040502050405020303" pitchFamily="18" charset="0"/>
              </a:rPr>
            </a:br>
            <a:r>
              <a:rPr lang="ru-RU" sz="3200" dirty="0" smtClean="0">
                <a:solidFill>
                  <a:srgbClr val="5C0000"/>
                </a:solidFill>
                <a:latin typeface="Georgia" panose="02040502050405020303" pitchFamily="18" charset="0"/>
              </a:rPr>
              <a:t>урок ИЗО в 1 классе</a:t>
            </a:r>
            <a:endParaRPr lang="ru-RU" sz="3200" dirty="0">
              <a:solidFill>
                <a:srgbClr val="5C00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96036" y="4763069"/>
            <a:ext cx="10549719" cy="19106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Урок ИЗО в 1 классе</a:t>
            </a:r>
          </a:p>
          <a:p>
            <a:pPr algn="ctr"/>
            <a:r>
              <a:rPr lang="ru-RU" sz="4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«ИМЕНИНЫ  У  РЯБИНЫ»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Учитель начальных классов Дьяченко Виктория Юрьевна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978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911" y="2029829"/>
            <a:ext cx="2756848" cy="1280890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Ирина Бровкина</a:t>
            </a:r>
            <a:br>
              <a:rPr lang="ru-RU" sz="2200" dirty="0" smtClean="0"/>
            </a:br>
            <a:r>
              <a:rPr lang="ru-RU" dirty="0" smtClean="0"/>
              <a:t>Рябина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4771" y="3365"/>
            <a:ext cx="8657230" cy="685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69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4321" y="624110"/>
            <a:ext cx="5927679" cy="55887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110"/>
            <a:ext cx="6127845" cy="558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83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366" y="0"/>
            <a:ext cx="620063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370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83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84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659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-140677" y="644370"/>
            <a:ext cx="97489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400" b="1" i="0" dirty="0" smtClean="0">
                <a:solidFill>
                  <a:srgbClr val="FF0000"/>
                </a:solidFill>
                <a:effectLst/>
                <a:latin typeface="PT Sans"/>
              </a:rPr>
              <a:t>Рябина —</a:t>
            </a:r>
            <a:r>
              <a:rPr lang="ru-RU" sz="2400" b="0" i="0" dirty="0" smtClean="0">
                <a:solidFill>
                  <a:srgbClr val="5C0000"/>
                </a:solidFill>
                <a:effectLst/>
                <a:latin typeface="PT Sans"/>
              </a:rPr>
              <a:t> род древесных растений из семейства Розовые, достигают 15 м в высоту.</a:t>
            </a:r>
          </a:p>
          <a:p>
            <a:pPr algn="just" fontAlgn="base"/>
            <a:endParaRPr lang="ru-RU" sz="2400" b="0" i="0" dirty="0" smtClean="0">
              <a:solidFill>
                <a:srgbClr val="5C0000"/>
              </a:solidFill>
              <a:effectLst/>
              <a:latin typeface="PT Sans"/>
            </a:endParaRPr>
          </a:p>
          <a:p>
            <a:pPr algn="just" fontAlgn="base"/>
            <a:r>
              <a:rPr lang="ru-RU" sz="2400" b="0" i="0" dirty="0" smtClean="0">
                <a:solidFill>
                  <a:srgbClr val="5C0000"/>
                </a:solidFill>
                <a:effectLst/>
                <a:latin typeface="PT Sans"/>
              </a:rPr>
              <a:t>Белые многочисленные цветки собраны в густые щитковидные соцветия, появляющиеся на концах ветвей. Соцветия издают сильный специфичный запах.</a:t>
            </a:r>
          </a:p>
          <a:p>
            <a:pPr algn="just" fontAlgn="base"/>
            <a:r>
              <a:rPr lang="ru-RU" sz="2400" b="0" i="0" dirty="0" smtClean="0">
                <a:solidFill>
                  <a:srgbClr val="5C0000"/>
                </a:solidFill>
                <a:effectLst/>
                <a:latin typeface="PT Sans"/>
              </a:rPr>
              <a:t> </a:t>
            </a:r>
          </a:p>
          <a:p>
            <a:pPr algn="just" fontAlgn="base"/>
            <a:r>
              <a:rPr lang="ru-RU" sz="2400" b="0" i="0" dirty="0" smtClean="0">
                <a:solidFill>
                  <a:srgbClr val="5C0000"/>
                </a:solidFill>
                <a:effectLst/>
                <a:latin typeface="PT Sans"/>
              </a:rPr>
              <a:t>Плод — шарообразное или овальное ярко-красное сочное яблоко с мелкими семенами. Семена по краю округлые.</a:t>
            </a:r>
            <a:endParaRPr lang="ru-RU" sz="2400" b="0" i="0" dirty="0">
              <a:solidFill>
                <a:srgbClr val="5C0000"/>
              </a:solidFill>
              <a:effectLst/>
              <a:latin typeface="PT San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0167" y="4290174"/>
            <a:ext cx="4640168" cy="261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91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09489" y="0"/>
            <a:ext cx="118825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000" b="0" i="0" dirty="0" smtClean="0">
                <a:solidFill>
                  <a:srgbClr val="5C0000"/>
                </a:solidFill>
                <a:effectLst/>
                <a:latin typeface="Open Sans"/>
              </a:rPr>
              <a:t>        </a:t>
            </a:r>
            <a:r>
              <a:rPr lang="ru-RU" sz="2200" b="0" i="0" dirty="0" smtClean="0">
                <a:solidFill>
                  <a:srgbClr val="5C0000"/>
                </a:solidFill>
                <a:effectLst/>
                <a:latin typeface="Open Sans"/>
              </a:rPr>
              <a:t>С латинского языка слово «</a:t>
            </a:r>
            <a:r>
              <a:rPr lang="ru-RU" sz="2200" b="1" i="0" dirty="0" smtClean="0">
                <a:solidFill>
                  <a:srgbClr val="FF0000"/>
                </a:solidFill>
                <a:effectLst/>
                <a:latin typeface="Open Sans"/>
              </a:rPr>
              <a:t>рябина</a:t>
            </a:r>
            <a:r>
              <a:rPr lang="ru-RU" sz="2200" b="0" i="0" dirty="0" smtClean="0">
                <a:solidFill>
                  <a:srgbClr val="5C0000"/>
                </a:solidFill>
                <a:effectLst/>
                <a:latin typeface="Open Sans"/>
              </a:rPr>
              <a:t>» переводится как «привлекающая птиц». Действительно, яркие плоды дерева привлекают многих пернатых. Раньше ягоды использовали в качестве приманки для ловли птиц.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200" b="0" i="0" dirty="0" smtClean="0">
                <a:solidFill>
                  <a:srgbClr val="5C0000"/>
                </a:solidFill>
                <a:effectLst/>
                <a:latin typeface="Open Sans"/>
              </a:rPr>
              <a:t>       Полезные свойства рябины были известны еще в Древней Греции и Древнем Риме. Прежде всего ценились ее дезинфицирующие свойства. В давние времена клали ветку рябины в воду, чтобы она долгое время была пригодной для питья.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rgbClr val="5C0000"/>
                </a:solidFill>
                <a:latin typeface="Open Sans"/>
              </a:rPr>
              <a:t> </a:t>
            </a:r>
            <a:r>
              <a:rPr lang="ru-RU" sz="2200" dirty="0" smtClean="0">
                <a:solidFill>
                  <a:srgbClr val="5C0000"/>
                </a:solidFill>
                <a:latin typeface="Open Sans"/>
              </a:rPr>
              <a:t>      </a:t>
            </a:r>
            <a:r>
              <a:rPr lang="ru-RU" sz="2200" b="0" i="0" dirty="0" smtClean="0">
                <a:solidFill>
                  <a:srgbClr val="5C0000"/>
                </a:solidFill>
                <a:effectLst/>
                <a:latin typeface="Open Sans"/>
              </a:rPr>
              <a:t>С этим растением связано много легенд, обрядов, народных примет и поверий. На Руси оно считалось деревом семейного счастья и благополучия, поэтому молодожены сажали его перед окнами нового дома. Раньше «рябиновым духом» лечили немощных. Для этого больного человека клали под деревом, чтобы оно «вытянуло» болезнь.</a:t>
            </a:r>
            <a:endParaRPr lang="ru-RU" sz="2200" dirty="0">
              <a:solidFill>
                <a:srgbClr val="5C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785652"/>
            <a:ext cx="3565478" cy="307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53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6" y="-102955"/>
            <a:ext cx="12492110" cy="6960956"/>
          </a:xfrm>
        </p:spPr>
      </p:pic>
      <p:sp>
        <p:nvSpPr>
          <p:cNvPr id="5" name="Прямоугольник 4"/>
          <p:cNvSpPr/>
          <p:nvPr/>
        </p:nvSpPr>
        <p:spPr>
          <a:xfrm>
            <a:off x="838200" y="2686930"/>
            <a:ext cx="6096000" cy="38164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/>
            <a:r>
              <a:rPr lang="ru-RU" sz="2000" b="0" i="0" dirty="0" smtClean="0">
                <a:solidFill>
                  <a:srgbClr val="C00000"/>
                </a:solidFill>
                <a:effectLst/>
                <a:latin typeface="PT Sans"/>
              </a:rPr>
              <a:t>       </a:t>
            </a:r>
            <a:r>
              <a:rPr lang="ru-RU" sz="2200" b="0" i="0" dirty="0" smtClean="0">
                <a:solidFill>
                  <a:srgbClr val="C00000"/>
                </a:solidFill>
                <a:effectLst/>
                <a:latin typeface="PT Sans"/>
              </a:rPr>
              <a:t>Всего насчитывается свыше 100 видов рябины, из них около трети произрастает на территории России и сопредельных стран. Рябина широко распространена по всей Европе, по всей Азии и в Северной Америке.</a:t>
            </a:r>
          </a:p>
          <a:p>
            <a:pPr algn="just" fontAlgn="base"/>
            <a:r>
              <a:rPr lang="ru-RU" sz="2200" b="0" i="0" dirty="0" smtClean="0">
                <a:solidFill>
                  <a:srgbClr val="C00000"/>
                </a:solidFill>
                <a:effectLst/>
                <a:latin typeface="PT Sans"/>
              </a:rPr>
              <a:t>       Рябина часто разводится как декоративное дерево; плоды её идут в пищу, а тяжелая, упругая, прочная древесина — для столярных изделий. </a:t>
            </a:r>
            <a:endParaRPr lang="ru-RU" sz="2200" b="0" i="0" dirty="0">
              <a:solidFill>
                <a:srgbClr val="C00000"/>
              </a:solidFill>
              <a:effectLst/>
              <a:latin typeface="PT San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389" y="2025748"/>
            <a:ext cx="5166287" cy="483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34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475" y="165296"/>
            <a:ext cx="5671429" cy="6432451"/>
          </a:xfrm>
        </p:spPr>
        <p:txBody>
          <a:bodyPr>
            <a:noAutofit/>
          </a:bodyPr>
          <a:lstStyle/>
          <a:p>
            <a:pPr fontAlgn="base"/>
            <a:r>
              <a:rPr lang="ru-RU" sz="2200" dirty="0">
                <a:solidFill>
                  <a:srgbClr val="C00000"/>
                </a:solidFill>
                <a:latin typeface="Lato"/>
              </a:rPr>
              <a:t>Картина «Рябины» Игоря Грабаря </a:t>
            </a:r>
            <a:r>
              <a:rPr lang="ru-RU" sz="2200" dirty="0" smtClean="0">
                <a:solidFill>
                  <a:srgbClr val="C00000"/>
                </a:solidFill>
                <a:latin typeface="Lato"/>
              </a:rPr>
              <a:t>была</a:t>
            </a:r>
            <a:br>
              <a:rPr lang="ru-RU" sz="2200" dirty="0" smtClean="0">
                <a:solidFill>
                  <a:srgbClr val="C00000"/>
                </a:solidFill>
                <a:latin typeface="Lato"/>
              </a:rPr>
            </a:br>
            <a:r>
              <a:rPr lang="ru-RU" sz="2200" dirty="0">
                <a:solidFill>
                  <a:srgbClr val="C00000"/>
                </a:solidFill>
                <a:latin typeface="Lato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latin typeface="Lato"/>
              </a:rPr>
              <a:t>                              написана </a:t>
            </a:r>
            <a:r>
              <a:rPr lang="ru-RU" sz="2200" dirty="0">
                <a:solidFill>
                  <a:srgbClr val="C00000"/>
                </a:solidFill>
                <a:latin typeface="Lato"/>
              </a:rPr>
              <a:t>в 1924 </a:t>
            </a:r>
            <a:r>
              <a:rPr lang="ru-RU" sz="2200" dirty="0" smtClean="0">
                <a:solidFill>
                  <a:srgbClr val="C00000"/>
                </a:solidFill>
                <a:latin typeface="Lato"/>
              </a:rPr>
              <a:t>году. </a:t>
            </a:r>
            <a:br>
              <a:rPr lang="ru-RU" sz="2200" dirty="0" smtClean="0">
                <a:solidFill>
                  <a:srgbClr val="C00000"/>
                </a:solidFill>
                <a:latin typeface="Lato"/>
              </a:rPr>
            </a:br>
            <a:r>
              <a:rPr lang="ru-RU" sz="2200" dirty="0">
                <a:solidFill>
                  <a:srgbClr val="C00000"/>
                </a:solidFill>
                <a:latin typeface="Lato"/>
              </a:rPr>
              <a:t/>
            </a:r>
            <a:br>
              <a:rPr lang="ru-RU" sz="2200" dirty="0">
                <a:solidFill>
                  <a:srgbClr val="C00000"/>
                </a:solidFill>
                <a:latin typeface="Lato"/>
              </a:rPr>
            </a:br>
            <a:r>
              <a:rPr lang="ru-RU" sz="2200" dirty="0">
                <a:solidFill>
                  <a:srgbClr val="C00000"/>
                </a:solidFill>
                <a:latin typeface="Lato"/>
              </a:rPr>
              <a:t> </a:t>
            </a:r>
            <a:r>
              <a:rPr lang="ru-RU" sz="2200" dirty="0" smtClean="0">
                <a:solidFill>
                  <a:srgbClr val="C00000"/>
                </a:solidFill>
                <a:latin typeface="Lato"/>
              </a:rPr>
              <a:t>   </a:t>
            </a:r>
            <a:br>
              <a:rPr lang="ru-RU" sz="2200" dirty="0" smtClean="0">
                <a:solidFill>
                  <a:srgbClr val="C00000"/>
                </a:solidFill>
                <a:latin typeface="Lato"/>
              </a:rPr>
            </a:br>
            <a:r>
              <a:rPr lang="ru-RU" sz="2200" dirty="0" smtClean="0">
                <a:solidFill>
                  <a:srgbClr val="C00000"/>
                </a:solidFill>
                <a:latin typeface="Lato"/>
              </a:rPr>
              <a:t>Художник </a:t>
            </a:r>
            <a:r>
              <a:rPr lang="ru-RU" sz="2200" dirty="0">
                <a:solidFill>
                  <a:srgbClr val="C00000"/>
                </a:solidFill>
                <a:latin typeface="Lato"/>
              </a:rPr>
              <a:t>на фоне сельского пейзажа изобразил несколько рябиновых деревьев, которые занимают весь передний план. </a:t>
            </a:r>
            <a:r>
              <a:rPr lang="ru-RU" sz="2200" dirty="0" smtClean="0">
                <a:solidFill>
                  <a:srgbClr val="C00000"/>
                </a:solidFill>
                <a:latin typeface="Lato"/>
              </a:rPr>
              <a:t/>
            </a:r>
            <a:br>
              <a:rPr lang="ru-RU" sz="2200" dirty="0" smtClean="0">
                <a:solidFill>
                  <a:srgbClr val="C00000"/>
                </a:solidFill>
                <a:latin typeface="Lato"/>
              </a:rPr>
            </a:br>
            <a:r>
              <a:rPr lang="ru-RU" sz="2200" dirty="0" smtClean="0">
                <a:solidFill>
                  <a:srgbClr val="C00000"/>
                </a:solidFill>
                <a:latin typeface="Lato"/>
              </a:rPr>
              <a:t>    Колорит </a:t>
            </a:r>
            <a:r>
              <a:rPr lang="ru-RU" sz="2200" dirty="0">
                <a:solidFill>
                  <a:srgbClr val="C00000"/>
                </a:solidFill>
                <a:latin typeface="Lato"/>
              </a:rPr>
              <a:t>картины достаточно своеобразен: верхняя часть написана в тёмных и несколько мрачных тонах</a:t>
            </a:r>
            <a:r>
              <a:rPr lang="ru-RU" sz="2200" dirty="0" smtClean="0">
                <a:solidFill>
                  <a:srgbClr val="C00000"/>
                </a:solidFill>
                <a:latin typeface="Lato"/>
              </a:rPr>
              <a:t>.</a:t>
            </a:r>
            <a:br>
              <a:rPr lang="ru-RU" sz="2200" dirty="0" smtClean="0">
                <a:solidFill>
                  <a:srgbClr val="C00000"/>
                </a:solidFill>
                <a:latin typeface="Lato"/>
              </a:rPr>
            </a:br>
            <a:r>
              <a:rPr lang="ru-RU" sz="2200" dirty="0" smtClean="0">
                <a:solidFill>
                  <a:srgbClr val="C00000"/>
                </a:solidFill>
                <a:latin typeface="Lato"/>
              </a:rPr>
              <a:t>    Художник </a:t>
            </a:r>
            <a:r>
              <a:rPr lang="ru-RU" sz="2200" dirty="0">
                <a:solidFill>
                  <a:srgbClr val="C00000"/>
                </a:solidFill>
                <a:latin typeface="Lato"/>
              </a:rPr>
              <a:t>выделяет здесь по-осеннему низкое синее небо и зелень рябиновых листьев. На этом </a:t>
            </a:r>
            <a:r>
              <a:rPr lang="ru-RU" sz="2200" dirty="0" smtClean="0">
                <a:solidFill>
                  <a:srgbClr val="C00000"/>
                </a:solidFill>
                <a:latin typeface="Lato"/>
              </a:rPr>
              <a:t>фоне </a:t>
            </a:r>
            <a:r>
              <a:rPr lang="ru-RU" sz="2200" dirty="0">
                <a:solidFill>
                  <a:srgbClr val="C00000"/>
                </a:solidFill>
                <a:latin typeface="Lato"/>
              </a:rPr>
              <a:t>дальний план картины выглядит достаточно светлым, но это только усиливает тревожное настроение работы Игоря Грабаря.</a:t>
            </a:r>
            <a:br>
              <a:rPr lang="ru-RU" sz="2200" dirty="0">
                <a:solidFill>
                  <a:srgbClr val="C00000"/>
                </a:solidFill>
                <a:latin typeface="Lato"/>
              </a:rPr>
            </a:br>
            <a:endParaRPr lang="ru-RU" sz="22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6055" y="1"/>
            <a:ext cx="5945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65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2299" y="1593101"/>
            <a:ext cx="3725988" cy="1280890"/>
          </a:xfrm>
        </p:spPr>
        <p:txBody>
          <a:bodyPr/>
          <a:lstStyle/>
          <a:p>
            <a:r>
              <a:rPr lang="ru-RU" sz="2000" dirty="0" smtClean="0"/>
              <a:t>Иван Шишкин</a:t>
            </a:r>
            <a:br>
              <a:rPr lang="ru-RU" sz="2000" dirty="0" smtClean="0"/>
            </a:br>
            <a:r>
              <a:rPr lang="ru-RU" dirty="0" smtClean="0"/>
              <a:t>Рябина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2185" y="0"/>
            <a:ext cx="6309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11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1965277"/>
            <a:ext cx="2429301" cy="2115404"/>
          </a:xfrm>
        </p:spPr>
        <p:txBody>
          <a:bodyPr/>
          <a:lstStyle/>
          <a:p>
            <a:r>
              <a:rPr lang="ru-RU" dirty="0" smtClean="0"/>
              <a:t>Иван </a:t>
            </a:r>
            <a:r>
              <a:rPr lang="ru-RU" dirty="0" err="1" smtClean="0"/>
              <a:t>Пластинкин</a:t>
            </a:r>
            <a:r>
              <a:rPr lang="ru-RU" dirty="0" smtClean="0"/>
              <a:t> </a:t>
            </a:r>
            <a:r>
              <a:rPr lang="ru-RU" sz="3200" dirty="0" smtClean="0"/>
              <a:t>Рябина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791" y="0"/>
            <a:ext cx="9394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35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39284" y="624109"/>
            <a:ext cx="3043450" cy="1509491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sz="2200" i="1" dirty="0" smtClean="0">
                <a:solidFill>
                  <a:srgbClr val="282828"/>
                </a:solidFill>
                <a:latin typeface="PT Sans"/>
              </a:rPr>
              <a:t>Татьяна </a:t>
            </a:r>
            <a:r>
              <a:rPr lang="ru-RU" sz="2200" i="1" dirty="0" err="1" smtClean="0">
                <a:solidFill>
                  <a:srgbClr val="282828"/>
                </a:solidFill>
                <a:latin typeface="PT Sans"/>
              </a:rPr>
              <a:t>Резо</a:t>
            </a:r>
            <a:r>
              <a:rPr lang="ru-RU" sz="2200" i="1" dirty="0" smtClean="0">
                <a:solidFill>
                  <a:srgbClr val="282828"/>
                </a:solidFill>
                <a:latin typeface="PT Sans"/>
              </a:rPr>
              <a:t> </a:t>
            </a:r>
            <a:r>
              <a:rPr lang="ru-RU" i="1" dirty="0" smtClean="0">
                <a:solidFill>
                  <a:srgbClr val="282828"/>
                </a:solidFill>
                <a:latin typeface="PT Sans"/>
              </a:rPr>
              <a:t/>
            </a:r>
            <a:br>
              <a:rPr lang="ru-RU" i="1" dirty="0" smtClean="0">
                <a:solidFill>
                  <a:srgbClr val="282828"/>
                </a:solidFill>
                <a:latin typeface="PT Sans"/>
              </a:rPr>
            </a:br>
            <a:r>
              <a:rPr lang="ru-RU" i="1" dirty="0" smtClean="0">
                <a:solidFill>
                  <a:srgbClr val="282828"/>
                </a:solidFill>
                <a:latin typeface="PT Sans"/>
              </a:rPr>
              <a:t>Натюрморт </a:t>
            </a:r>
            <a:r>
              <a:rPr lang="ru-RU" i="1" dirty="0">
                <a:solidFill>
                  <a:srgbClr val="282828"/>
                </a:solidFill>
                <a:latin typeface="PT Sans"/>
              </a:rPr>
              <a:t>с рябиной</a:t>
            </a:r>
            <a:r>
              <a:rPr lang="ru-RU" dirty="0">
                <a:solidFill>
                  <a:srgbClr val="282828"/>
                </a:solidFill>
                <a:latin typeface="PT Sans"/>
              </a:rPr>
              <a:t/>
            </a:r>
            <a:br>
              <a:rPr lang="ru-RU" dirty="0">
                <a:solidFill>
                  <a:srgbClr val="282828"/>
                </a:solidFill>
                <a:latin typeface="PT Sans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27" y="0"/>
            <a:ext cx="8783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63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46" y="1429328"/>
            <a:ext cx="3944203" cy="1280890"/>
          </a:xfrm>
        </p:spPr>
        <p:txBody>
          <a:bodyPr/>
          <a:lstStyle/>
          <a:p>
            <a:r>
              <a:rPr lang="ru-RU" sz="2000" dirty="0" smtClean="0"/>
              <a:t>Сергей </a:t>
            </a:r>
            <a:r>
              <a:rPr lang="ru-RU" sz="2000" dirty="0" err="1" smtClean="0"/>
              <a:t>Пыхтин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dirty="0" smtClean="0"/>
              <a:t>Рябина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5655" y="0"/>
            <a:ext cx="982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40473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79</TotalTime>
  <Words>172</Words>
  <Application>Microsoft Office PowerPoint</Application>
  <PresentationFormat>Широкоэкранный</PresentationFormat>
  <Paragraphs>20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Arial Black</vt:lpstr>
      <vt:lpstr>Century Gothic</vt:lpstr>
      <vt:lpstr>Georgia</vt:lpstr>
      <vt:lpstr>Lato</vt:lpstr>
      <vt:lpstr>Open Sans</vt:lpstr>
      <vt:lpstr>PT Sans</vt:lpstr>
      <vt:lpstr>Wingdings 3</vt:lpstr>
      <vt:lpstr>Легкий дым</vt:lpstr>
      <vt:lpstr>ИМЕНИНЫ  У  РЯБИНЫ урок ИЗО в 1 классе</vt:lpstr>
      <vt:lpstr>Презентация PowerPoint</vt:lpstr>
      <vt:lpstr>Презентация PowerPoint</vt:lpstr>
      <vt:lpstr>Презентация PowerPoint</vt:lpstr>
      <vt:lpstr>Картина «Рябины» Игоря Грабаря была                                написана в 1924 году.        Художник на фоне сельского пейзажа изобразил несколько рябиновых деревьев, которые занимают весь передний план.      Колорит картины достаточно своеобразен: верхняя часть написана в тёмных и несколько мрачных тонах.     Художник выделяет здесь по-осеннему низкое синее небо и зелень рябиновых листьев. На этом фоне дальний план картины выглядит достаточно светлым, но это только усиливает тревожное настроение работы Игоря Грабаря. </vt:lpstr>
      <vt:lpstr>Иван Шишкин Рябина</vt:lpstr>
      <vt:lpstr>Презентация PowerPoint</vt:lpstr>
      <vt:lpstr>Татьяна Резо  Натюрморт с рябиной  </vt:lpstr>
      <vt:lpstr>Сергей Пыхтин  Рябина</vt:lpstr>
      <vt:lpstr>Ирина Бровкина Рябина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ИМЕНИНЫ  У  РЯБИНЫ урок ИЗО в 1 классе</dc:title>
  <dc:creator>Виктория Дьяченко</dc:creator>
  <cp:lastModifiedBy>Пользователь Windows</cp:lastModifiedBy>
  <cp:revision>19</cp:revision>
  <dcterms:created xsi:type="dcterms:W3CDTF">2016-11-27T12:09:48Z</dcterms:created>
  <dcterms:modified xsi:type="dcterms:W3CDTF">2020-11-30T16:01:05Z</dcterms:modified>
</cp:coreProperties>
</file>