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62" r:id="rId3"/>
    <p:sldId id="258" r:id="rId4"/>
    <p:sldId id="260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1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3171"/>
    <a:srgbClr val="003300"/>
    <a:srgbClr val="FD1111"/>
    <a:srgbClr val="008080"/>
    <a:srgbClr val="9999FF"/>
    <a:srgbClr val="85DFFF"/>
    <a:srgbClr val="006600"/>
    <a:srgbClr val="0B1B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87" autoAdjust="0"/>
  </p:normalViewPr>
  <p:slideViewPr>
    <p:cSldViewPr>
      <p:cViewPr>
        <p:scale>
          <a:sx n="90" d="100"/>
          <a:sy n="90" d="100"/>
        </p:scale>
        <p:origin x="-60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2991B2-EECF-4124-888D-33B52FEE6E4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66AB59-D008-4B38-8E90-66EF3B5B8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984BE9-23C4-400F-8B90-FF2815A56B5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C2DF6A-4748-4BF3-971D-9662D711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92DFC4-A207-41E9-AFDD-50B6C6AED86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4336C-AA22-48A2-A603-C9B2DE95A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CFFB0D-6494-48F8-A081-E3FADFEA8FA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843A4D-5939-4DBC-8B06-CA3B0EE0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C4062C-8AB0-44E5-BD16-04F9CBA33F1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62888-1AD3-4EF8-A07F-300B139D3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572C1C-480D-41BA-A8C8-A7A706118A8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9AE405-426D-4907-8961-72D7988EA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22B564-31C0-4895-8959-54816BD93A73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0F4AE8-7099-4223-8C3B-BCA217F00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65557-854B-415F-B13B-092D969AC40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9A8BD-7083-4446-AE1C-3C41D4FB1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772D6-1BF2-4BDC-9A89-34BC9E28D1C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9A5151-AE84-4C3E-82B6-36FD13D9E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80E0E-4DB1-490D-A624-CA5B9DE97DE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ADCD11-755D-4BE7-9683-385B5AAC2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6DE994-903D-49F9-BACB-C18906EEDA5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9D018-EB86-468F-AF52-3E769A1D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C000D8-4E7E-40A7-B81C-8707225960A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6BC59-0AB8-4A55-9644-0502E4E2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7192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190369"/>
                </a:solidFill>
              </a:rPr>
              <a:t>МАСТЕР - КЛАСС</a:t>
            </a:r>
          </a:p>
        </p:txBody>
      </p:sp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179388" y="3500438"/>
            <a:ext cx="8756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A0C06"/>
                </a:solidFill>
              </a:rPr>
              <a:t>Тема:</a:t>
            </a:r>
            <a:r>
              <a:rPr lang="ru-RU" sz="3600"/>
              <a:t> </a:t>
            </a:r>
            <a:r>
              <a:rPr lang="ru-RU" sz="3600">
                <a:solidFill>
                  <a:srgbClr val="006600"/>
                </a:solidFill>
              </a:rPr>
              <a:t>«</a:t>
            </a:r>
            <a:r>
              <a:rPr lang="ru-RU" sz="3600" b="1">
                <a:solidFill>
                  <a:srgbClr val="006600"/>
                </a:solidFill>
              </a:rPr>
              <a:t>Декоративное оформление свечи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в технике декупаж».</a:t>
            </a:r>
          </a:p>
          <a:p>
            <a:pPr algn="ctr" eaLnBrk="0" hangingPunct="0"/>
            <a:endParaRPr lang="ru-RU" sz="36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706438" y="5175250"/>
            <a:ext cx="5967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A0C06"/>
                </a:solidFill>
              </a:rPr>
              <a:t>Разработала:</a:t>
            </a:r>
            <a:r>
              <a:rPr lang="ru-RU" sz="2000" b="1"/>
              <a:t> </a:t>
            </a:r>
            <a:r>
              <a:rPr lang="ru-RU" sz="2000" b="1" i="1">
                <a:solidFill>
                  <a:srgbClr val="0B1B2F"/>
                </a:solidFill>
              </a:rPr>
              <a:t>Макарова Эльвира Юрьевна</a:t>
            </a:r>
          </a:p>
          <a:p>
            <a:r>
              <a:rPr lang="ru-RU" sz="2000" b="1" i="1">
                <a:solidFill>
                  <a:srgbClr val="0B1B2F"/>
                </a:solidFill>
              </a:rPr>
              <a:t>                        учитель изобразительного искусства</a:t>
            </a:r>
          </a:p>
          <a:p>
            <a:r>
              <a:rPr lang="ru-RU" sz="2000" b="1" i="1">
                <a:solidFill>
                  <a:srgbClr val="0B1B2F"/>
                </a:solidFill>
              </a:rPr>
              <a:t>                        высшей категории.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2051050" y="1628775"/>
            <a:ext cx="506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FA0C06"/>
                </a:solidFill>
              </a:rPr>
              <a:t>МОУ «Лицей № 4» г.о.Саранск 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76375" y="1484313"/>
            <a:ext cx="63754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42830" anchor="ctr">
            <a:spAutoFit/>
          </a:bodyPr>
          <a:lstStyle/>
          <a:p>
            <a:pPr algn="ctr"/>
            <a:r>
              <a:rPr lang="ru-RU" sz="2800" b="1">
                <a:solidFill>
                  <a:srgbClr val="FD1111"/>
                </a:solidFill>
              </a:rPr>
              <a:t>История декупажа: </a:t>
            </a:r>
          </a:p>
          <a:p>
            <a:pPr algn="ctr"/>
            <a:r>
              <a:rPr lang="ru-RU" sz="2800" b="1">
                <a:solidFill>
                  <a:srgbClr val="FD1111"/>
                </a:solidFill>
              </a:rPr>
              <a:t>от Средневековья к современности.</a:t>
            </a:r>
            <a:endParaRPr lang="ru-RU" sz="2800">
              <a:solidFill>
                <a:srgbClr val="FD1111"/>
              </a:solidFill>
              <a:latin typeface="Arial" charset="0"/>
            </a:endParaRPr>
          </a:p>
        </p:txBody>
      </p:sp>
      <p:sp>
        <p:nvSpPr>
          <p:cNvPr id="23554" name="Содержимое 2"/>
          <p:cNvSpPr>
            <a:spLocks/>
          </p:cNvSpPr>
          <p:nvPr/>
        </p:nvSpPr>
        <p:spPr bwMode="auto">
          <a:xfrm>
            <a:off x="468313" y="2492375"/>
            <a:ext cx="4464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0B1B2F"/>
                </a:solidFill>
              </a:rPr>
              <a:t>Техника декупаж богата своей историей. Начало возникновения этого искусства происходит в XII веке в Китае. Тогда, китайские крестьяне вырезали из бумаги отверстия в виде узоров и наклеивали их на фонари, окна и другие различные объекты в целях декорирования. </a:t>
            </a:r>
          </a:p>
          <a:p>
            <a:pPr marL="273050" indent="-2730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0B1B2F"/>
                </a:solidFill>
              </a:rPr>
              <a:t>Как вид искусства декупаж впервые упоминается в конце </a:t>
            </a:r>
            <a:r>
              <a:rPr lang="en-US">
                <a:solidFill>
                  <a:srgbClr val="0B1B2F"/>
                </a:solidFill>
              </a:rPr>
              <a:t>XV</a:t>
            </a:r>
            <a:r>
              <a:rPr lang="ru-RU">
                <a:solidFill>
                  <a:srgbClr val="0B1B2F"/>
                </a:solidFill>
              </a:rPr>
              <a:t> века в Германии. Вырезанными картинками украшали мебель. Они заменяли модные в то время китайские и японские рисунки на мебели, которые для бедных горожан были не по карману.</a:t>
            </a:r>
          </a:p>
        </p:txBody>
      </p:sp>
      <p:pic>
        <p:nvPicPr>
          <p:cNvPr id="23555" name="Содержимое 4" descr="674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420938"/>
            <a:ext cx="316706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Содержимое 5" descr="674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6885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674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36838"/>
            <a:ext cx="26543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Содержимое 5" descr="674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708275"/>
            <a:ext cx="475297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21"/>
          <p:cNvSpPr txBox="1">
            <a:spLocks noChangeArrowheads="1"/>
          </p:cNvSpPr>
          <p:nvPr/>
        </p:nvSpPr>
        <p:spPr bwMode="auto">
          <a:xfrm>
            <a:off x="1258888" y="1700213"/>
            <a:ext cx="662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B1B2F"/>
                </a:solidFill>
              </a:rPr>
              <a:t>В </a:t>
            </a:r>
            <a:r>
              <a:rPr lang="en-US" b="1">
                <a:solidFill>
                  <a:srgbClr val="0B1B2F"/>
                </a:solidFill>
              </a:rPr>
              <a:t>XVII </a:t>
            </a:r>
            <a:r>
              <a:rPr lang="ru-RU" b="1">
                <a:solidFill>
                  <a:srgbClr val="0B1B2F"/>
                </a:solidFill>
              </a:rPr>
              <a:t>веке эта техника становится наиболее популярной в Венеции.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5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852738"/>
            <a:ext cx="5372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7704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B1B2F"/>
                </a:solidFill>
              </a:rPr>
              <a:t>В </a:t>
            </a:r>
            <a:r>
              <a:rPr lang="en-US" b="1">
                <a:solidFill>
                  <a:srgbClr val="0B1B2F"/>
                </a:solidFill>
              </a:rPr>
              <a:t>XVII – XVIII </a:t>
            </a:r>
            <a:r>
              <a:rPr lang="ru-RU" b="1">
                <a:solidFill>
                  <a:srgbClr val="0B1B2F"/>
                </a:solidFill>
              </a:rPr>
              <a:t>веках декупаж был очень моден во Франции при дворе французского короля. Декупажем увлекались аристократки, это было модным баловством для знатных особ.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4" descr="декупаж-коробки-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20113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27088" y="1628775"/>
            <a:ext cx="7489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B1B2F"/>
                </a:solidFill>
              </a:rPr>
              <a:t>В начале </a:t>
            </a:r>
            <a:r>
              <a:rPr lang="en-US" b="1">
                <a:solidFill>
                  <a:srgbClr val="0B1B2F"/>
                </a:solidFill>
              </a:rPr>
              <a:t>XXI </a:t>
            </a:r>
            <a:r>
              <a:rPr lang="ru-RU" b="1">
                <a:solidFill>
                  <a:srgbClr val="0B1B2F"/>
                </a:solidFill>
              </a:rPr>
              <a:t>века декупаж появляется в России. Увлечение этим хобби становится все более популярным и модным направлением в искусстве.</a:t>
            </a:r>
          </a:p>
        </p:txBody>
      </p:sp>
      <p:pic>
        <p:nvPicPr>
          <p:cNvPr id="27651" name="Picture 7" descr="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349500"/>
            <a:ext cx="26654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454d63d435fb0ab783930775fa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437063"/>
            <a:ext cx="22796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1408029287_dekupazh-na-nogtjah-master-kl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652963"/>
            <a:ext cx="29511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image (7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724400"/>
            <a:ext cx="26543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image_1648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276475"/>
            <a:ext cx="19796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Oval 4"/>
          <p:cNvSpPr>
            <a:spLocks noChangeArrowheads="1"/>
          </p:cNvSpPr>
          <p:nvPr/>
        </p:nvSpPr>
        <p:spPr bwMode="auto">
          <a:xfrm>
            <a:off x="3214688" y="1143000"/>
            <a:ext cx="2928937" cy="120015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200" b="1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3932" y="1339805"/>
            <a:ext cx="2225430" cy="846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Направления </a:t>
            </a:r>
          </a:p>
          <a:p>
            <a:pPr algn="ctr"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декупажа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27" name="Oval 13"/>
          <p:cNvSpPr>
            <a:spLocks noChangeArrowheads="1"/>
          </p:cNvSpPr>
          <p:nvPr/>
        </p:nvSpPr>
        <p:spPr bwMode="auto">
          <a:xfrm>
            <a:off x="428625" y="4286250"/>
            <a:ext cx="2428875" cy="828675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5132" name="Oval 11"/>
          <p:cNvSpPr>
            <a:spLocks noChangeArrowheads="1"/>
          </p:cNvSpPr>
          <p:nvPr/>
        </p:nvSpPr>
        <p:spPr bwMode="auto">
          <a:xfrm>
            <a:off x="285750" y="2928938"/>
            <a:ext cx="2214563" cy="900112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5133" name="Oval 14"/>
          <p:cNvSpPr>
            <a:spLocks noChangeArrowheads="1"/>
          </p:cNvSpPr>
          <p:nvPr/>
        </p:nvSpPr>
        <p:spPr bwMode="auto">
          <a:xfrm>
            <a:off x="642938" y="5429250"/>
            <a:ext cx="2500312" cy="928688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14313" y="1571625"/>
            <a:ext cx="2486025" cy="900113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5474" y="4510095"/>
            <a:ext cx="1569660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по стеклу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5643578"/>
            <a:ext cx="1569660" cy="378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на свечах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1714488"/>
            <a:ext cx="203132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Arial" pitchFamily="34" charset="0"/>
              </a:rPr>
              <a:t>традиционный</a:t>
            </a:r>
          </a:p>
          <a:p>
            <a:pPr algn="ctr" defTabSz="449263">
              <a:buClr>
                <a:srgbClr val="FFFFFF"/>
              </a:buClr>
              <a:buSzPct val="100000"/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Arial" pitchFamily="34" charset="0"/>
              </a:rPr>
              <a:t>декупаж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4335" y="3070222"/>
            <a:ext cx="1569660" cy="6647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Arial" pitchFamily="34" charset="0"/>
              </a:rPr>
              <a:t>объемный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Arial" pitchFamily="34" charset="0"/>
              </a:rPr>
              <a:t>декупаж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5580063" y="2565400"/>
            <a:ext cx="1206500" cy="1649413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6011863" y="2205038"/>
            <a:ext cx="917575" cy="652462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12"/>
          <p:cNvSpPr>
            <a:spLocks noChangeArrowheads="1"/>
          </p:cNvSpPr>
          <p:nvPr/>
        </p:nvSpPr>
        <p:spPr bwMode="auto">
          <a:xfrm>
            <a:off x="6715125" y="2786063"/>
            <a:ext cx="2214563" cy="85725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autami" pitchFamily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 flipH="1">
            <a:off x="2571750" y="2565400"/>
            <a:ext cx="1063625" cy="1649413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 flipH="1">
            <a:off x="2627313" y="1700213"/>
            <a:ext cx="501650" cy="144462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715125" y="1484313"/>
            <a:ext cx="2428875" cy="828675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2286000" y="2276475"/>
            <a:ext cx="1062038" cy="723900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215063" y="1643063"/>
            <a:ext cx="517525" cy="130175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3071813" y="2708275"/>
            <a:ext cx="1068387" cy="2720975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143500" y="2714625"/>
            <a:ext cx="1357313" cy="2714625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6429375" y="4214813"/>
            <a:ext cx="2571750" cy="85725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900" b="1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72330" y="3000372"/>
            <a:ext cx="1415772" cy="378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по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 </a:t>
            </a:r>
            <a:r>
              <a:rPr lang="en-GB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ткан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  <a:cs typeface="Times New Roman" pitchFamily="18" charset="0"/>
              </a:rPr>
              <a:t>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4429132"/>
            <a:ext cx="1261884" cy="378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на коже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6143625" y="5357813"/>
            <a:ext cx="2571750" cy="85725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Font typeface="Georgia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200" b="1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2264" y="5572140"/>
            <a:ext cx="1723549" cy="378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на металле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58016" y="1714488"/>
            <a:ext cx="1877438" cy="378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на керамике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643438" y="2786063"/>
            <a:ext cx="71437" cy="2643187"/>
          </a:xfrm>
          <a:prstGeom prst="line">
            <a:avLst/>
          </a:prstGeom>
          <a:noFill/>
          <a:ln w="38100">
            <a:solidFill>
              <a:srgbClr val="FD111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3428992" y="5530865"/>
            <a:ext cx="2500344" cy="928693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 художественный </a:t>
            </a:r>
          </a:p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onsole" pitchFamily="49" charset="0"/>
              </a:rPr>
              <a:t>декупаж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7" grpId="0" animBg="1"/>
      <p:bldP spid="5132" grpId="0" animBg="1"/>
      <p:bldP spid="5133" grpId="0" animBg="1"/>
      <p:bldP spid="16" grpId="0" animBg="1"/>
      <p:bldP spid="5123" grpId="0" animBg="1"/>
      <p:bldP spid="5124" grpId="0" animBg="1"/>
      <p:bldP spid="5126" grpId="0" animBg="1"/>
      <p:bldP spid="5130" grpId="0" animBg="1"/>
      <p:bldP spid="513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250825" y="1557338"/>
            <a:ext cx="85693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D1111"/>
                </a:solidFill>
              </a:rPr>
              <a:t>Перечень необходимых материалов, в основном, один и тот же для любых предметов: 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6C3171"/>
                </a:solidFill>
              </a:rPr>
              <a:t> </a:t>
            </a:r>
            <a:r>
              <a:rPr lang="ru-RU" sz="1600" b="1">
                <a:solidFill>
                  <a:srgbClr val="0B1B2F"/>
                </a:solidFill>
              </a:rPr>
              <a:t>грунт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rgbClr val="0B1B2F"/>
                </a:solidFill>
              </a:rPr>
              <a:t>декупажная карта</a:t>
            </a:r>
          </a:p>
          <a:p>
            <a:r>
              <a:rPr lang="ru-RU" sz="1600" b="1">
                <a:solidFill>
                  <a:srgbClr val="0B1B2F"/>
                </a:solidFill>
              </a:rPr>
              <a:t>- клей </a:t>
            </a:r>
          </a:p>
          <a:p>
            <a:r>
              <a:rPr lang="ru-RU" sz="1600" b="1">
                <a:solidFill>
                  <a:srgbClr val="0B1B2F"/>
                </a:solidFill>
              </a:rPr>
              <a:t>- акриловые краски </a:t>
            </a:r>
          </a:p>
          <a:p>
            <a:r>
              <a:rPr lang="ru-RU" sz="1600" b="1">
                <a:solidFill>
                  <a:srgbClr val="0B1B2F"/>
                </a:solidFill>
              </a:rPr>
              <a:t>- ножницы </a:t>
            </a:r>
          </a:p>
          <a:p>
            <a:r>
              <a:rPr lang="ru-RU" sz="1600" b="1">
                <a:solidFill>
                  <a:srgbClr val="0B1B2F"/>
                </a:solidFill>
              </a:rPr>
              <a:t>- кисть средней жесткости из синтетики </a:t>
            </a:r>
          </a:p>
          <a:p>
            <a:r>
              <a:rPr lang="ru-RU" sz="1600" b="1">
                <a:solidFill>
                  <a:srgbClr val="0B1B2F"/>
                </a:solidFill>
              </a:rPr>
              <a:t>- лак </a:t>
            </a:r>
          </a:p>
          <a:p>
            <a:r>
              <a:rPr lang="ru-RU" sz="1600" b="1">
                <a:solidFill>
                  <a:srgbClr val="0B1B2F"/>
                </a:solidFill>
              </a:rPr>
              <a:t>- собственно, предмет для декорирования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81525"/>
            <a:ext cx="20986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724400"/>
            <a:ext cx="21605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92600"/>
            <a:ext cx="1878012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292600"/>
            <a:ext cx="18859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141stellanataleros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133600"/>
            <a:ext cx="27368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Нанесение грунта хозяйственной губкой. Декупаж для начинающих. Что купить?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2133600"/>
            <a:ext cx="2808287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2484438" y="1341438"/>
            <a:ext cx="4249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D1111"/>
                </a:solidFill>
              </a:rPr>
              <a:t>Декупаж свечи.</a:t>
            </a: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3203575" y="42211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3. С применением фена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68313" y="191611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1. Холодным способом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6227763" y="1990725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2.При помощи ложки</a:t>
            </a:r>
          </a:p>
        </p:txBody>
      </p:sp>
      <p:pic>
        <p:nvPicPr>
          <p:cNvPr id="30725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288131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349500"/>
            <a:ext cx="2952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dekupazh_svechey_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139665-2c3b1-73118232-m750x740-ue96d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989138"/>
            <a:ext cx="139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dekupazh_svechei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868863"/>
            <a:ext cx="28305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5" descr="dekupazh_svechey_051-650x4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724400"/>
            <a:ext cx="2352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03350" y="1628775"/>
            <a:ext cx="665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CCECFF"/>
              </a:buClr>
              <a:buSzPct val="100000"/>
              <a:buFont typeface="Arial" charset="0"/>
              <a:buNone/>
              <a:defRPr/>
            </a:pPr>
            <a:r>
              <a:rPr lang="ru-RU" sz="4000" b="1">
                <a:solidFill>
                  <a:srgbClr val="FD11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Инструменты и материалы.</a:t>
            </a:r>
            <a:endParaRPr lang="en-GB" sz="4000" b="1">
              <a:solidFill>
                <a:srgbClr val="FD111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9750" y="2420938"/>
            <a:ext cx="47704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00100" algn="l"/>
              </a:tabLst>
            </a:pPr>
            <a:r>
              <a:rPr lang="ru-RU" sz="2400" b="1">
                <a:solidFill>
                  <a:srgbClr val="465723"/>
                </a:solidFill>
              </a:rPr>
              <a:t>Нам понадобится: </a:t>
            </a:r>
          </a:p>
          <a:p>
            <a:pPr>
              <a:tabLst>
                <a:tab pos="800100" algn="l"/>
              </a:tabLst>
            </a:pPr>
            <a:endParaRPr lang="ru-RU" sz="2400" b="1">
              <a:solidFill>
                <a:srgbClr val="465723"/>
              </a:solidFill>
            </a:endParaRPr>
          </a:p>
          <a:p>
            <a:pPr>
              <a:buFontTx/>
              <a:buChar char="•"/>
              <a:tabLst>
                <a:tab pos="800100" algn="l"/>
              </a:tabLst>
            </a:pPr>
            <a:r>
              <a:rPr lang="ru-RU" sz="2400" b="1">
                <a:solidFill>
                  <a:srgbClr val="0B1B2F"/>
                </a:solidFill>
              </a:rPr>
              <a:t>свеча </a:t>
            </a:r>
          </a:p>
          <a:p>
            <a:pPr>
              <a:buFontTx/>
              <a:buChar char="•"/>
              <a:tabLst>
                <a:tab pos="800100" algn="l"/>
              </a:tabLst>
            </a:pPr>
            <a:r>
              <a:rPr lang="ru-RU" sz="2400" b="1">
                <a:solidFill>
                  <a:srgbClr val="0B1B2F"/>
                </a:solidFill>
              </a:rPr>
              <a:t>салфетка </a:t>
            </a:r>
          </a:p>
          <a:p>
            <a:pPr>
              <a:buFontTx/>
              <a:buChar char="•"/>
              <a:tabLst>
                <a:tab pos="800100" algn="l"/>
              </a:tabLst>
            </a:pPr>
            <a:r>
              <a:rPr lang="ru-RU" sz="2400" b="1">
                <a:solidFill>
                  <a:srgbClr val="0B1B2F"/>
                </a:solidFill>
              </a:rPr>
              <a:t>ножницы </a:t>
            </a:r>
          </a:p>
          <a:p>
            <a:pPr>
              <a:buFontTx/>
              <a:buChar char="•"/>
              <a:tabLst>
                <a:tab pos="800100" algn="l"/>
              </a:tabLst>
            </a:pPr>
            <a:r>
              <a:rPr lang="ru-RU" sz="2400" b="1">
                <a:solidFill>
                  <a:srgbClr val="0B1B2F"/>
                </a:solidFill>
              </a:rPr>
              <a:t>ровная и гладкая палочка</a:t>
            </a:r>
          </a:p>
          <a:p>
            <a:pPr>
              <a:buFontTx/>
              <a:buChar char="•"/>
              <a:tabLst>
                <a:tab pos="800100" algn="l"/>
              </a:tabLst>
            </a:pPr>
            <a:r>
              <a:rPr lang="ru-RU" sz="2400" b="1">
                <a:solidFill>
                  <a:srgbClr val="0B1B2F"/>
                </a:solidFill>
              </a:rPr>
              <a:t>декоративная лента</a:t>
            </a:r>
          </a:p>
        </p:txBody>
      </p:sp>
      <p:pic>
        <p:nvPicPr>
          <p:cNvPr id="31747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492375"/>
            <a:ext cx="3124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1692275" y="1557338"/>
            <a:ext cx="612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D1111"/>
                </a:solidFill>
              </a:rPr>
              <a:t>Этапы выполнения декупажа свечи холодным способом.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23850" y="2781300"/>
            <a:ext cx="54721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ru-RU" sz="2000" b="1">
                <a:solidFill>
                  <a:srgbClr val="0B1B2F"/>
                </a:solidFill>
              </a:rPr>
              <a:t>1. Выберите понравившийся рисунок и вырежьте его. </a:t>
            </a:r>
          </a:p>
          <a:p>
            <a:pPr>
              <a:tabLst>
                <a:tab pos="685800" algn="l"/>
              </a:tabLst>
            </a:pPr>
            <a:r>
              <a:rPr lang="ru-RU" sz="2000" b="1">
                <a:solidFill>
                  <a:srgbClr val="0B1B2F"/>
                </a:solidFill>
              </a:rPr>
              <a:t>2. Разделите салфетку на слои, далее работайте только с самым верхним, красочным слоем (если салфетка трехслойная)</a:t>
            </a:r>
          </a:p>
          <a:p>
            <a:pPr>
              <a:tabLst>
                <a:tab pos="685800" algn="l"/>
              </a:tabLst>
            </a:pPr>
            <a:r>
              <a:rPr lang="ru-RU" sz="2000" b="1">
                <a:solidFill>
                  <a:srgbClr val="0B1B2F"/>
                </a:solidFill>
              </a:rPr>
              <a:t>3. Начинаем от центра мотива приглаживать палочкой, водя рукой от середины вверх и вниз. </a:t>
            </a:r>
          </a:p>
          <a:p>
            <a:pPr>
              <a:tabLst>
                <a:tab pos="685800" algn="l"/>
              </a:tabLst>
            </a:pPr>
            <a:r>
              <a:rPr lang="ru-RU" sz="2000" b="1">
                <a:solidFill>
                  <a:srgbClr val="0B1B2F"/>
                </a:solidFill>
              </a:rPr>
              <a:t>4. Украсьте свечу декоративной ленточкой. И вот ваш подарок готов!</a:t>
            </a:r>
          </a:p>
        </p:txBody>
      </p:sp>
      <p:pic>
        <p:nvPicPr>
          <p:cNvPr id="32771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36838"/>
            <a:ext cx="21145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420938"/>
            <a:ext cx="1622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581525"/>
            <a:ext cx="15144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1476375" y="1557338"/>
            <a:ext cx="655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D1111"/>
                </a:solidFill>
              </a:rPr>
              <a:t>Рефлексия </a:t>
            </a:r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84213" y="2454275"/>
            <a:ext cx="7810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/>
            <a:r>
              <a:rPr lang="ru-RU" sz="2400" b="1">
                <a:solidFill>
                  <a:srgbClr val="6C3171"/>
                </a:solidFill>
              </a:rPr>
              <a:t>1. Цель прихода на мастер-класс. </a:t>
            </a:r>
          </a:p>
          <a:p>
            <a:pPr marL="342900" indent="-342900"/>
            <a:r>
              <a:rPr lang="ru-RU" sz="2400" b="1">
                <a:solidFill>
                  <a:srgbClr val="6C3171"/>
                </a:solidFill>
              </a:rPr>
              <a:t>2. Что взяли полезного? </a:t>
            </a:r>
          </a:p>
          <a:p>
            <a:pPr marL="342900" indent="-342900"/>
            <a:r>
              <a:rPr lang="ru-RU" sz="2400" b="1">
                <a:solidFill>
                  <a:srgbClr val="6C3171"/>
                </a:solidFill>
              </a:rPr>
              <a:t>3. Хочется ли что-то отметить? </a:t>
            </a:r>
          </a:p>
          <a:p>
            <a:pPr marL="342900" indent="-342900"/>
            <a:r>
              <a:rPr lang="ru-RU" sz="2400" b="1">
                <a:solidFill>
                  <a:srgbClr val="6C3171"/>
                </a:solidFill>
              </a:rPr>
              <a:t>4. Насколько необходимо мне то, что я сегодня сделал?</a:t>
            </a:r>
          </a:p>
          <a:p>
            <a:pPr marL="342900" indent="-342900"/>
            <a:r>
              <a:rPr lang="ru-RU" sz="2400" b="1">
                <a:solidFill>
                  <a:srgbClr val="6C3171"/>
                </a:solidFill>
              </a:rPr>
              <a:t>5. Я попробую….</a:t>
            </a:r>
          </a:p>
        </p:txBody>
      </p:sp>
      <p:pic>
        <p:nvPicPr>
          <p:cNvPr id="33795" name="Picture 23" descr="7391729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08500"/>
            <a:ext cx="19843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900113" y="2708275"/>
            <a:ext cx="7589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0B1B2F"/>
                </a:solidFill>
              </a:rPr>
              <a:t>«Я знаю, как это делать. Я научу вас».</a:t>
            </a: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619125" y="1481138"/>
            <a:ext cx="791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D1111"/>
                </a:solidFill>
              </a:rPr>
              <a:t>Принцип мастер-класса: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900113" y="4292600"/>
            <a:ext cx="7345362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Учитель учится всю жизнь, он находится в постоянном развитии и всю трудовую жизнь является исследователем.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B1B2F"/>
                </a:solidFill>
              </a:rPr>
              <a:t>Учитель – это ученик, навсегда вызванный к доске.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550" y="3284538"/>
            <a:ext cx="7518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B1B2F"/>
                </a:solidFill>
              </a:rPr>
              <a:t>Научить простейшим приемам в процессе создания декоративной свечи с помощью техники</a:t>
            </a:r>
            <a:r>
              <a:rPr lang="ru-RU" sz="3200" b="1">
                <a:solidFill>
                  <a:schemeClr val="tx2"/>
                </a:solidFill>
              </a:rPr>
              <a:t> </a:t>
            </a:r>
            <a:r>
              <a:rPr lang="ru-RU" sz="3200" b="1">
                <a:solidFill>
                  <a:srgbClr val="FD1111"/>
                </a:solidFill>
              </a:rPr>
              <a:t>декупажа.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60450" y="1773238"/>
            <a:ext cx="7323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FD1111"/>
                </a:solidFill>
              </a:rPr>
              <a:t>Цель мастер-класса: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733425" y="1773238"/>
            <a:ext cx="7981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FD1111"/>
                </a:solidFill>
              </a:rPr>
              <a:t>Задачи мастер-класса: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55650" y="4292600"/>
            <a:ext cx="8012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rgbClr val="0B1B2F"/>
                </a:solidFill>
              </a:rPr>
              <a:t>Обучение участников мастер-класса конкретным       навыкам, составляющим основу транслируемого педагогического опыта, и способам достижения намеченных результатов.</a:t>
            </a:r>
            <a:r>
              <a:rPr lang="ru-RU" sz="2000" b="1"/>
              <a:t>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55650" y="3233738"/>
            <a:ext cx="7704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B1B2F"/>
                </a:solidFill>
              </a:rPr>
              <a:t> Передача своего опыта путем прямого и комментированного показа последовательности действий, методов, приемов и форм педагогической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331913" y="1700213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D1111"/>
                </a:solidFill>
              </a:rPr>
              <a:t>Содержание мастер – класса: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42988" y="2636838"/>
            <a:ext cx="662463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1.Применение техники декупажа на уроках изобразительного искусства.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2. История декупажа.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3.Инструменты и материалы.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4. Этапы выполнения декупажа свечи.</a:t>
            </a:r>
            <a:r>
              <a:rPr lang="ru-RU" sz="2400">
                <a:solidFill>
                  <a:srgbClr val="0B1B2F"/>
                </a:solidFill>
              </a:rPr>
              <a:t> </a:t>
            </a:r>
            <a:endParaRPr lang="ru-RU" sz="2400" b="1">
              <a:solidFill>
                <a:srgbClr val="0B1B2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5.Практическая работа.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B1B2F"/>
                </a:solidFill>
              </a:rPr>
              <a:t>6. 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95288" y="1412875"/>
            <a:ext cx="858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D1111"/>
                </a:solidFill>
              </a:rPr>
              <a:t>Применение техники декупажа </a:t>
            </a:r>
          </a:p>
          <a:p>
            <a:pPr algn="ctr"/>
            <a:r>
              <a:rPr lang="ru-RU" sz="3200" b="1">
                <a:solidFill>
                  <a:srgbClr val="FD1111"/>
                </a:solidFill>
              </a:rPr>
              <a:t>на уроках изобразительного искусства.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042988" y="2781300"/>
            <a:ext cx="684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23850" y="2708275"/>
            <a:ext cx="33845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FD1111"/>
                </a:solidFill>
              </a:rPr>
              <a:t>2 класс</a:t>
            </a:r>
            <a:r>
              <a:rPr lang="ru-RU" sz="1600"/>
              <a:t> 1 четверть </a:t>
            </a:r>
            <a:r>
              <a:rPr lang="ru-RU" sz="1600">
                <a:solidFill>
                  <a:schemeClr val="tx2"/>
                </a:solidFill>
              </a:rPr>
              <a:t>«Чем и как работают художники».  </a:t>
            </a:r>
          </a:p>
          <a:p>
            <a:pPr marL="342900" indent="-342900"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8 урок.</a:t>
            </a:r>
            <a:r>
              <a:rPr lang="ru-RU" sz="1600"/>
              <a:t> Для художника любой материал может стать выразительным. Декорирование пластмассового цветочного горшочка.</a:t>
            </a:r>
          </a:p>
        </p:txBody>
      </p:sp>
      <p:pic>
        <p:nvPicPr>
          <p:cNvPr id="19461" name="Picture 8" descr="MsKl_viesd_dekupaz20120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636838"/>
            <a:ext cx="1957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2a4b703a492bca2b86247e5402c40e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581525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23850" y="4797425"/>
            <a:ext cx="27352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D1111"/>
                </a:solidFill>
              </a:rPr>
              <a:t>3 класс</a:t>
            </a:r>
            <a:r>
              <a:rPr lang="ru-RU" sz="1600"/>
              <a:t> 1 четверть </a:t>
            </a:r>
            <a:r>
              <a:rPr lang="ru-RU" sz="1600">
                <a:solidFill>
                  <a:schemeClr val="tx2"/>
                </a:solidFill>
              </a:rPr>
              <a:t>«Искусство в твоем доме».</a:t>
            </a:r>
          </a:p>
          <a:p>
            <a:r>
              <a:rPr lang="ru-RU" sz="1600" b="1">
                <a:solidFill>
                  <a:srgbClr val="006600"/>
                </a:solidFill>
              </a:rPr>
              <a:t>3 урок.</a:t>
            </a:r>
            <a:r>
              <a:rPr lang="ru-RU" sz="1600"/>
              <a:t> Твоя посуда. Декорирование одноразовой посуды.</a:t>
            </a:r>
          </a:p>
          <a:p>
            <a:endParaRPr lang="ru-RU" sz="1600"/>
          </a:p>
          <a:p>
            <a:pPr>
              <a:spcBef>
                <a:spcPct val="50000"/>
              </a:spcBef>
            </a:pPr>
            <a:endParaRPr lang="ru-RU" sz="1600">
              <a:latin typeface="Arial" charset="0"/>
            </a:endParaRPr>
          </a:p>
        </p:txBody>
      </p:sp>
      <p:pic>
        <p:nvPicPr>
          <p:cNvPr id="19464" name="Picture 10" descr="detsad-13933502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868863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rz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08275"/>
            <a:ext cx="305911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611188" y="2060575"/>
            <a:ext cx="29511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D1111"/>
                </a:solidFill>
              </a:rPr>
              <a:t>5 класс</a:t>
            </a:r>
            <a:r>
              <a:rPr lang="ru-RU" sz="1600"/>
              <a:t> 3 четверть. </a:t>
            </a:r>
            <a:r>
              <a:rPr lang="ru-RU" sz="1600">
                <a:solidFill>
                  <a:schemeClr val="tx2"/>
                </a:solidFill>
              </a:rPr>
              <a:t>«Декор – человек, общество, время».</a:t>
            </a:r>
          </a:p>
          <a:p>
            <a:r>
              <a:rPr lang="ru-RU" sz="1600" b="1">
                <a:solidFill>
                  <a:srgbClr val="006600"/>
                </a:solidFill>
              </a:rPr>
              <a:t>10 урок.</a:t>
            </a:r>
            <a:r>
              <a:rPr lang="ru-RU" sz="1600"/>
              <a:t> Роль декоративного искусства в жизни человека и общества. Декорирование разделочной доски.</a:t>
            </a:r>
          </a:p>
        </p:txBody>
      </p:sp>
      <p:pic>
        <p:nvPicPr>
          <p:cNvPr id="20482" name="Picture 5" descr="01-DSC_7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628775"/>
            <a:ext cx="36718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39750" y="4292600"/>
            <a:ext cx="2663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D1111"/>
                </a:solidFill>
              </a:rPr>
              <a:t>5 класс</a:t>
            </a:r>
            <a:r>
              <a:rPr lang="ru-RU" sz="1600"/>
              <a:t> 4 четверть. </a:t>
            </a:r>
            <a:r>
              <a:rPr lang="ru-RU" sz="1600">
                <a:solidFill>
                  <a:schemeClr val="tx2"/>
                </a:solidFill>
              </a:rPr>
              <a:t>«Декоративное искусство в современном мире».</a:t>
            </a:r>
          </a:p>
          <a:p>
            <a:r>
              <a:rPr lang="ru-RU" sz="1600" b="1">
                <a:solidFill>
                  <a:srgbClr val="006600"/>
                </a:solidFill>
              </a:rPr>
              <a:t>7 - 8 уроки.</a:t>
            </a:r>
            <a:r>
              <a:rPr lang="ru-RU" sz="1600"/>
              <a:t> Ты сам – мастер декоративно-прикладного искусства. </a:t>
            </a:r>
          </a:p>
          <a:p>
            <a:r>
              <a:rPr lang="ru-RU" sz="1600"/>
              <a:t>Декорирование бутылки.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  <p:pic>
        <p:nvPicPr>
          <p:cNvPr id="20484" name="Picture 7" descr="MsKl_dekutaz_butilki_11201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365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ae9f62963c5891aef7057dd9fa2a3e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365625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331913" y="1557338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D1111"/>
                </a:solidFill>
              </a:rPr>
              <a:t>Внеурочная деятельность.</a:t>
            </a:r>
          </a:p>
        </p:txBody>
      </p:sp>
      <p:pic>
        <p:nvPicPr>
          <p:cNvPr id="21506" name="Picture 6" descr="thumb_ab6a1ba254a8a85d46b9e170c0ae3462_3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76475"/>
            <a:ext cx="26638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декупаж-брасл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349500"/>
            <a:ext cx="25923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RM2J2V_600w_350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97425"/>
            <a:ext cx="303053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80659444_large_get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2764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image у(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797425"/>
            <a:ext cx="28797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224409-c9ba0-46176308-m750x740-uf1dc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437063"/>
            <a:ext cx="17287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059113" y="1341438"/>
            <a:ext cx="360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D1111"/>
                </a:solidFill>
              </a:rPr>
              <a:t>Мои работы.</a:t>
            </a:r>
          </a:p>
        </p:txBody>
      </p:sp>
      <p:pic>
        <p:nvPicPr>
          <p:cNvPr id="22530" name="Picture 3" descr="image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20050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13360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mage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437063"/>
            <a:ext cx="26114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image (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4365625"/>
            <a:ext cx="20828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image (9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700213"/>
            <a:ext cx="2139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vetochnie-gorshki--155x1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44370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484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Times New Roman</vt:lpstr>
      <vt:lpstr>Arial</vt:lpstr>
      <vt:lpstr>Calibri</vt:lpstr>
      <vt:lpstr>Lucida Console</vt:lpstr>
      <vt:lpstr>Georgia</vt:lpstr>
      <vt:lpstr>Gautami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makarova</cp:lastModifiedBy>
  <cp:revision>45</cp:revision>
  <dcterms:created xsi:type="dcterms:W3CDTF">2014-07-06T18:18:01Z</dcterms:created>
  <dcterms:modified xsi:type="dcterms:W3CDTF">2018-10-26T10:40:57Z</dcterms:modified>
</cp:coreProperties>
</file>