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02" r:id="rId2"/>
    <p:sldId id="287" r:id="rId3"/>
    <p:sldId id="303" r:id="rId4"/>
    <p:sldId id="304" r:id="rId5"/>
    <p:sldId id="305" r:id="rId6"/>
    <p:sldId id="306" r:id="rId7"/>
    <p:sldId id="258" r:id="rId8"/>
    <p:sldId id="283" r:id="rId9"/>
    <p:sldId id="279" r:id="rId10"/>
    <p:sldId id="257" r:id="rId11"/>
    <p:sldId id="307" r:id="rId12"/>
    <p:sldId id="308" r:id="rId13"/>
    <p:sldId id="288" r:id="rId14"/>
    <p:sldId id="285" r:id="rId15"/>
    <p:sldId id="309" r:id="rId16"/>
    <p:sldId id="291" r:id="rId17"/>
    <p:sldId id="295" r:id="rId18"/>
    <p:sldId id="310" r:id="rId19"/>
    <p:sldId id="260" r:id="rId20"/>
    <p:sldId id="296" r:id="rId21"/>
    <p:sldId id="298" r:id="rId22"/>
    <p:sldId id="320" r:id="rId23"/>
    <p:sldId id="322" r:id="rId24"/>
    <p:sldId id="311" r:id="rId25"/>
    <p:sldId id="301" r:id="rId26"/>
    <p:sldId id="317" r:id="rId27"/>
    <p:sldId id="313" r:id="rId28"/>
    <p:sldId id="314" r:id="rId29"/>
    <p:sldId id="321" r:id="rId30"/>
    <p:sldId id="315" r:id="rId31"/>
    <p:sldId id="318" r:id="rId32"/>
    <p:sldId id="319" r:id="rId33"/>
    <p:sldId id="28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C02"/>
    <a:srgbClr val="7455F7"/>
    <a:srgbClr val="59F359"/>
    <a:srgbClr val="032B03"/>
    <a:srgbClr val="FF99CC"/>
    <a:srgbClr val="FF6699"/>
    <a:srgbClr val="FF33CC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>
        <p:scale>
          <a:sx n="77" d="100"/>
          <a:sy n="77" d="100"/>
        </p:scale>
        <p:origin x="-95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</p:grpSp>
      <p:sp>
        <p:nvSpPr>
          <p:cNvPr id="719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BADB-7C51-466B-AE76-532A7E79B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6BD0-480A-4ED6-950A-3DE2153C2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C2BC5-3BFC-4E3A-B395-6C21A25AE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3FD3F-C77D-4775-A89E-983EE92B9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464E0-BF34-4C7F-881D-D3D606142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E37F5-D90E-4B89-ADAE-01EF39F5B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2EB34-53F6-4FC3-9040-1B46F0C28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5D7D0-0862-415D-9B0C-CF07A1428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A5B7D-ABD9-4647-9F90-658F11674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B6FB-5F98-4245-84E1-01059548F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835A5-2D2A-4242-B13B-8709847AD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6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  <p:sp>
          <p:nvSpPr>
            <p:cNvPr id="61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b="0">
                <a:cs typeface="+mn-cs"/>
              </a:endParaRPr>
            </a:p>
          </p:txBody>
        </p:sp>
      </p:grpSp>
      <p:sp>
        <p:nvSpPr>
          <p:cNvPr id="616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7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FB49439B-06C0-4C46-9A8E-AFBE6B6B5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17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5%D0%BC%D0%B8%D1%8F" TargetMode="External"/><Relationship Id="rId2" Type="http://schemas.openxmlformats.org/officeDocument/2006/relationships/hyperlink" Target="https://ru.wikipedia.org/wiki/%D0%A0%D0%BE%D1%81%D1%81%D0%B8%D1%8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hyperlink" Target="https://ru.wikipedia.org/wiki/%D0%90%D1%80%D0%BB%D0%B5%D0%BA%D0%B8%D0%BD" TargetMode="External"/><Relationship Id="rId4" Type="http://schemas.openxmlformats.org/officeDocument/2006/relationships/hyperlink" Target="https://ru.wikipedia.org/wiki/%D0%A4%D0%B5%D1%81%D1%82%D0%B8%D0%B2%D0%B0%D0%BB%D1%8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6;&#1090;&#1082;&#1088;&#1099;&#1090;&#1099;&#1081;%20&#1091;&#1088;&#1086;&#1082;\Yiruma%20&#8211;%20River%20Flowns%20In%20You.mp3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6;&#1090;&#1082;&#1088;&#1099;&#1090;&#1099;&#1081;%20&#1091;&#1088;&#1086;&#1082;\Yiruma%20&#8211;%20River%20Flowns%20In%20You.mp3" TargetMode="Externa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6;&#1090;&#1082;&#1088;&#1099;&#1090;&#1099;&#1081;%20&#1091;&#1088;&#1086;&#1082;\Nohrin_Nikolay-Obyavlenie_pered_spektaklem2.mp3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3%D1%80%D0%B5%D1%87%D0%B5%D1%81%D0%BA%D0%B8%D0%B9_%D1%8F%D0%B7%D1%8B%D0%BA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611188" y="1341438"/>
            <a:ext cx="8208962" cy="234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ЗРЕЛИЩНЫЕ ВИДЫ 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ИСКУССТВА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258888" y="5084763"/>
            <a:ext cx="71294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Разработала: учитель изобразительного искусства МОУ «Лицей № 4» г. Саранска Республики Мордовия – </a:t>
            </a:r>
            <a:r>
              <a:rPr lang="ru-RU" sz="2400" i="1">
                <a:solidFill>
                  <a:srgbClr val="FFCC00"/>
                </a:solidFill>
              </a:rPr>
              <a:t>Макарова Эльвира Юрьевна.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Картинки по запросу маска радости и гру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84313"/>
            <a:ext cx="65659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6013" y="260350"/>
            <a:ext cx="741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СИМВОЛ ТЕАТРА</a:t>
            </a:r>
          </a:p>
          <a:p>
            <a:pPr algn="ctr"/>
            <a:r>
              <a:rPr lang="ru-RU" sz="32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МАСКА КОМЕДИИ И ТРАГЕДИИ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1000" y="4852988"/>
            <a:ext cx="8458200" cy="1222375"/>
          </a:xfrm>
          <a:noFill/>
        </p:spPr>
        <p:txBody>
          <a:bodyPr anchor="t" anchorCtr="0"/>
          <a:lstStyle/>
          <a:p>
            <a:pPr eaLnBrk="1" hangingPunct="1"/>
            <a:endParaRPr lang="ru-RU" smtClean="0">
              <a:effectLst/>
            </a:endParaRPr>
          </a:p>
        </p:txBody>
      </p:sp>
      <p:sp>
        <p:nvSpPr>
          <p:cNvPr id="2355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28638" y="3935413"/>
            <a:ext cx="8013700" cy="914400"/>
          </a:xfrm>
          <a:noFill/>
        </p:spPr>
        <p:txBody>
          <a:bodyPr anchor="b"/>
          <a:lstStyle/>
          <a:p>
            <a:pPr marL="0" indent="0" eaLnBrk="1" hangingPunct="1">
              <a:buFont typeface="Wingdings" pitchFamily="2" charset="2"/>
              <a:buNone/>
            </a:pPr>
            <a:endParaRPr lang="ru-RU" sz="2400" smtClean="0">
              <a:solidFill>
                <a:srgbClr val="443329"/>
              </a:solidFill>
              <a:effectLst/>
            </a:endParaRPr>
          </a:p>
        </p:txBody>
      </p:sp>
      <p:pic>
        <p:nvPicPr>
          <p:cNvPr id="23555" name="Picture 2" descr="C:\Documents and Settings\Свободный ветер\Рабочий стол\мас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WordArt 7"/>
          <p:cNvSpPr>
            <a:spLocks noChangeArrowheads="1" noChangeShapeType="1" noTextEdit="1"/>
          </p:cNvSpPr>
          <p:nvPr/>
        </p:nvSpPr>
        <p:spPr bwMode="auto">
          <a:xfrm>
            <a:off x="323850" y="908050"/>
            <a:ext cx="8820150" cy="1414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ТЕАТРАЛЬНЫЕ МАСКИ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2700338" y="188913"/>
            <a:ext cx="39592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chemeClr val="accent1"/>
                </a:solidFill>
                <a:latin typeface="Times New Roman" pitchFamily="18" charset="0"/>
              </a:rPr>
              <a:t>ТЕМА УРОКА: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ChangeArrowheads="1"/>
          </p:cNvSpPr>
          <p:nvPr/>
        </p:nvSpPr>
        <p:spPr bwMode="auto">
          <a:xfrm>
            <a:off x="250825" y="1628775"/>
            <a:ext cx="86423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+mn-cs"/>
              </a:rPr>
              <a:t>У каждого народа были свои маски</a:t>
            </a:r>
            <a:r>
              <a:rPr lang="ru-RU" sz="2000" b="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+mn-cs"/>
              </a:rPr>
              <a:t>.</a:t>
            </a:r>
            <a:r>
              <a:rPr lang="ru-RU" sz="20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+mn-cs"/>
              </a:rPr>
              <a:t> Их делали из золота и серебра, украшали драгоценными камнями; выдалбливали из дерева, вырезали на них орнаменты и узоры, раскрашивали и украшали перьями. </a:t>
            </a:r>
          </a:p>
        </p:txBody>
      </p:sp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755650" y="333375"/>
            <a:ext cx="7799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hlink"/>
                </a:solidFill>
                <a:latin typeface="Times New Roman" pitchFamily="18" charset="0"/>
              </a:rPr>
              <a:t>Маска (личина)</a:t>
            </a:r>
            <a:r>
              <a:rPr lang="ru-RU" sz="2400">
                <a:latin typeface="Times New Roman" pitchFamily="18" charset="0"/>
              </a:rPr>
              <a:t> –</a:t>
            </a:r>
            <a:r>
              <a:rPr lang="ru-RU" sz="2400" b="0">
                <a:latin typeface="Times New Roman" pitchFamily="18" charset="0"/>
              </a:rPr>
              <a:t> предмет, накладка на лицо, который надевается, чтобы не быть узнанным, либо для защиты лица. </a:t>
            </a:r>
          </a:p>
        </p:txBody>
      </p:sp>
      <p:sp>
        <p:nvSpPr>
          <p:cNvPr id="24579" name="AutoShape 8" descr="Картинки по запросу золотая маск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4580" name="Picture 10" descr="Картинки по запросу золотая мас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2852738"/>
            <a:ext cx="3182937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2" descr="Картинки по запросу маска из дере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924175"/>
            <a:ext cx="2538413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4" descr="Картинки по запросу маска из дер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2997200"/>
            <a:ext cx="21796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6" descr="Картинки по запросу маска с перьям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511492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5" descr="Картинки по запросу венецианский карнав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86360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539750" y="188913"/>
            <a:ext cx="8280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5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>
                <a:solidFill>
                  <a:srgbClr val="FFFF59"/>
                </a:solidFill>
                <a:latin typeface="Times New Roman" pitchFamily="18" charset="0"/>
                <a:cs typeface="Times New Roman" pitchFamily="18" charset="0"/>
              </a:rPr>
              <a:t>Карнавал – праздник, связанный с переодеваниями и красочными шествиями. Великолепны, красочны карнавалы  в Венеции, которые  известны с 1094 года.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C:\Users\я\Desktop\на откр.урок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542969">
            <a:off x="227013" y="1184275"/>
            <a:ext cx="2306637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я\Desktop\на откр.урок\1360395112_carnival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96247">
            <a:off x="5762623" y="1512273"/>
            <a:ext cx="3002775" cy="229466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3557" name="Picture 5" descr="C:\Users\я\Desktop\на откр.урок\Maska-000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87559" y="1635946"/>
            <a:ext cx="2748538" cy="210530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3560" name="Picture 8" descr="C:\Users\я\Desktop\на откр.урок\3690c83508abd032eb61f79ee178ea9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16385">
            <a:off x="5177123" y="4375833"/>
            <a:ext cx="2632806" cy="2101414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6629" name="Picture 7" descr="Картинки по запросу венецианский карнавал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031606">
            <a:off x="971550" y="4508500"/>
            <a:ext cx="3211513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450" y="260350"/>
            <a:ext cx="56165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Костюмы и маски венецианского карнавала – это настоящие произведения искусства.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я\Desktop\на откр.урок\уже использовала\20701_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805" y="1254585"/>
            <a:ext cx="8488295" cy="532891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75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Итальянская комедия масок –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дель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арте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Users\я\Desktop\на откр.урок\_5_1918-v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71341" y="3366268"/>
            <a:ext cx="4431570" cy="3159733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6630" name="Picture 6" descr="C:\Users\я\Desktop\на откр.урок\43635109_Franti_353ek_Tich_2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77809" y="83347"/>
            <a:ext cx="4285605" cy="295039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692150"/>
            <a:ext cx="3455988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Комедия масок дель арте - это спектакли – импровизации, где актеры придумывали сюжеты на ходу. Персонажи всегда были неизменны. Для этого актеры использовали маски. Представления дель арте проходили на площадях городов. Так  зарождался народный итальянский театр.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я\Desktop\на откр.урок\file3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557338"/>
            <a:ext cx="53054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5" descr="C:\Users\я\Desktop\на откр.урок\249929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18225">
            <a:off x="7385050" y="1516063"/>
            <a:ext cx="15001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C:\Users\я\Desktop\на откр.урок\No-Maske_Semimaru_Museum_Rietberg_RJP_40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834312">
            <a:off x="466725" y="3206750"/>
            <a:ext cx="138747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C:\Users\я\Desktop\на откр.урок\Okina_(noh_mask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715724">
            <a:off x="4613275" y="4256088"/>
            <a:ext cx="12446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C:\Users\я\Desktop\на откр.урок\уже использовала\2862113_origin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811500">
            <a:off x="415925" y="639763"/>
            <a:ext cx="16605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1" descr="C:\Users\я\Desktop\на откр.урок\mask-okina-and-uba - копия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991627">
            <a:off x="2024063" y="4194175"/>
            <a:ext cx="16256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2" descr="C:\Users\я\Desktop\на откр.урок\mask-okina-and-ub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955071">
            <a:off x="6261100" y="334963"/>
            <a:ext cx="13430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0" descr="C:\Users\я\Desktop\на откр.урок\8e19ba846c94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19915">
            <a:off x="6646863" y="3711575"/>
            <a:ext cx="1755775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00"/>
                </a:solidFill>
              </a:rPr>
              <a:t>Театр Но (Япония)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 descr="C:\Users\home\Downloads\971380383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052513"/>
            <a:ext cx="6697663" cy="564038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 НА РУСИ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Скоморохи- странствующие актеры в Древней Руси, выступающие как певцы, острословы, музыканты, исполнители сценок, дрессировщики, акробаты.</a:t>
            </a:r>
          </a:p>
        </p:txBody>
      </p:sp>
      <p:sp>
        <p:nvSpPr>
          <p:cNvPr id="31746" name="AutoShape 4" descr="Картинки по запросу скоморохи на рус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1747" name="Picture 6" descr="Картинки по запросу скоморохи на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394493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" descr="Картинки по запросу скоморохи на рус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557338"/>
            <a:ext cx="36322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Картинки по запросу скоморохи на рус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429000"/>
            <a:ext cx="222408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5638" y="260350"/>
            <a:ext cx="4227512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home\Downloads\sil-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38893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4900"/>
            <a:ext cx="40052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60350"/>
            <a:ext cx="392112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я\Desktop\на откр.урок\437840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3429000"/>
            <a:ext cx="4010025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5" descr="Картинки по запросу масленица картин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4306887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4859338" y="2781300"/>
            <a:ext cx="4048125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Рождественские святки</a:t>
            </a: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403350" y="3213100"/>
            <a:ext cx="21145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Масленица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animBg="1"/>
      <p:bldP spid="3380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я\Desktop\на откр.урок\d188a210fcb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40774" y="2097405"/>
            <a:ext cx="4350536" cy="425048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3796" name="Picture 4" descr="C:\Users\я\Desktop\на откр.урок\rjazh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0717" y="446025"/>
            <a:ext cx="3427145" cy="524259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79613" y="26035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ru-RU" sz="6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Ряженые</a:t>
            </a:r>
            <a:endParaRPr lang="ru-RU" sz="6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567738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"Золотая  маска" - русская престижная награда </a:t>
            </a:r>
          </a:p>
        </p:txBody>
      </p:sp>
      <p:sp>
        <p:nvSpPr>
          <p:cNvPr id="34818" name="Прямоугольник 4"/>
          <p:cNvSpPr>
            <a:spLocks noChangeArrowheads="1"/>
          </p:cNvSpPr>
          <p:nvPr/>
        </p:nvSpPr>
        <p:spPr bwMode="auto">
          <a:xfrm>
            <a:off x="5795963" y="981075"/>
            <a:ext cx="3097212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</a:rPr>
              <a:t>«Золотая маска» — 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2" tooltip="Россия"/>
              </a:rPr>
              <a:t>российская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национальная театральная  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3" tooltip="Премия"/>
              </a:rPr>
              <a:t>премия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и </a:t>
            </a:r>
          </a:p>
          <a:p>
            <a:pPr algn="just"/>
            <a:r>
              <a:rPr lang="ru-RU" u="sng">
                <a:latin typeface="Times New Roman" pitchFamily="18" charset="0"/>
                <a:cs typeface="Times New Roman" pitchFamily="18" charset="0"/>
                <a:hlinkClick r:id="rId4"/>
              </a:rPr>
              <a:t>фестиваль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учреждена в 1993 году. Изваяние представляет собой лицо в маскарадной маске. За основу взята венецианская маска, которой придали  сходство с  двуглавым орлом. Маска «одета» в красную шапочку </a:t>
            </a:r>
          </a:p>
          <a:p>
            <a:pPr algn="just"/>
            <a:r>
              <a:rPr lang="ru-RU">
                <a:latin typeface="Times New Roman" pitchFamily="18" charset="0"/>
                <a:cs typeface="Times New Roman" pitchFamily="18" charset="0"/>
                <a:hlinkClick r:id="rId5" tooltip="Арлекин"/>
              </a:rPr>
              <a:t>Арлекина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 Во лбу находится «третий глаз» — ещё одна маска. Награда размещена на тёмном, блестящем, как зеркало, фоне, обрамлена в квадратную рамку.</a:t>
            </a:r>
          </a:p>
        </p:txBody>
      </p:sp>
      <p:pic>
        <p:nvPicPr>
          <p:cNvPr id="34819" name="Picture 2" descr="Картинки по запросу ЗОЛОТАЯ МАСКА ПРЕМИ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125538"/>
            <a:ext cx="54356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2" descr="70299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8785225" cy="650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13"/>
          <p:cNvSpPr txBox="1">
            <a:spLocks noChangeArrowheads="1"/>
          </p:cNvSpPr>
          <p:nvPr/>
        </p:nvSpPr>
        <p:spPr bwMode="auto">
          <a:xfrm>
            <a:off x="1187450" y="476250"/>
            <a:ext cx="7058025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accent2"/>
                </a:solidFill>
                <a:latin typeface="Times New Roman" pitchFamily="18" charset="0"/>
              </a:rPr>
              <a:t>Глазкам нужно отдохнуть.</a:t>
            </a:r>
          </a:p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accent2"/>
                </a:solidFill>
                <a:latin typeface="Times New Roman" pitchFamily="18" charset="0"/>
              </a:rPr>
              <a:t>Нужно глубоко вздохнуть.</a:t>
            </a:r>
          </a:p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accent2"/>
                </a:solidFill>
                <a:latin typeface="Times New Roman" pitchFamily="18" charset="0"/>
              </a:rPr>
              <a:t>Глаза по кругу побегут.</a:t>
            </a:r>
          </a:p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accent2"/>
                </a:solidFill>
                <a:latin typeface="Times New Roman" pitchFamily="18" charset="0"/>
              </a:rPr>
              <a:t>Много – много раз моргнут.</a:t>
            </a:r>
          </a:p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accent2"/>
                </a:solidFill>
                <a:latin typeface="Times New Roman" pitchFamily="18" charset="0"/>
              </a:rPr>
              <a:t>Глазкам стало хорошо.</a:t>
            </a:r>
          </a:p>
          <a:p>
            <a:pPr algn="ctr">
              <a:spcBef>
                <a:spcPct val="50000"/>
              </a:spcBef>
            </a:pPr>
            <a:r>
              <a:rPr lang="ru-RU" sz="2400" i="1">
                <a:solidFill>
                  <a:schemeClr val="accent2"/>
                </a:solidFill>
                <a:latin typeface="Times New Roman" pitchFamily="18" charset="0"/>
              </a:rPr>
              <a:t>Видят ваши глазки всё!!!</a:t>
            </a:r>
          </a:p>
        </p:txBody>
      </p:sp>
      <p:pic>
        <p:nvPicPr>
          <p:cNvPr id="47118" name="Yiruma – River Flowns In Yo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43888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88" fill="hold"/>
                                        <p:tgtEl>
                                          <p:spTgt spid="47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ru-RU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ПРАКТИЧЕСКАЯ РАБОТА</a:t>
            </a:r>
          </a:p>
        </p:txBody>
      </p:sp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827088" y="1484313"/>
            <a:ext cx="7273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59F359"/>
                </a:solidFill>
                <a:latin typeface="Times New Roman" pitchFamily="18" charset="0"/>
              </a:rPr>
              <a:t>Создать маску театрального героя, стараясь передать характерные черты и особенности.</a:t>
            </a:r>
          </a:p>
        </p:txBody>
      </p:sp>
      <p:pic>
        <p:nvPicPr>
          <p:cNvPr id="37891" name="Picture 6" descr="Изображение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708275"/>
            <a:ext cx="3563938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 descr="1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2781300"/>
            <a:ext cx="4351338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Татьяна\Desktop\урок\10(1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82899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motion-Masks-760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60350"/>
            <a:ext cx="67691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0825" y="5445125"/>
            <a:ext cx="8642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Эмоции изменяют форму и положение глаз, бровей, губ.</a:t>
            </a:r>
          </a:p>
        </p:txBody>
      </p:sp>
      <p:sp>
        <p:nvSpPr>
          <p:cNvPr id="38915" name="AutoShape 4" descr="Картинки по запросу маски разных эмоци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6" name="AutoShape 6" descr="Картинки по запросу маски разных эмоци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8917" name="AutoShape 8" descr="Картинки по запросу маски разных эмоций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7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smtClean="0">
                <a:solidFill>
                  <a:schemeClr val="hlink"/>
                </a:solidFill>
                <a:effectLst/>
                <a:latin typeface="Times New Roman" pitchFamily="18" charset="0"/>
              </a:rPr>
              <a:t>ЭТАПЫ ВЫПОЛНЕНИЯ МАСКИ</a:t>
            </a:r>
          </a:p>
        </p:txBody>
      </p:sp>
      <p:pic>
        <p:nvPicPr>
          <p:cNvPr id="40962" name="Picture 4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12875"/>
            <a:ext cx="16621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 descr="Изображение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412875"/>
            <a:ext cx="1717675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6" descr="Изображение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1412875"/>
            <a:ext cx="17145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7" descr="Изображение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1412875"/>
            <a:ext cx="1731963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Изображение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2055812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5" descr="Изображение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76250"/>
            <a:ext cx="2033588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6" descr="Изображение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549275"/>
            <a:ext cx="2027238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Yiruma – River Flowns In You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97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" descr="1Изображение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981075"/>
            <a:ext cx="31273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5" descr="1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844675"/>
            <a:ext cx="4638675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88" fill="hold"/>
                                        <p:tgtEl>
                                          <p:spTgt spid="40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40100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76250"/>
            <a:ext cx="3852863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home\Downloads\15.jpg"/>
          <p:cNvPicPr>
            <a:picLocks noChangeAspect="1" noChangeArrowheads="1"/>
          </p:cNvPicPr>
          <p:nvPr/>
        </p:nvPicPr>
        <p:blipFill>
          <a:blip r:embed="rId4"/>
          <a:srcRect l="9105" t="6178" r="16277"/>
          <a:stretch>
            <a:fillRect/>
          </a:stretch>
        </p:blipFill>
        <p:spPr bwMode="auto">
          <a:xfrm>
            <a:off x="611188" y="3573463"/>
            <a:ext cx="3287712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home\Downloads\Звери, кино\sm_dsc_48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3500438"/>
            <a:ext cx="432435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ChangeArrowheads="1"/>
          </p:cNvSpPr>
          <p:nvPr/>
        </p:nvSpPr>
        <p:spPr bwMode="auto">
          <a:xfrm>
            <a:off x="1116013" y="188913"/>
            <a:ext cx="699293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>
                <a:solidFill>
                  <a:srgbClr val="59F359"/>
                </a:solidFill>
                <a:latin typeface="Times New Roman" pitchFamily="18" charset="0"/>
              </a:rPr>
              <a:t>Едва наденете Вы маску, </a:t>
            </a:r>
            <a:br>
              <a:rPr lang="ru-RU" sz="3200">
                <a:solidFill>
                  <a:srgbClr val="59F359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59F359"/>
                </a:solidFill>
                <a:latin typeface="Times New Roman" pitchFamily="18" charset="0"/>
              </a:rPr>
              <a:t>Как попадете сразу в сказку. </a:t>
            </a:r>
            <a:br>
              <a:rPr lang="ru-RU" sz="3200">
                <a:solidFill>
                  <a:srgbClr val="59F359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59F359"/>
                </a:solidFill>
                <a:latin typeface="Times New Roman" pitchFamily="18" charset="0"/>
              </a:rPr>
              <a:t>Встает с Венецией из вод</a:t>
            </a:r>
            <a:br>
              <a:rPr lang="ru-RU" sz="3200">
                <a:solidFill>
                  <a:srgbClr val="59F359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59F359"/>
                </a:solidFill>
                <a:latin typeface="Times New Roman" pitchFamily="18" charset="0"/>
              </a:rPr>
              <a:t>Перед глазами хоровод</a:t>
            </a:r>
            <a:br>
              <a:rPr lang="ru-RU" sz="3200">
                <a:solidFill>
                  <a:srgbClr val="59F359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59F359"/>
                </a:solidFill>
                <a:latin typeface="Times New Roman" pitchFamily="18" charset="0"/>
              </a:rPr>
              <a:t>Причудливых средневековых масок,</a:t>
            </a:r>
            <a:br>
              <a:rPr lang="ru-RU" sz="3200">
                <a:solidFill>
                  <a:srgbClr val="59F359"/>
                </a:solidFill>
                <a:latin typeface="Times New Roman" pitchFamily="18" charset="0"/>
              </a:rPr>
            </a:br>
            <a:r>
              <a:rPr lang="ru-RU" sz="3200">
                <a:solidFill>
                  <a:srgbClr val="59F359"/>
                </a:solidFill>
                <a:latin typeface="Times New Roman" pitchFamily="18" charset="0"/>
              </a:rPr>
              <a:t>Предела нет палитре красок.. </a:t>
            </a:r>
          </a:p>
        </p:txBody>
      </p:sp>
      <p:pic>
        <p:nvPicPr>
          <p:cNvPr id="43010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4005263"/>
            <a:ext cx="2779712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8" descr="C:\Users\я\Desktop\на откр.урок\Рисунок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429000"/>
            <a:ext cx="2500312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 descr="Картинки по запросу маски разных народов картин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213100"/>
            <a:ext cx="21113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/>
          </p:cNvSpPr>
          <p:nvPr>
            <p:ph type="title" idx="4294967295"/>
          </p:nvPr>
        </p:nvSpPr>
        <p:spPr>
          <a:xfrm>
            <a:off x="468313" y="188913"/>
            <a:ext cx="8675687" cy="1368425"/>
          </a:xfrm>
          <a:noFill/>
        </p:spPr>
        <p:txBody>
          <a:bodyPr anchorCtr="0"/>
          <a:lstStyle/>
          <a:p>
            <a:pPr eaLnBrk="1" hangingPunct="1"/>
            <a:r>
              <a:rPr lang="ru-RU" sz="3800" b="1" smtClean="0">
                <a:solidFill>
                  <a:srgbClr val="59F359"/>
                </a:solidFill>
                <a:effectLst/>
                <a:latin typeface="Times New Roman" pitchFamily="18" charset="0"/>
              </a:rPr>
              <a:t>Рефлексия </a:t>
            </a:r>
            <a:br>
              <a:rPr lang="ru-RU" sz="3800" b="1" smtClean="0">
                <a:solidFill>
                  <a:srgbClr val="59F359"/>
                </a:solidFill>
                <a:effectLst/>
                <a:latin typeface="Times New Roman" pitchFamily="18" charset="0"/>
              </a:rPr>
            </a:br>
            <a:r>
              <a:rPr lang="ru-RU" sz="3800" b="1" smtClean="0">
                <a:solidFill>
                  <a:srgbClr val="59F359"/>
                </a:solidFill>
                <a:effectLst/>
                <a:latin typeface="Times New Roman" pitchFamily="18" charset="0"/>
              </a:rPr>
              <a:t>«Закончи предложение»</a:t>
            </a:r>
          </a:p>
        </p:txBody>
      </p:sp>
      <p:pic>
        <p:nvPicPr>
          <p:cNvPr id="44034" name="Picture 23" descr="73917299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3933825"/>
            <a:ext cx="236061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5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916113"/>
            <a:ext cx="5905500" cy="4108450"/>
          </a:xfrm>
          <a:noFill/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hlink"/>
                </a:solidFill>
                <a:effectLst/>
                <a:latin typeface="Times New Roman" pitchFamily="18" charset="0"/>
              </a:rPr>
              <a:t>«За этот урок я понял, что…»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  <a:effectLst/>
                <a:latin typeface="Times New Roman" pitchFamily="18" charset="0"/>
              </a:rPr>
              <a:t>«Мне понравилось…»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  <a:effectLst/>
                <a:latin typeface="Times New Roman" pitchFamily="18" charset="0"/>
              </a:rPr>
              <a:t>«Я не напрасно провел этот урок, потому что...»</a:t>
            </a:r>
          </a:p>
          <a:p>
            <a:pPr eaLnBrk="1" hangingPunct="1"/>
            <a:r>
              <a:rPr lang="ru-RU" b="1" smtClean="0">
                <a:solidFill>
                  <a:schemeClr val="hlink"/>
                </a:solidFill>
                <a:effectLst/>
                <a:latin typeface="Times New Roman" pitchFamily="18" charset="0"/>
              </a:rPr>
              <a:t>« Мне захотелось…»</a:t>
            </a:r>
          </a:p>
          <a:p>
            <a:pPr eaLnBrk="1" hangingPunct="1"/>
            <a:endParaRPr lang="ru-RU" b="1" smtClean="0">
              <a:solidFill>
                <a:schemeClr val="hlink"/>
              </a:solidFill>
              <a:effectLst/>
              <a:latin typeface="Arial" charset="0"/>
            </a:endParaRPr>
          </a:p>
          <a:p>
            <a:pPr eaLnBrk="1" hangingPunct="1"/>
            <a:endParaRPr lang="ru-RU" smtClean="0">
              <a:solidFill>
                <a:srgbClr val="9900CC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Documents and Settings\Admin\Рабочий стол\волшеб.jpg"/>
          <p:cNvPicPr>
            <a:picLocks noChangeAspect="1" noChangeArrowheads="1"/>
          </p:cNvPicPr>
          <p:nvPr/>
        </p:nvPicPr>
        <p:blipFill>
          <a:blip r:embed="rId2"/>
          <a:srcRect b="500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Box 4"/>
          <p:cNvSpPr txBox="1">
            <a:spLocks noChangeArrowheads="1"/>
          </p:cNvSpPr>
          <p:nvPr/>
        </p:nvSpPr>
        <p:spPr bwMode="auto">
          <a:xfrm>
            <a:off x="357188" y="928688"/>
            <a:ext cx="84296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032B03"/>
                </a:solidFill>
                <a:latin typeface="Constantia" pitchFamily="18" charset="0"/>
              </a:rPr>
              <a:t>До встречи</a:t>
            </a:r>
          </a:p>
          <a:p>
            <a:pPr algn="ctr"/>
            <a:r>
              <a:rPr lang="ru-RU" sz="6000">
                <a:solidFill>
                  <a:srgbClr val="032B03"/>
                </a:solidFill>
                <a:latin typeface="Constantia" pitchFamily="18" charset="0"/>
              </a:rPr>
              <a:t> на следующем</a:t>
            </a:r>
          </a:p>
          <a:p>
            <a:pPr algn="ctr"/>
            <a:r>
              <a:rPr lang="ru-RU" sz="6000">
                <a:solidFill>
                  <a:srgbClr val="032B03"/>
                </a:solidFill>
                <a:latin typeface="Constantia" pitchFamily="18" charset="0"/>
              </a:rPr>
              <a:t> уроке!!!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800" b="1" smtClean="0">
                <a:solidFill>
                  <a:schemeClr val="hlink"/>
                </a:solidFill>
                <a:latin typeface="Times New Roman" pitchFamily="18" charset="0"/>
              </a:rPr>
              <a:t>Презентация на тему </a:t>
            </a:r>
            <a:br>
              <a:rPr lang="ru-RU" sz="3800" b="1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3800" b="1" smtClean="0">
                <a:solidFill>
                  <a:schemeClr val="hlink"/>
                </a:solidFill>
                <a:latin typeface="Times New Roman" pitchFamily="18" charset="0"/>
              </a:rPr>
              <a:t>«Театральные маски»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rgbClr val="59F359"/>
                </a:solidFill>
                <a:latin typeface="Times New Roman" pitchFamily="18" charset="0"/>
              </a:rPr>
              <a:t>Разработана учителем изобразительного искусства МОУ «Лицей № 4» г. Саранск, Республики Мордовия Макаровой Эльвирой Юрьевной для проведения открытого урока ИЗО на тему «Театральные маски» по программе Б.М. Неменского в 3 классе. </a:t>
            </a:r>
          </a:p>
          <a:p>
            <a:pPr>
              <a:defRPr/>
            </a:pPr>
            <a:r>
              <a:rPr lang="ru-RU" sz="2800" b="1" smtClean="0">
                <a:solidFill>
                  <a:srgbClr val="59F359"/>
                </a:solidFill>
                <a:latin typeface="Times New Roman" pitchFamily="18" charset="0"/>
              </a:rPr>
              <a:t>При создании презентации использовались материалы Интернет-ресурсов, опубликованные в свободном доступе.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4" descr="C:\Users\home\Downloads\stage11.jpg"/>
          <p:cNvPicPr>
            <a:picLocks noChangeAspect="1" noChangeArrowheads="1"/>
          </p:cNvPicPr>
          <p:nvPr/>
        </p:nvPicPr>
        <p:blipFill>
          <a:blip r:embed="rId3"/>
          <a:srcRect t="16544"/>
          <a:stretch>
            <a:fillRect/>
          </a:stretch>
        </p:blipFill>
        <p:spPr bwMode="auto">
          <a:xfrm>
            <a:off x="395288" y="3716338"/>
            <a:ext cx="3887787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C:\Users\home\Downloads\Звери, кино\Parme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33375"/>
            <a:ext cx="42672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C:\Users\home\Downloads\rtl_0013_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3716338"/>
            <a:ext cx="3960812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59F359"/>
                </a:solidFill>
                <a:latin typeface="Times New Roman" pitchFamily="18" charset="0"/>
              </a:rPr>
              <a:t>ТЕАТРЫ ГОРОДА САРАНСКА</a:t>
            </a:r>
          </a:p>
        </p:txBody>
      </p:sp>
      <p:pic>
        <p:nvPicPr>
          <p:cNvPr id="17410" name="Picture 5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08050"/>
            <a:ext cx="36004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big_vitrina234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836613"/>
            <a:ext cx="4103687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648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3789363"/>
            <a:ext cx="3887787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9" descr="kroshka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3573463"/>
            <a:ext cx="387032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Nohrin_Nikolay-Obyavlenie_pered_spektaklem2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 descr="p_F_mai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11413" y="2565400"/>
            <a:ext cx="4395787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6"/>
                </p:tgtEl>
              </p:cMediaNode>
            </p:audio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ru-RU" sz="3800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Профессии театральных художников</a:t>
            </a:r>
          </a:p>
        </p:txBody>
      </p:sp>
      <p:pic>
        <p:nvPicPr>
          <p:cNvPr id="18434" name="Picture 5" descr="Картинки по запросу здание театра оперы и балета саранс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52513"/>
            <a:ext cx="2894012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7" descr="Картинки по запросу здание театра оперы и балета саранск внутр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AutoShape 9" descr="Картинки по запросу здание театра оперы и балета саранск внутр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AutoShape 11" descr="Картинки по запросу здание театра оперы и балета саранск внутр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AutoShape 13" descr="Картинки по запросу здание театра оперы и балета саранск внутри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9" name="Picture 15" descr="Картинки по запросу драматический театр интерьер саранс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484313"/>
            <a:ext cx="2898775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17" descr="Картинки по запросу декорации на сцен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1" name="AutoShape 19" descr="Картинки по запросу декорации на сцен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2" name="Picture 21" descr="Картинки по запросу декорации на сцен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1738" y="981075"/>
            <a:ext cx="28622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3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357563"/>
            <a:ext cx="2420938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5" descr="Картинки по запросу художник гример в театре за работой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4921250"/>
            <a:ext cx="306863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AutoShape 27" descr="Картинки по запросу художник по свету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AutoShape 29" descr="Картинки по запросу художник по свету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7" name="Picture 31" descr="Картинки по запросу художник по свет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2997200"/>
            <a:ext cx="2381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33" descr="Картинки по запросу театральные афиши картинки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87675" y="3544888"/>
            <a:ext cx="23399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театр в Сиракуз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722" y="847190"/>
            <a:ext cx="6902685" cy="4152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FF00"/>
                </a:solidFill>
                <a:effectLst/>
                <a:latin typeface="Times New Roman" pitchFamily="18" charset="0"/>
              </a:rPr>
              <a:t>Древнегреческий театр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539750" y="4941888"/>
            <a:ext cx="84248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59F359"/>
                </a:solidFill>
                <a:latin typeface="Times New Roman" pitchFamily="18" charset="0"/>
              </a:rPr>
              <a:t>Теа́тр (</a:t>
            </a:r>
            <a:r>
              <a:rPr lang="ru-RU" sz="2400">
                <a:solidFill>
                  <a:srgbClr val="59F359"/>
                </a:solidFill>
                <a:latin typeface="Times New Roman" pitchFamily="18" charset="0"/>
                <a:hlinkClick r:id="rId3" tooltip="Греческий язык"/>
              </a:rPr>
              <a:t>греч.</a:t>
            </a:r>
            <a:r>
              <a:rPr lang="ru-RU" sz="2400">
                <a:solidFill>
                  <a:srgbClr val="59F359"/>
                </a:solidFill>
                <a:latin typeface="Times New Roman" pitchFamily="18" charset="0"/>
              </a:rPr>
              <a:t> θέατρον — основное значение — место для зрелищ, затем — зрелище, от θεάομαι — смотрю, вижу) — форма исполнительского искусства. Появился 2500 лет назад.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я\Desktop\на откр.урок\370f6e6c29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3679907" cy="484181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482" name="Picture 5" descr="C:\Users\Татьяна\Desktop\урок\0009-008-Stsena-iz-tragedii-Sovremennyj-risu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3375"/>
            <a:ext cx="46799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56100" y="4508500"/>
            <a:ext cx="4392613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театре играли только мужчины, даже женские роли.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ChangeArrowheads="1"/>
          </p:cNvSpPr>
          <p:nvPr/>
        </p:nvSpPr>
        <p:spPr bwMode="auto">
          <a:xfrm>
            <a:off x="323850" y="455613"/>
            <a:ext cx="83581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i="1">
                <a:solidFill>
                  <a:srgbClr val="FFFF00"/>
                </a:solidFill>
                <a:latin typeface="Times New Roman" pitchFamily="18" charset="0"/>
              </a:rPr>
              <a:t>Наденешь ее - и тебя не узнать,</a:t>
            </a:r>
            <a:br>
              <a:rPr lang="ru-RU" sz="2800" i="1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i="1">
                <a:solidFill>
                  <a:srgbClr val="FFFF00"/>
                </a:solidFill>
                <a:latin typeface="Times New Roman" pitchFamily="18" charset="0"/>
              </a:rPr>
              <a:t>Ты – рыцарь, бродяга, ковбой...</a:t>
            </a:r>
            <a:br>
              <a:rPr lang="ru-RU" sz="2800" i="1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i="1">
                <a:solidFill>
                  <a:srgbClr val="FFFF00"/>
                </a:solidFill>
                <a:latin typeface="Times New Roman" pitchFamily="18" charset="0"/>
              </a:rPr>
              <a:t>Кем хочешь, сумеешь в ней запросто стать.</a:t>
            </a:r>
            <a:br>
              <a:rPr lang="ru-RU" sz="2800" i="1">
                <a:solidFill>
                  <a:srgbClr val="FFFF00"/>
                </a:solidFill>
                <a:latin typeface="Times New Roman" pitchFamily="18" charset="0"/>
              </a:rPr>
            </a:br>
            <a:r>
              <a:rPr lang="ru-RU" sz="2800" i="1">
                <a:solidFill>
                  <a:srgbClr val="FFFF00"/>
                </a:solidFill>
                <a:latin typeface="Times New Roman" pitchFamily="18" charset="0"/>
              </a:rPr>
              <a:t>А снимешь – вновь станешь собой.</a:t>
            </a:r>
            <a:r>
              <a:rPr lang="ru-RU" sz="3200" b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7414" name="Picture 6" descr="Roman_mas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636838"/>
            <a:ext cx="5689600" cy="400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541D14"/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1409</TotalTime>
  <Words>408</Words>
  <Application>Microsoft Office PowerPoint</Application>
  <PresentationFormat>Экран (4:3)</PresentationFormat>
  <Paragraphs>45</Paragraphs>
  <Slides>33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Tahoma</vt:lpstr>
      <vt:lpstr>Arial</vt:lpstr>
      <vt:lpstr>Wingdings</vt:lpstr>
      <vt:lpstr>Calibri</vt:lpstr>
      <vt:lpstr>Times New Roman</vt:lpstr>
      <vt:lpstr>Constantia</vt:lpstr>
      <vt:lpstr>Занавес</vt:lpstr>
      <vt:lpstr>Занавес</vt:lpstr>
      <vt:lpstr>Слайд 1</vt:lpstr>
      <vt:lpstr>Слайд 2</vt:lpstr>
      <vt:lpstr>Слайд 3</vt:lpstr>
      <vt:lpstr>Слайд 4</vt:lpstr>
      <vt:lpstr>Слайд 5</vt:lpstr>
      <vt:lpstr>Профессии театральных художников</vt:lpstr>
      <vt:lpstr>Древнегреческий театр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Итальянская комедия масок – дель арте</vt:lpstr>
      <vt:lpstr>Слайд 16</vt:lpstr>
      <vt:lpstr>Театр Но (Япония)</vt:lpstr>
      <vt:lpstr>ТЕАТР НА РУСИ</vt:lpstr>
      <vt:lpstr>Скоморохи- странствующие актеры в Древней Руси, выступающие как певцы, острословы, музыканты, исполнители сценок, дрессировщики, акробаты.</vt:lpstr>
      <vt:lpstr>Слайд 20</vt:lpstr>
      <vt:lpstr>Ряженые</vt:lpstr>
      <vt:lpstr>Слайд 22</vt:lpstr>
      <vt:lpstr>Слайд 23</vt:lpstr>
      <vt:lpstr>ПРАКТИЧЕСКАЯ РАБОТА</vt:lpstr>
      <vt:lpstr>Слайд 25</vt:lpstr>
      <vt:lpstr>Слайд 26</vt:lpstr>
      <vt:lpstr>ЭТАПЫ ВЫПОЛНЕНИЯ МАСКИ</vt:lpstr>
      <vt:lpstr>Слайд 28</vt:lpstr>
      <vt:lpstr>Слайд 29</vt:lpstr>
      <vt:lpstr>Слайд 30</vt:lpstr>
      <vt:lpstr>Рефлексия  «Закончи предложение»</vt:lpstr>
      <vt:lpstr>Слайд 32</vt:lpstr>
      <vt:lpstr>Презентация на тему  «Театральные маски»</vt:lpstr>
    </vt:vector>
  </TitlesOfParts>
  <Company>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</dc:title>
  <dc:creator>Я</dc:creator>
  <cp:lastModifiedBy>makarova</cp:lastModifiedBy>
  <cp:revision>60</cp:revision>
  <dcterms:created xsi:type="dcterms:W3CDTF">2009-01-19T21:25:45Z</dcterms:created>
  <dcterms:modified xsi:type="dcterms:W3CDTF">2018-10-17T07:33:45Z</dcterms:modified>
</cp:coreProperties>
</file>