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FB9727-E720-4B31-A2EE-71CD21F4EF93}" type="slidenum">
              <a:rPr lang="ru-RU">
                <a:solidFill>
                  <a:srgbClr val="00264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2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8F294-5532-422F-A6BB-281A0E2F3F3B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9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FD76F-0DEA-4372-9A4F-D5E2FB769E6C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2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9C7B-8982-4E67-AE41-A0AED289377F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2D76-01C7-491E-B3F9-439492B2BA23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1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C4505-71B7-4085-8735-71DBE97CA0B5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3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9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2B8B-BB77-4C8A-ADB1-1B4C0638C075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5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5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64CC-3BB4-4119-B5E7-B343C823285B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8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4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A5A2D-DE68-4344-876E-181028D048CE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6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09D-6F84-4465-BBBA-80F5922ECC69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7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7" name="Rectangle 9" descr="Large confetti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ADF5-9598-4253-81D7-376F844172BA}" type="slidenum">
              <a:rPr lang="ru-RU">
                <a:solidFill>
                  <a:srgbClr val="FFFFE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7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264C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3079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264C"/>
              </a:solidFill>
            </a:endParaRPr>
          </a:p>
        </p:txBody>
      </p:sp>
      <p:sp>
        <p:nvSpPr>
          <p:cNvPr id="3081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BE835-2FE5-4223-A33E-98E17E8BF6DF}" type="slidenum">
              <a:rPr lang="ru-RU">
                <a:solidFill>
                  <a:srgbClr val="FFFFE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9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TRIX.EXE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 descr="Large confetti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Массивы</a:t>
            </a:r>
            <a:r>
              <a:rPr lang="ru-RU" altLang="ru-RU" smtClean="0"/>
              <a:t>.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429000"/>
            <a:ext cx="6400800" cy="2447925"/>
          </a:xfrm>
        </p:spPr>
        <p:txBody>
          <a:bodyPr/>
          <a:lstStyle/>
          <a:p>
            <a:pPr eaLnBrk="1" hangingPunct="1"/>
            <a:r>
              <a:rPr lang="ru-RU" altLang="ru-RU" smtClean="0"/>
              <a:t>Одномерные и двумерные массивы:</a:t>
            </a:r>
          </a:p>
          <a:p>
            <a:pPr eaLnBrk="1" hangingPunct="1"/>
            <a:r>
              <a:rPr lang="ru-RU" altLang="ru-RU" smtClean="0"/>
              <a:t>Описание, ввод/вывод, </a:t>
            </a:r>
          </a:p>
          <a:p>
            <a:pPr eaLnBrk="1" hangingPunct="1"/>
            <a:r>
              <a:rPr lang="ru-RU" altLang="ru-RU" smtClean="0"/>
              <a:t>типы решаемых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14983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Двумерные массивы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04900" y="1905000"/>
            <a:ext cx="7048500" cy="3743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const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m=10; n=10;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type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matrix=array[1..m,1..n] of integer;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var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mat : matrix;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i, j : integer;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0" y="35433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D105C7"/>
                </a:solidFill>
                <a:latin typeface="Verdana" pitchFamily="34" charset="0"/>
              </a:rPr>
              <a:t>matrix=array[1..m,1..n] of integer;</a:t>
            </a:r>
            <a:endParaRPr lang="ru-RU" altLang="ru-RU">
              <a:solidFill>
                <a:srgbClr val="D105C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1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Двумерные массивы.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04900" y="1905000"/>
            <a:ext cx="7048500" cy="42910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…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for i:=1 to m do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for j:=1 to n do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    begin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         write(‘mat[ ’, i, j, ’ ] = ‘);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         read(mat[i, j])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    end;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…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Двумерные массивы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1371600"/>
          </a:xfrm>
        </p:spPr>
        <p:txBody>
          <a:bodyPr/>
          <a:lstStyle/>
          <a:p>
            <a:pPr marL="1336675" indent="-1336675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Пример: </a:t>
            </a:r>
            <a:r>
              <a:rPr lang="ru-RU" altLang="ru-RU" sz="2800" i="1" smtClean="0">
                <a:latin typeface="Verdana" pitchFamily="34" charset="0"/>
              </a:rPr>
              <a:t>дан двумерный массив чисел </a:t>
            </a:r>
            <a:r>
              <a:rPr lang="en-US" altLang="ru-RU" sz="2800" i="1" smtClean="0">
                <a:latin typeface="Verdana" pitchFamily="34" charset="0"/>
              </a:rPr>
              <a:t>m</a:t>
            </a:r>
            <a:r>
              <a:rPr lang="ru-RU" altLang="ru-RU" sz="2800" i="1" smtClean="0">
                <a:latin typeface="Verdana" pitchFamily="34" charset="0"/>
              </a:rPr>
              <a:t> </a:t>
            </a:r>
            <a:r>
              <a:rPr lang="en-US" altLang="ru-RU" sz="2800" smtClean="0">
                <a:latin typeface="Verdana" pitchFamily="34" charset="0"/>
              </a:rPr>
              <a:t>x</a:t>
            </a:r>
            <a:r>
              <a:rPr lang="ru-RU" altLang="ru-RU" sz="2800" i="1" smtClean="0">
                <a:latin typeface="Verdana" pitchFamily="34" charset="0"/>
              </a:rPr>
              <a:t> </a:t>
            </a:r>
            <a:r>
              <a:rPr lang="en-US" altLang="ru-RU" sz="2800" i="1" smtClean="0">
                <a:latin typeface="Verdana" pitchFamily="34" charset="0"/>
              </a:rPr>
              <a:t>n</a:t>
            </a:r>
            <a:r>
              <a:rPr lang="ru-RU" altLang="ru-RU" sz="2800" i="1" smtClean="0">
                <a:latin typeface="Verdana" pitchFamily="34" charset="0"/>
              </a:rPr>
              <a:t>. Вывести на экран сумму элементов строк массива.</a:t>
            </a:r>
          </a:p>
        </p:txBody>
      </p:sp>
    </p:spTree>
    <p:extLst>
      <p:ext uri="{BB962C8B-B14F-4D97-AF65-F5344CB8AC3E}">
        <p14:creationId xmlns:p14="http://schemas.microsoft.com/office/powerpoint/2010/main" val="6400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Решение: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990600" y="3425825"/>
            <a:ext cx="3048000" cy="2047875"/>
            <a:chOff x="816" y="2496"/>
            <a:chExt cx="1584" cy="1064"/>
          </a:xfrm>
        </p:grpSpPr>
        <p:sp>
          <p:nvSpPr>
            <p:cNvPr id="15398" name="Text Box 4"/>
            <p:cNvSpPr txBox="1">
              <a:spLocks noChangeArrowheads="1"/>
            </p:cNvSpPr>
            <p:nvPr/>
          </p:nvSpPr>
          <p:spPr bwMode="auto">
            <a:xfrm>
              <a:off x="816" y="2496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399" name="Text Box 5"/>
            <p:cNvSpPr txBox="1">
              <a:spLocks noChangeArrowheads="1"/>
            </p:cNvSpPr>
            <p:nvPr/>
          </p:nvSpPr>
          <p:spPr bwMode="auto">
            <a:xfrm>
              <a:off x="1092" y="2496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0" name="Text Box 6"/>
            <p:cNvSpPr txBox="1">
              <a:spLocks noChangeArrowheads="1"/>
            </p:cNvSpPr>
            <p:nvPr/>
          </p:nvSpPr>
          <p:spPr bwMode="auto">
            <a:xfrm>
              <a:off x="1370" y="2496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1" name="Text Box 7"/>
            <p:cNvSpPr txBox="1">
              <a:spLocks noChangeArrowheads="1"/>
            </p:cNvSpPr>
            <p:nvPr/>
          </p:nvSpPr>
          <p:spPr bwMode="auto">
            <a:xfrm>
              <a:off x="1646" y="2496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2" name="Text Box 8"/>
            <p:cNvSpPr txBox="1">
              <a:spLocks noChangeArrowheads="1"/>
            </p:cNvSpPr>
            <p:nvPr/>
          </p:nvSpPr>
          <p:spPr bwMode="auto">
            <a:xfrm>
              <a:off x="1924" y="2496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3" name="Text Box 9"/>
            <p:cNvSpPr txBox="1">
              <a:spLocks noChangeArrowheads="1"/>
            </p:cNvSpPr>
            <p:nvPr/>
          </p:nvSpPr>
          <p:spPr bwMode="auto">
            <a:xfrm>
              <a:off x="2200" y="2496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4" name="Text Box 10"/>
            <p:cNvSpPr txBox="1">
              <a:spLocks noChangeArrowheads="1"/>
            </p:cNvSpPr>
            <p:nvPr/>
          </p:nvSpPr>
          <p:spPr bwMode="auto">
            <a:xfrm>
              <a:off x="816" y="2771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5" name="Text Box 11"/>
            <p:cNvSpPr txBox="1">
              <a:spLocks noChangeArrowheads="1"/>
            </p:cNvSpPr>
            <p:nvPr/>
          </p:nvSpPr>
          <p:spPr bwMode="auto">
            <a:xfrm>
              <a:off x="1092" y="2771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6" name="Text Box 12"/>
            <p:cNvSpPr txBox="1">
              <a:spLocks noChangeArrowheads="1"/>
            </p:cNvSpPr>
            <p:nvPr/>
          </p:nvSpPr>
          <p:spPr bwMode="auto">
            <a:xfrm>
              <a:off x="1370" y="2771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7" name="Text Box 13"/>
            <p:cNvSpPr txBox="1">
              <a:spLocks noChangeArrowheads="1"/>
            </p:cNvSpPr>
            <p:nvPr/>
          </p:nvSpPr>
          <p:spPr bwMode="auto">
            <a:xfrm>
              <a:off x="1646" y="2771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8" name="Text Box 14"/>
            <p:cNvSpPr txBox="1">
              <a:spLocks noChangeArrowheads="1"/>
            </p:cNvSpPr>
            <p:nvPr/>
          </p:nvSpPr>
          <p:spPr bwMode="auto">
            <a:xfrm>
              <a:off x="1924" y="2771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09" name="Text Box 15"/>
            <p:cNvSpPr txBox="1">
              <a:spLocks noChangeArrowheads="1"/>
            </p:cNvSpPr>
            <p:nvPr/>
          </p:nvSpPr>
          <p:spPr bwMode="auto">
            <a:xfrm>
              <a:off x="2200" y="2771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0" name="Text Box 16"/>
            <p:cNvSpPr txBox="1">
              <a:spLocks noChangeArrowheads="1"/>
            </p:cNvSpPr>
            <p:nvPr/>
          </p:nvSpPr>
          <p:spPr bwMode="auto">
            <a:xfrm>
              <a:off x="816" y="3087"/>
              <a:ext cx="200" cy="1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1" name="Text Box 17"/>
            <p:cNvSpPr txBox="1">
              <a:spLocks noChangeArrowheads="1"/>
            </p:cNvSpPr>
            <p:nvPr/>
          </p:nvSpPr>
          <p:spPr bwMode="auto">
            <a:xfrm>
              <a:off x="1092" y="3087"/>
              <a:ext cx="200" cy="1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2" name="Text Box 18"/>
            <p:cNvSpPr txBox="1">
              <a:spLocks noChangeArrowheads="1"/>
            </p:cNvSpPr>
            <p:nvPr/>
          </p:nvSpPr>
          <p:spPr bwMode="auto">
            <a:xfrm>
              <a:off x="1370" y="3087"/>
              <a:ext cx="200" cy="1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3" name="Text Box 19"/>
            <p:cNvSpPr txBox="1">
              <a:spLocks noChangeArrowheads="1"/>
            </p:cNvSpPr>
            <p:nvPr/>
          </p:nvSpPr>
          <p:spPr bwMode="auto">
            <a:xfrm>
              <a:off x="1646" y="3087"/>
              <a:ext cx="200" cy="1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4" name="Text Box 20"/>
            <p:cNvSpPr txBox="1">
              <a:spLocks noChangeArrowheads="1"/>
            </p:cNvSpPr>
            <p:nvPr/>
          </p:nvSpPr>
          <p:spPr bwMode="auto">
            <a:xfrm>
              <a:off x="1924" y="3087"/>
              <a:ext cx="200" cy="1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5" name="Text Box 21"/>
            <p:cNvSpPr txBox="1">
              <a:spLocks noChangeArrowheads="1"/>
            </p:cNvSpPr>
            <p:nvPr/>
          </p:nvSpPr>
          <p:spPr bwMode="auto">
            <a:xfrm>
              <a:off x="2200" y="3087"/>
              <a:ext cx="200" cy="1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6" name="Text Box 22"/>
            <p:cNvSpPr txBox="1">
              <a:spLocks noChangeArrowheads="1"/>
            </p:cNvSpPr>
            <p:nvPr/>
          </p:nvSpPr>
          <p:spPr bwMode="auto">
            <a:xfrm>
              <a:off x="816" y="3363"/>
              <a:ext cx="201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7" name="Text Box 23"/>
            <p:cNvSpPr txBox="1">
              <a:spLocks noChangeArrowheads="1"/>
            </p:cNvSpPr>
            <p:nvPr/>
          </p:nvSpPr>
          <p:spPr bwMode="auto">
            <a:xfrm>
              <a:off x="1092" y="3363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8" name="Text Box 24"/>
            <p:cNvSpPr txBox="1">
              <a:spLocks noChangeArrowheads="1"/>
            </p:cNvSpPr>
            <p:nvPr/>
          </p:nvSpPr>
          <p:spPr bwMode="auto">
            <a:xfrm>
              <a:off x="1370" y="3363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19" name="Text Box 25"/>
            <p:cNvSpPr txBox="1">
              <a:spLocks noChangeArrowheads="1"/>
            </p:cNvSpPr>
            <p:nvPr/>
          </p:nvSpPr>
          <p:spPr bwMode="auto">
            <a:xfrm>
              <a:off x="1646" y="3363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20" name="Text Box 26"/>
            <p:cNvSpPr txBox="1">
              <a:spLocks noChangeArrowheads="1"/>
            </p:cNvSpPr>
            <p:nvPr/>
          </p:nvSpPr>
          <p:spPr bwMode="auto">
            <a:xfrm>
              <a:off x="1924" y="3363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421" name="Text Box 27"/>
            <p:cNvSpPr txBox="1">
              <a:spLocks noChangeArrowheads="1"/>
            </p:cNvSpPr>
            <p:nvPr/>
          </p:nvSpPr>
          <p:spPr bwMode="auto">
            <a:xfrm>
              <a:off x="2200" y="3362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872038" y="3425825"/>
            <a:ext cx="385762" cy="2046288"/>
            <a:chOff x="2592" y="2509"/>
            <a:chExt cx="200" cy="1063"/>
          </a:xfrm>
        </p:grpSpPr>
        <p:sp>
          <p:nvSpPr>
            <p:cNvPr id="15394" name="Text Box 29"/>
            <p:cNvSpPr txBox="1">
              <a:spLocks noChangeArrowheads="1"/>
            </p:cNvSpPr>
            <p:nvPr/>
          </p:nvSpPr>
          <p:spPr bwMode="auto">
            <a:xfrm>
              <a:off x="2592" y="2509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395" name="Text Box 30"/>
            <p:cNvSpPr txBox="1">
              <a:spLocks noChangeArrowheads="1"/>
            </p:cNvSpPr>
            <p:nvPr/>
          </p:nvSpPr>
          <p:spPr bwMode="auto">
            <a:xfrm>
              <a:off x="2592" y="2784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396" name="Text Box 31"/>
            <p:cNvSpPr txBox="1">
              <a:spLocks noChangeArrowheads="1"/>
            </p:cNvSpPr>
            <p:nvPr/>
          </p:nvSpPr>
          <p:spPr bwMode="auto">
            <a:xfrm>
              <a:off x="2592" y="3100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5397" name="Text Box 32"/>
            <p:cNvSpPr txBox="1">
              <a:spLocks noChangeArrowheads="1"/>
            </p:cNvSpPr>
            <p:nvPr/>
          </p:nvSpPr>
          <p:spPr bwMode="auto">
            <a:xfrm>
              <a:off x="2592" y="3375"/>
              <a:ext cx="200" cy="19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</p:grp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23875" y="33718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1</a:t>
            </a:r>
          </a:p>
        </p:txBody>
      </p:sp>
      <p:cxnSp>
        <p:nvCxnSpPr>
          <p:cNvPr id="25634" name="AutoShape 34"/>
          <p:cNvCxnSpPr>
            <a:cxnSpLocks noChangeShapeType="1"/>
            <a:stCxn id="15398" idx="0"/>
            <a:endCxn id="15399" idx="0"/>
          </p:cNvCxnSpPr>
          <p:nvPr/>
        </p:nvCxnSpPr>
        <p:spPr bwMode="auto">
          <a:xfrm rot="5400000" flipV="1">
            <a:off x="1447800" y="3160713"/>
            <a:ext cx="1588" cy="531812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7" name="AutoShape 37"/>
          <p:cNvCxnSpPr>
            <a:cxnSpLocks noChangeShapeType="1"/>
          </p:cNvCxnSpPr>
          <p:nvPr/>
        </p:nvCxnSpPr>
        <p:spPr bwMode="auto">
          <a:xfrm rot="5400000" flipV="1">
            <a:off x="1941513" y="28590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AutoShape 38"/>
          <p:cNvCxnSpPr>
            <a:cxnSpLocks noChangeShapeType="1"/>
          </p:cNvCxnSpPr>
          <p:nvPr/>
        </p:nvCxnSpPr>
        <p:spPr bwMode="auto">
          <a:xfrm rot="5400000" flipV="1">
            <a:off x="2474913" y="2552700"/>
            <a:ext cx="1587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9" name="AutoShape 39"/>
          <p:cNvCxnSpPr>
            <a:cxnSpLocks noChangeShapeType="1"/>
          </p:cNvCxnSpPr>
          <p:nvPr/>
        </p:nvCxnSpPr>
        <p:spPr bwMode="auto">
          <a:xfrm rot="5400000" flipV="1">
            <a:off x="3008313" y="2247900"/>
            <a:ext cx="1587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0" name="AutoShape 40"/>
          <p:cNvCxnSpPr>
            <a:cxnSpLocks noChangeShapeType="1"/>
          </p:cNvCxnSpPr>
          <p:nvPr/>
        </p:nvCxnSpPr>
        <p:spPr bwMode="auto">
          <a:xfrm rot="5400000" flipV="1">
            <a:off x="3541713" y="2019300"/>
            <a:ext cx="1587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3962400" y="2057400"/>
            <a:ext cx="76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64C"/>
              </a:solidFill>
            </a:endParaRPr>
          </a:p>
        </p:txBody>
      </p:sp>
      <p:cxnSp>
        <p:nvCxnSpPr>
          <p:cNvPr id="25644" name="AutoShape 44"/>
          <p:cNvCxnSpPr>
            <a:cxnSpLocks noChangeShapeType="1"/>
            <a:stCxn id="25643" idx="3"/>
            <a:endCxn id="15394" idx="0"/>
          </p:cNvCxnSpPr>
          <p:nvPr/>
        </p:nvCxnSpPr>
        <p:spPr bwMode="auto">
          <a:xfrm>
            <a:off x="4038600" y="2705100"/>
            <a:ext cx="1027113" cy="720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5" name="AutoShape 45"/>
          <p:cNvCxnSpPr>
            <a:cxnSpLocks noChangeShapeType="1"/>
          </p:cNvCxnSpPr>
          <p:nvPr/>
        </p:nvCxnSpPr>
        <p:spPr bwMode="auto">
          <a:xfrm rot="5400000" flipV="1">
            <a:off x="1484313" y="3849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6" name="AutoShape 46"/>
          <p:cNvCxnSpPr>
            <a:cxnSpLocks noChangeShapeType="1"/>
          </p:cNvCxnSpPr>
          <p:nvPr/>
        </p:nvCxnSpPr>
        <p:spPr bwMode="auto">
          <a:xfrm rot="5400000" flipV="1">
            <a:off x="2017713" y="3849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AutoShape 47"/>
          <p:cNvCxnSpPr>
            <a:cxnSpLocks noChangeShapeType="1"/>
          </p:cNvCxnSpPr>
          <p:nvPr/>
        </p:nvCxnSpPr>
        <p:spPr bwMode="auto">
          <a:xfrm rot="5400000" flipV="1">
            <a:off x="2551113" y="3849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8" name="AutoShape 48"/>
          <p:cNvCxnSpPr>
            <a:cxnSpLocks noChangeShapeType="1"/>
          </p:cNvCxnSpPr>
          <p:nvPr/>
        </p:nvCxnSpPr>
        <p:spPr bwMode="auto">
          <a:xfrm rot="5400000" flipV="1">
            <a:off x="3084513" y="3849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9" name="AutoShape 49"/>
          <p:cNvCxnSpPr>
            <a:cxnSpLocks noChangeShapeType="1"/>
          </p:cNvCxnSpPr>
          <p:nvPr/>
        </p:nvCxnSpPr>
        <p:spPr bwMode="auto">
          <a:xfrm rot="5400000" flipV="1">
            <a:off x="3617913" y="3849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0" name="AutoShape 50"/>
          <p:cNvCxnSpPr>
            <a:cxnSpLocks noChangeShapeType="1"/>
          </p:cNvCxnSpPr>
          <p:nvPr/>
        </p:nvCxnSpPr>
        <p:spPr bwMode="auto">
          <a:xfrm rot="5400000" flipV="1">
            <a:off x="1484313" y="44592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1" name="AutoShape 51"/>
          <p:cNvCxnSpPr>
            <a:cxnSpLocks noChangeShapeType="1"/>
          </p:cNvCxnSpPr>
          <p:nvPr/>
        </p:nvCxnSpPr>
        <p:spPr bwMode="auto">
          <a:xfrm rot="5400000" flipV="1">
            <a:off x="2017713" y="44592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2" name="AutoShape 52"/>
          <p:cNvCxnSpPr>
            <a:cxnSpLocks noChangeShapeType="1"/>
          </p:cNvCxnSpPr>
          <p:nvPr/>
        </p:nvCxnSpPr>
        <p:spPr bwMode="auto">
          <a:xfrm rot="5400000" flipV="1">
            <a:off x="2551113" y="44592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3" name="AutoShape 53"/>
          <p:cNvCxnSpPr>
            <a:cxnSpLocks noChangeShapeType="1"/>
          </p:cNvCxnSpPr>
          <p:nvPr/>
        </p:nvCxnSpPr>
        <p:spPr bwMode="auto">
          <a:xfrm rot="5400000" flipV="1">
            <a:off x="3084513" y="44592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4" name="AutoShape 54"/>
          <p:cNvCxnSpPr>
            <a:cxnSpLocks noChangeShapeType="1"/>
          </p:cNvCxnSpPr>
          <p:nvPr/>
        </p:nvCxnSpPr>
        <p:spPr bwMode="auto">
          <a:xfrm rot="5400000" flipV="1">
            <a:off x="3617913" y="44592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5" name="AutoShape 55"/>
          <p:cNvCxnSpPr>
            <a:cxnSpLocks noChangeShapeType="1"/>
          </p:cNvCxnSpPr>
          <p:nvPr/>
        </p:nvCxnSpPr>
        <p:spPr bwMode="auto">
          <a:xfrm rot="5400000" flipV="1">
            <a:off x="1484313" y="4992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6" name="AutoShape 56"/>
          <p:cNvCxnSpPr>
            <a:cxnSpLocks noChangeShapeType="1"/>
          </p:cNvCxnSpPr>
          <p:nvPr/>
        </p:nvCxnSpPr>
        <p:spPr bwMode="auto">
          <a:xfrm rot="5400000" flipV="1">
            <a:off x="2017713" y="4992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7" name="AutoShape 57"/>
          <p:cNvCxnSpPr>
            <a:cxnSpLocks noChangeShapeType="1"/>
          </p:cNvCxnSpPr>
          <p:nvPr/>
        </p:nvCxnSpPr>
        <p:spPr bwMode="auto">
          <a:xfrm rot="5400000" flipV="1">
            <a:off x="2551113" y="4992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8" name="AutoShape 58"/>
          <p:cNvCxnSpPr>
            <a:cxnSpLocks noChangeShapeType="1"/>
          </p:cNvCxnSpPr>
          <p:nvPr/>
        </p:nvCxnSpPr>
        <p:spPr bwMode="auto">
          <a:xfrm rot="5400000" flipV="1">
            <a:off x="3084513" y="4992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9" name="AutoShape 59"/>
          <p:cNvCxnSpPr>
            <a:cxnSpLocks noChangeShapeType="1"/>
          </p:cNvCxnSpPr>
          <p:nvPr/>
        </p:nvCxnSpPr>
        <p:spPr bwMode="auto">
          <a:xfrm rot="5400000" flipV="1">
            <a:off x="3617913" y="4992687"/>
            <a:ext cx="1588" cy="531813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0" name="AutoShape 60"/>
          <p:cNvCxnSpPr>
            <a:cxnSpLocks noChangeShapeType="1"/>
            <a:stCxn id="15409" idx="3"/>
            <a:endCxn id="15395" idx="1"/>
          </p:cNvCxnSpPr>
          <p:nvPr/>
        </p:nvCxnSpPr>
        <p:spPr bwMode="auto">
          <a:xfrm>
            <a:off x="4038600" y="4144963"/>
            <a:ext cx="833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1" name="AutoShape 61"/>
          <p:cNvCxnSpPr>
            <a:cxnSpLocks noChangeShapeType="1"/>
            <a:stCxn id="15415" idx="3"/>
            <a:endCxn id="15396" idx="1"/>
          </p:cNvCxnSpPr>
          <p:nvPr/>
        </p:nvCxnSpPr>
        <p:spPr bwMode="auto">
          <a:xfrm>
            <a:off x="4038600" y="4754563"/>
            <a:ext cx="833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2" name="AutoShape 62"/>
          <p:cNvCxnSpPr>
            <a:cxnSpLocks noChangeShapeType="1"/>
            <a:stCxn id="15421" idx="3"/>
            <a:endCxn id="15397" idx="1"/>
          </p:cNvCxnSpPr>
          <p:nvPr/>
        </p:nvCxnSpPr>
        <p:spPr bwMode="auto">
          <a:xfrm>
            <a:off x="4038600" y="5283200"/>
            <a:ext cx="833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533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2</a:t>
            </a: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533400" y="4467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3</a:t>
            </a: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533400" y="5029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4907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17EB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17E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4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9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4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9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17E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3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7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1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5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9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117E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3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7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1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5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9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105C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3" grpId="0" autoUpdateAnimBg="0"/>
      <p:bldP spid="25643" grpId="0" animBg="1"/>
      <p:bldP spid="25663" grpId="0" autoUpdateAnimBg="0"/>
      <p:bldP spid="25664" grpId="0" autoUpdateAnimBg="0"/>
      <p:bldP spid="256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Листинг программы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5000" y="1804988"/>
            <a:ext cx="62484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program matrix1;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uses crt;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const m=10; n=20;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var mas  : array[1..m, 1..n] of integer;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    i, j, s : integer;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begin clrscr;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for i:=1 to m do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for j:=1 to n do mas[i, j]:=random(51)-50;</a:t>
            </a:r>
            <a:endParaRPr lang="ru-RU" altLang="ru-RU">
              <a:solidFill>
                <a:srgbClr val="002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Листинг </a:t>
            </a:r>
            <a:r>
              <a:rPr lang="ru-RU" altLang="ru-RU" dirty="0" smtClean="0"/>
              <a:t>программы</a:t>
            </a:r>
            <a:endParaRPr lang="ru-RU" altLang="ru-RU" sz="2500" i="1" dirty="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05000" y="1804988"/>
            <a:ext cx="62484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for i:=1 to m do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 begin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     s:=0;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     for j:=1 to n do    s:=s+mas[i,  j];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     writeln(i, ‘</a:t>
            </a:r>
            <a:r>
              <a:rPr lang="ru-RU" altLang="ru-RU">
                <a:solidFill>
                  <a:srgbClr val="00264C"/>
                </a:solidFill>
              </a:rPr>
              <a:t> – ая = </a:t>
            </a:r>
            <a:r>
              <a:rPr lang="en-US" altLang="ru-RU">
                <a:solidFill>
                  <a:srgbClr val="00264C"/>
                </a:solidFill>
              </a:rPr>
              <a:t>’</a:t>
            </a:r>
            <a:r>
              <a:rPr lang="ru-RU" altLang="ru-RU">
                <a:solidFill>
                  <a:srgbClr val="00264C"/>
                </a:solidFill>
              </a:rPr>
              <a:t>, </a:t>
            </a:r>
            <a:r>
              <a:rPr lang="en-US" altLang="ru-RU">
                <a:solidFill>
                  <a:srgbClr val="00264C"/>
                </a:solidFill>
              </a:rPr>
              <a:t>s:5) 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  end;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   readkey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end.</a:t>
            </a:r>
            <a:endParaRPr lang="ru-RU" altLang="ru-RU">
              <a:solidFill>
                <a:srgbClr val="002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Одномерные(линейные) массивы.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2667000"/>
            <a:ext cx="5181600" cy="762000"/>
            <a:chOff x="1248" y="1680"/>
            <a:chExt cx="3264" cy="480"/>
          </a:xfrm>
        </p:grpSpPr>
        <p:sp>
          <p:nvSpPr>
            <p:cNvPr id="4127" name="Rectangle 3"/>
            <p:cNvSpPr>
              <a:spLocks noChangeArrowheads="1"/>
            </p:cNvSpPr>
            <p:nvPr/>
          </p:nvSpPr>
          <p:spPr bwMode="auto">
            <a:xfrm>
              <a:off x="124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28" name="Rectangle 4"/>
            <p:cNvSpPr>
              <a:spLocks noChangeArrowheads="1"/>
            </p:cNvSpPr>
            <p:nvPr/>
          </p:nvSpPr>
          <p:spPr bwMode="auto">
            <a:xfrm>
              <a:off x="172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29" name="Rectangle 5"/>
            <p:cNvSpPr>
              <a:spLocks noChangeArrowheads="1"/>
            </p:cNvSpPr>
            <p:nvPr/>
          </p:nvSpPr>
          <p:spPr bwMode="auto">
            <a:xfrm>
              <a:off x="220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30" name="Rectangle 6"/>
            <p:cNvSpPr>
              <a:spLocks noChangeArrowheads="1"/>
            </p:cNvSpPr>
            <p:nvPr/>
          </p:nvSpPr>
          <p:spPr bwMode="auto">
            <a:xfrm>
              <a:off x="268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31" name="Rectangle 7"/>
            <p:cNvSpPr>
              <a:spLocks noChangeArrowheads="1"/>
            </p:cNvSpPr>
            <p:nvPr/>
          </p:nvSpPr>
          <p:spPr bwMode="auto">
            <a:xfrm>
              <a:off x="316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32" name="Rectangle 8"/>
            <p:cNvSpPr>
              <a:spLocks noChangeArrowheads="1"/>
            </p:cNvSpPr>
            <p:nvPr/>
          </p:nvSpPr>
          <p:spPr bwMode="auto">
            <a:xfrm>
              <a:off x="364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33" name="Rectangle 9"/>
            <p:cNvSpPr>
              <a:spLocks noChangeArrowheads="1"/>
            </p:cNvSpPr>
            <p:nvPr/>
          </p:nvSpPr>
          <p:spPr bwMode="auto">
            <a:xfrm>
              <a:off x="4128" y="1680"/>
              <a:ext cx="38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</p:grp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57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1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819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2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581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3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343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105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867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6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629400" y="411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7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057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-5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819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4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581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1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343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-3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105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15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867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6294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2000">
                <a:solidFill>
                  <a:srgbClr val="00264C"/>
                </a:solidFill>
              </a:rPr>
              <a:t>2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286000" y="3429000"/>
            <a:ext cx="4572000" cy="685800"/>
            <a:chOff x="1440" y="2160"/>
            <a:chExt cx="2880" cy="432"/>
          </a:xfrm>
        </p:grpSpPr>
        <p:cxnSp>
          <p:nvCxnSpPr>
            <p:cNvPr id="4120" name="AutoShape 25"/>
            <p:cNvCxnSpPr>
              <a:cxnSpLocks noChangeShapeType="1"/>
              <a:stCxn id="9227" idx="0"/>
              <a:endCxn id="4127" idx="2"/>
            </p:cNvCxnSpPr>
            <p:nvPr/>
          </p:nvCxnSpPr>
          <p:spPr bwMode="auto">
            <a:xfrm flipV="1">
              <a:off x="1440" y="2169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1" name="AutoShape 26"/>
            <p:cNvCxnSpPr>
              <a:cxnSpLocks noChangeShapeType="1"/>
            </p:cNvCxnSpPr>
            <p:nvPr/>
          </p:nvCxnSpPr>
          <p:spPr bwMode="auto">
            <a:xfrm flipV="1">
              <a:off x="1920" y="2160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2" name="AutoShape 27"/>
            <p:cNvCxnSpPr>
              <a:cxnSpLocks noChangeShapeType="1"/>
            </p:cNvCxnSpPr>
            <p:nvPr/>
          </p:nvCxnSpPr>
          <p:spPr bwMode="auto">
            <a:xfrm flipV="1">
              <a:off x="2400" y="2160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3" name="AutoShape 28"/>
            <p:cNvCxnSpPr>
              <a:cxnSpLocks noChangeShapeType="1"/>
            </p:cNvCxnSpPr>
            <p:nvPr/>
          </p:nvCxnSpPr>
          <p:spPr bwMode="auto">
            <a:xfrm flipV="1">
              <a:off x="2880" y="2160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4" name="AutoShape 29"/>
            <p:cNvCxnSpPr>
              <a:cxnSpLocks noChangeShapeType="1"/>
            </p:cNvCxnSpPr>
            <p:nvPr/>
          </p:nvCxnSpPr>
          <p:spPr bwMode="auto">
            <a:xfrm flipV="1">
              <a:off x="3360" y="2160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5" name="AutoShape 30"/>
            <p:cNvCxnSpPr>
              <a:cxnSpLocks noChangeShapeType="1"/>
            </p:cNvCxnSpPr>
            <p:nvPr/>
          </p:nvCxnSpPr>
          <p:spPr bwMode="auto">
            <a:xfrm flipV="1">
              <a:off x="3840" y="2160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6" name="AutoShape 31"/>
            <p:cNvCxnSpPr>
              <a:cxnSpLocks noChangeShapeType="1"/>
            </p:cNvCxnSpPr>
            <p:nvPr/>
          </p:nvCxnSpPr>
          <p:spPr bwMode="auto">
            <a:xfrm flipV="1">
              <a:off x="4320" y="2160"/>
              <a:ext cx="0" cy="42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15" name="Group 34"/>
          <p:cNvGrpSpPr>
            <a:grpSpLocks/>
          </p:cNvGrpSpPr>
          <p:nvPr/>
        </p:nvGrpSpPr>
        <p:grpSpPr bwMode="auto">
          <a:xfrm>
            <a:off x="7467600" y="152400"/>
            <a:ext cx="1524000" cy="1219200"/>
            <a:chOff x="4704" y="96"/>
            <a:chExt cx="960" cy="768"/>
          </a:xfrm>
        </p:grpSpPr>
        <p:sp>
          <p:nvSpPr>
            <p:cNvPr id="4118" name="AutoShape 32"/>
            <p:cNvSpPr>
              <a:spLocks noChangeArrowheads="1"/>
            </p:cNvSpPr>
            <p:nvPr/>
          </p:nvSpPr>
          <p:spPr bwMode="auto">
            <a:xfrm>
              <a:off x="4704" y="96"/>
              <a:ext cx="960" cy="768"/>
            </a:xfrm>
            <a:prstGeom prst="can">
              <a:avLst>
                <a:gd name="adj" fmla="val 197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4119" name="Text Box 33"/>
            <p:cNvSpPr txBox="1">
              <a:spLocks noChangeArrowheads="1"/>
            </p:cNvSpPr>
            <p:nvPr/>
          </p:nvSpPr>
          <p:spPr bwMode="auto">
            <a:xfrm>
              <a:off x="4842" y="288"/>
              <a:ext cx="7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200" b="0">
                  <a:solidFill>
                    <a:srgbClr val="00264C"/>
                  </a:solidFill>
                </a:rPr>
                <a:t>Тип данных</a:t>
              </a:r>
            </a:p>
          </p:txBody>
        </p:sp>
      </p:grp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1828800" y="2514600"/>
            <a:ext cx="54864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srgbClr val="00264C"/>
              </a:solidFill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438275" y="207645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Имя</a:t>
            </a:r>
          </a:p>
        </p:txBody>
      </p:sp>
    </p:spTree>
    <p:extLst>
      <p:ext uri="{BB962C8B-B14F-4D97-AF65-F5344CB8AC3E}">
        <p14:creationId xmlns:p14="http://schemas.microsoft.com/office/powerpoint/2010/main" val="80696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39" grpId="0" autoUpdateAnimBg="0"/>
      <p:bldP spid="9240" grpId="0" autoUpdateAnimBg="0"/>
      <p:bldP spid="9251" grpId="0" animBg="1"/>
      <p:bldP spid="92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Линейные массивы.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0" y="2286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имя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28875" y="22860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</a:rPr>
              <a:t>[</a:t>
            </a:r>
            <a:r>
              <a:rPr lang="ru-RU" altLang="ru-RU">
                <a:solidFill>
                  <a:srgbClr val="00264C"/>
                </a:solidFill>
              </a:rPr>
              <a:t>сколько_элементов</a:t>
            </a:r>
            <a:r>
              <a:rPr lang="en-US" altLang="ru-RU">
                <a:solidFill>
                  <a:srgbClr val="00264C"/>
                </a:solidFill>
              </a:rPr>
              <a:t>]</a:t>
            </a:r>
            <a:endParaRPr lang="ru-RU" altLang="ru-RU">
              <a:solidFill>
                <a:srgbClr val="00264C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486400" y="2286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тип_элементов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95400" y="3086100"/>
            <a:ext cx="6781800" cy="26781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const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n=10;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var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mass</a:t>
            </a:r>
            <a:r>
              <a:rPr lang="ru-RU" altLang="ru-RU">
                <a:solidFill>
                  <a:srgbClr val="00264C"/>
                </a:solidFill>
                <a:latin typeface="Verdana" pitchFamily="34" charset="0"/>
              </a:rPr>
              <a:t>:</a:t>
            </a: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array [1..n] of integer;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2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1" grpId="0" autoUpdateAnimBg="0"/>
      <p:bldP spid="615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Линейные массивы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0825" y="21336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а) Ввод данных в массив осуществляется поэлементно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3350" y="2895600"/>
            <a:ext cx="56578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mass[1]:=&lt;</a:t>
            </a:r>
            <a:r>
              <a:rPr lang="ru-RU" altLang="ru-RU">
                <a:solidFill>
                  <a:srgbClr val="00264C"/>
                </a:solidFill>
                <a:latin typeface="Verdana" pitchFamily="34" charset="0"/>
              </a:rPr>
              <a:t>выражение</a:t>
            </a: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&gt;;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mass[2]:=&lt;</a:t>
            </a:r>
            <a:r>
              <a:rPr lang="ru-RU" altLang="ru-RU">
                <a:solidFill>
                  <a:srgbClr val="00264C"/>
                </a:solidFill>
                <a:latin typeface="Verdana" pitchFamily="34" charset="0"/>
              </a:rPr>
              <a:t>выражение</a:t>
            </a: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&gt;;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79388" y="4508500"/>
            <a:ext cx="6769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490312"/>
                </a:solidFill>
              </a:rPr>
              <a:t>б) Ввод данных организован в цикле:</a:t>
            </a:r>
            <a:endParaRPr lang="en-US" altLang="ru-RU">
              <a:solidFill>
                <a:srgbClr val="490312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for i:=1 to n do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 mass[i]:=&lt;</a:t>
            </a:r>
            <a:r>
              <a:rPr lang="ru-RU" altLang="ru-RU">
                <a:solidFill>
                  <a:srgbClr val="00264C"/>
                </a:solidFill>
                <a:latin typeface="Verdana" pitchFamily="34" charset="0"/>
              </a:rPr>
              <a:t>выражение</a:t>
            </a: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&gt;;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25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utoUpdateAnimBg="0"/>
      <p:bldP spid="10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897812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Можно все, что не запрещено!!!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419225" y="2919413"/>
            <a:ext cx="6324600" cy="21002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const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m=10;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type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Massiv=array[1..m] of Lmassiv;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970088" y="2971800"/>
            <a:ext cx="5203825" cy="2305050"/>
            <a:chOff x="1896" y="1518"/>
            <a:chExt cx="2640" cy="1680"/>
          </a:xfrm>
        </p:grpSpPr>
        <p:grpSp>
          <p:nvGrpSpPr>
            <p:cNvPr id="8213" name="Group 3"/>
            <p:cNvGrpSpPr>
              <a:grpSpLocks/>
            </p:cNvGrpSpPr>
            <p:nvPr/>
          </p:nvGrpSpPr>
          <p:grpSpPr bwMode="auto">
            <a:xfrm>
              <a:off x="1896" y="1518"/>
              <a:ext cx="240" cy="1680"/>
              <a:chOff x="1056" y="2160"/>
              <a:chExt cx="144" cy="1392"/>
            </a:xfrm>
          </p:grpSpPr>
          <p:sp>
            <p:nvSpPr>
              <p:cNvPr id="8244" name="Rectangle 4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5" name="Rectangle 5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6" name="Rectangle 6"/>
              <p:cNvSpPr>
                <a:spLocks noChangeArrowheads="1"/>
              </p:cNvSpPr>
              <p:nvPr/>
            </p:nvSpPr>
            <p:spPr bwMode="auto">
              <a:xfrm>
                <a:off x="1056" y="2736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7" name="Rectangle 7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8" name="Rectangle 8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</p:grpSp>
        <p:grpSp>
          <p:nvGrpSpPr>
            <p:cNvPr id="8214" name="Group 37"/>
            <p:cNvGrpSpPr>
              <a:grpSpLocks/>
            </p:cNvGrpSpPr>
            <p:nvPr/>
          </p:nvGrpSpPr>
          <p:grpSpPr bwMode="auto">
            <a:xfrm>
              <a:off x="2376" y="1518"/>
              <a:ext cx="240" cy="1680"/>
              <a:chOff x="1056" y="2160"/>
              <a:chExt cx="144" cy="1392"/>
            </a:xfrm>
          </p:grpSpPr>
          <p:sp>
            <p:nvSpPr>
              <p:cNvPr id="8239" name="Rectangle 38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0" name="Rectangle 39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1" name="Rectangle 40"/>
              <p:cNvSpPr>
                <a:spLocks noChangeArrowheads="1"/>
              </p:cNvSpPr>
              <p:nvPr/>
            </p:nvSpPr>
            <p:spPr bwMode="auto">
              <a:xfrm>
                <a:off x="1056" y="2736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2" name="Rectangle 41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43" name="Rectangle 42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</p:grpSp>
        <p:grpSp>
          <p:nvGrpSpPr>
            <p:cNvPr id="8215" name="Group 44"/>
            <p:cNvGrpSpPr>
              <a:grpSpLocks/>
            </p:cNvGrpSpPr>
            <p:nvPr/>
          </p:nvGrpSpPr>
          <p:grpSpPr bwMode="auto">
            <a:xfrm>
              <a:off x="2856" y="1518"/>
              <a:ext cx="240" cy="1680"/>
              <a:chOff x="1056" y="2160"/>
              <a:chExt cx="144" cy="1392"/>
            </a:xfrm>
          </p:grpSpPr>
          <p:sp>
            <p:nvSpPr>
              <p:cNvPr id="8234" name="Rectangle 45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5" name="Rectangle 46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6" name="Rectangle 47"/>
              <p:cNvSpPr>
                <a:spLocks noChangeArrowheads="1"/>
              </p:cNvSpPr>
              <p:nvPr/>
            </p:nvSpPr>
            <p:spPr bwMode="auto">
              <a:xfrm>
                <a:off x="1056" y="2736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7" name="Rectangle 48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8" name="Rectangle 49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</p:grpSp>
        <p:grpSp>
          <p:nvGrpSpPr>
            <p:cNvPr id="8216" name="Group 51"/>
            <p:cNvGrpSpPr>
              <a:grpSpLocks/>
            </p:cNvGrpSpPr>
            <p:nvPr/>
          </p:nvGrpSpPr>
          <p:grpSpPr bwMode="auto">
            <a:xfrm>
              <a:off x="3336" y="1518"/>
              <a:ext cx="240" cy="1680"/>
              <a:chOff x="1056" y="2160"/>
              <a:chExt cx="144" cy="1392"/>
            </a:xfrm>
          </p:grpSpPr>
          <p:sp>
            <p:nvSpPr>
              <p:cNvPr id="8229" name="Rectangle 52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0" name="Rectangle 53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1" name="Rectangle 54"/>
              <p:cNvSpPr>
                <a:spLocks noChangeArrowheads="1"/>
              </p:cNvSpPr>
              <p:nvPr/>
            </p:nvSpPr>
            <p:spPr bwMode="auto">
              <a:xfrm>
                <a:off x="1056" y="2736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2" name="Rectangle 55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33" name="Rectangle 56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</p:grpSp>
        <p:grpSp>
          <p:nvGrpSpPr>
            <p:cNvPr id="8217" name="Group 58"/>
            <p:cNvGrpSpPr>
              <a:grpSpLocks/>
            </p:cNvGrpSpPr>
            <p:nvPr/>
          </p:nvGrpSpPr>
          <p:grpSpPr bwMode="auto">
            <a:xfrm>
              <a:off x="3816" y="1518"/>
              <a:ext cx="240" cy="1680"/>
              <a:chOff x="1056" y="2160"/>
              <a:chExt cx="144" cy="1392"/>
            </a:xfrm>
          </p:grpSpPr>
          <p:sp>
            <p:nvSpPr>
              <p:cNvPr id="8224" name="Rectangle 59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5" name="Rectangle 60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6" name="Rectangle 61"/>
              <p:cNvSpPr>
                <a:spLocks noChangeArrowheads="1"/>
              </p:cNvSpPr>
              <p:nvPr/>
            </p:nvSpPr>
            <p:spPr bwMode="auto">
              <a:xfrm>
                <a:off x="1056" y="2736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7" name="Rectangle 62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8" name="Rectangle 63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</p:grpSp>
        <p:grpSp>
          <p:nvGrpSpPr>
            <p:cNvPr id="8218" name="Group 65"/>
            <p:cNvGrpSpPr>
              <a:grpSpLocks/>
            </p:cNvGrpSpPr>
            <p:nvPr/>
          </p:nvGrpSpPr>
          <p:grpSpPr bwMode="auto">
            <a:xfrm>
              <a:off x="4296" y="1518"/>
              <a:ext cx="240" cy="1680"/>
              <a:chOff x="1056" y="2160"/>
              <a:chExt cx="144" cy="1392"/>
            </a:xfrm>
          </p:grpSpPr>
          <p:sp>
            <p:nvSpPr>
              <p:cNvPr id="8219" name="Rectangle 66"/>
              <p:cNvSpPr>
                <a:spLocks noChangeArrowheads="1"/>
              </p:cNvSpPr>
              <p:nvPr/>
            </p:nvSpPr>
            <p:spPr bwMode="auto">
              <a:xfrm>
                <a:off x="1056" y="2160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0" name="Rectangle 67"/>
              <p:cNvSpPr>
                <a:spLocks noChangeArrowheads="1"/>
              </p:cNvSpPr>
              <p:nvPr/>
            </p:nvSpPr>
            <p:spPr bwMode="auto">
              <a:xfrm>
                <a:off x="1056" y="2448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1" name="Rectangle 68"/>
              <p:cNvSpPr>
                <a:spLocks noChangeArrowheads="1"/>
              </p:cNvSpPr>
              <p:nvPr/>
            </p:nvSpPr>
            <p:spPr bwMode="auto">
              <a:xfrm>
                <a:off x="1056" y="2736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2" name="Rectangle 69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  <p:sp>
            <p:nvSpPr>
              <p:cNvPr id="8223" name="Rectangle 70"/>
              <p:cNvSpPr>
                <a:spLocks noChangeArrowheads="1"/>
              </p:cNvSpPr>
              <p:nvPr/>
            </p:nvSpPr>
            <p:spPr bwMode="auto">
              <a:xfrm>
                <a:off x="1056" y="3312"/>
                <a:ext cx="144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264C"/>
                  </a:solidFill>
                </a:endParaRPr>
              </a:p>
            </p:txBody>
          </p:sp>
        </p:grp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1828800" y="2590800"/>
            <a:ext cx="5486400" cy="2971800"/>
            <a:chOff x="1824" y="1392"/>
            <a:chExt cx="2784" cy="1872"/>
          </a:xfrm>
        </p:grpSpPr>
        <p:sp>
          <p:nvSpPr>
            <p:cNvPr id="8207" name="Rectangle 33"/>
            <p:cNvSpPr>
              <a:spLocks noChangeArrowheads="1"/>
            </p:cNvSpPr>
            <p:nvPr/>
          </p:nvSpPr>
          <p:spPr bwMode="auto">
            <a:xfrm>
              <a:off x="182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8" name="Rectangle 43"/>
            <p:cNvSpPr>
              <a:spLocks noChangeArrowheads="1"/>
            </p:cNvSpPr>
            <p:nvPr/>
          </p:nvSpPr>
          <p:spPr bwMode="auto">
            <a:xfrm>
              <a:off x="230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9" name="Rectangle 50"/>
            <p:cNvSpPr>
              <a:spLocks noChangeArrowheads="1"/>
            </p:cNvSpPr>
            <p:nvPr/>
          </p:nvSpPr>
          <p:spPr bwMode="auto">
            <a:xfrm>
              <a:off x="278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10" name="Rectangle 57"/>
            <p:cNvSpPr>
              <a:spLocks noChangeArrowheads="1"/>
            </p:cNvSpPr>
            <p:nvPr/>
          </p:nvSpPr>
          <p:spPr bwMode="auto">
            <a:xfrm>
              <a:off x="326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11" name="Rectangle 64"/>
            <p:cNvSpPr>
              <a:spLocks noChangeArrowheads="1"/>
            </p:cNvSpPr>
            <p:nvPr/>
          </p:nvSpPr>
          <p:spPr bwMode="auto">
            <a:xfrm>
              <a:off x="374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12" name="Rectangle 71"/>
            <p:cNvSpPr>
              <a:spLocks noChangeArrowheads="1"/>
            </p:cNvSpPr>
            <p:nvPr/>
          </p:nvSpPr>
          <p:spPr bwMode="auto">
            <a:xfrm>
              <a:off x="422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1219200" y="1752600"/>
            <a:ext cx="6400800" cy="4038600"/>
            <a:chOff x="768" y="1104"/>
            <a:chExt cx="4032" cy="2544"/>
          </a:xfrm>
        </p:grpSpPr>
        <p:sp>
          <p:nvSpPr>
            <p:cNvPr id="8205" name="Rectangle 74"/>
            <p:cNvSpPr>
              <a:spLocks noChangeArrowheads="1"/>
            </p:cNvSpPr>
            <p:nvPr/>
          </p:nvSpPr>
          <p:spPr bwMode="auto">
            <a:xfrm>
              <a:off x="960" y="1440"/>
              <a:ext cx="38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6" name="Text Box 75"/>
            <p:cNvSpPr txBox="1">
              <a:spLocks noChangeArrowheads="1"/>
            </p:cNvSpPr>
            <p:nvPr/>
          </p:nvSpPr>
          <p:spPr bwMode="auto">
            <a:xfrm>
              <a:off x="768" y="110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>
                  <a:solidFill>
                    <a:srgbClr val="00264C"/>
                  </a:solidFill>
                </a:rPr>
                <a:t>Имя</a:t>
              </a:r>
            </a:p>
          </p:txBody>
        </p:sp>
      </p:grp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1828800" y="2590800"/>
            <a:ext cx="5486400" cy="647700"/>
            <a:chOff x="1824" y="1392"/>
            <a:chExt cx="2784" cy="1872"/>
          </a:xfrm>
        </p:grpSpPr>
        <p:sp>
          <p:nvSpPr>
            <p:cNvPr id="8199" name="Rectangle 77"/>
            <p:cNvSpPr>
              <a:spLocks noChangeArrowheads="1"/>
            </p:cNvSpPr>
            <p:nvPr/>
          </p:nvSpPr>
          <p:spPr bwMode="auto">
            <a:xfrm>
              <a:off x="182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0" name="Rectangle 78"/>
            <p:cNvSpPr>
              <a:spLocks noChangeArrowheads="1"/>
            </p:cNvSpPr>
            <p:nvPr/>
          </p:nvSpPr>
          <p:spPr bwMode="auto">
            <a:xfrm>
              <a:off x="230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1" name="Rectangle 79"/>
            <p:cNvSpPr>
              <a:spLocks noChangeArrowheads="1"/>
            </p:cNvSpPr>
            <p:nvPr/>
          </p:nvSpPr>
          <p:spPr bwMode="auto">
            <a:xfrm>
              <a:off x="278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2" name="Rectangle 80"/>
            <p:cNvSpPr>
              <a:spLocks noChangeArrowheads="1"/>
            </p:cNvSpPr>
            <p:nvPr/>
          </p:nvSpPr>
          <p:spPr bwMode="auto">
            <a:xfrm>
              <a:off x="326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3" name="Rectangle 81"/>
            <p:cNvSpPr>
              <a:spLocks noChangeArrowheads="1"/>
            </p:cNvSpPr>
            <p:nvPr/>
          </p:nvSpPr>
          <p:spPr bwMode="auto">
            <a:xfrm>
              <a:off x="374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8204" name="Rectangle 82"/>
            <p:cNvSpPr>
              <a:spLocks noChangeArrowheads="1"/>
            </p:cNvSpPr>
            <p:nvPr/>
          </p:nvSpPr>
          <p:spPr bwMode="auto">
            <a:xfrm>
              <a:off x="4224" y="1392"/>
              <a:ext cx="384" cy="1872"/>
            </a:xfrm>
            <a:prstGeom prst="rect">
              <a:avLst/>
            </a:prstGeom>
            <a:noFill/>
            <a:ln w="28575">
              <a:solidFill>
                <a:srgbClr val="0117EB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</p:grpSp>
      <p:sp>
        <p:nvSpPr>
          <p:cNvPr id="8198" name="Text Box 84"/>
          <p:cNvSpPr txBox="1">
            <a:spLocks noChangeArrowheads="1"/>
          </p:cNvSpPr>
          <p:nvPr/>
        </p:nvSpPr>
        <p:spPr bwMode="auto">
          <a:xfrm>
            <a:off x="1219200" y="304800"/>
            <a:ext cx="7239000" cy="1004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var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 mass1:massiv;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Двумерные массивы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905000"/>
          </a:xfrm>
        </p:spPr>
        <p:txBody>
          <a:bodyPr/>
          <a:lstStyle/>
          <a:p>
            <a:pPr marL="2760663" indent="-2760663" eaLnBrk="1" hangingPunct="1">
              <a:buFontTx/>
              <a:buNone/>
            </a:pPr>
            <a:r>
              <a:rPr lang="ru-RU" altLang="ru-RU" b="1" i="1" u="sng" smtClean="0"/>
              <a:t>Опр.1</a:t>
            </a:r>
            <a:r>
              <a:rPr lang="ru-RU" altLang="ru-RU" smtClean="0"/>
              <a:t> </a:t>
            </a:r>
          </a:p>
          <a:p>
            <a:pPr marL="2760663" indent="-2760663" algn="just" eaLnBrk="1" hangingPunct="1">
              <a:buFontTx/>
              <a:buNone/>
            </a:pPr>
            <a:r>
              <a:rPr lang="ru-RU" altLang="ru-RU" b="1" smtClean="0">
                <a:latin typeface="Verdana" pitchFamily="34" charset="0"/>
              </a:rPr>
              <a:t>Матрица – прямоугольная таб-лица чисел. </a:t>
            </a:r>
            <a:endParaRPr lang="ru-RU" altLang="ru-RU" b="1" i="1" smtClean="0"/>
          </a:p>
        </p:txBody>
      </p:sp>
      <p:sp>
        <p:nvSpPr>
          <p:cNvPr id="15363" name="AutoShape 3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457200" y="381000"/>
            <a:ext cx="3810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64C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14400" y="3324225"/>
            <a:ext cx="2438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i="1">
                <a:solidFill>
                  <a:srgbClr val="00264C"/>
                </a:solidFill>
              </a:rPr>
              <a:t>M –</a:t>
            </a:r>
            <a:r>
              <a:rPr lang="ru-RU" altLang="ru-RU" i="1">
                <a:solidFill>
                  <a:srgbClr val="00264C"/>
                </a:solidFill>
              </a:rPr>
              <a:t> строк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 i="1">
                <a:solidFill>
                  <a:srgbClr val="00264C"/>
                </a:solidFill>
              </a:rPr>
              <a:t>N </a:t>
            </a:r>
            <a:r>
              <a:rPr lang="ru-RU" altLang="ru-RU" i="1">
                <a:solidFill>
                  <a:srgbClr val="00264C"/>
                </a:solidFill>
              </a:rPr>
              <a:t>– столбцов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05200" y="3552825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i="1">
                <a:solidFill>
                  <a:srgbClr val="00264C"/>
                </a:solidFill>
              </a:rPr>
              <a:t>Матрица размерности </a:t>
            </a:r>
            <a:r>
              <a:rPr lang="en-US" altLang="ru-RU" i="1">
                <a:solidFill>
                  <a:srgbClr val="00264C"/>
                </a:solidFill>
              </a:rPr>
              <a:t>M </a:t>
            </a:r>
            <a:r>
              <a:rPr lang="en-US" altLang="ru-RU">
                <a:solidFill>
                  <a:srgbClr val="00264C"/>
                </a:solidFill>
                <a:sym typeface="Symbol" pitchFamily="18" charset="2"/>
              </a:rPr>
              <a:t> </a:t>
            </a:r>
            <a:r>
              <a:rPr lang="en-US" altLang="ru-RU" i="1">
                <a:solidFill>
                  <a:srgbClr val="00264C"/>
                </a:solidFill>
              </a:rPr>
              <a:t>N</a:t>
            </a:r>
            <a:endParaRPr lang="ru-RU" altLang="ru-RU" i="1">
              <a:solidFill>
                <a:srgbClr val="00264C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09600" y="4267200"/>
            <a:ext cx="80772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i="1" u="sng">
                <a:solidFill>
                  <a:srgbClr val="00264C"/>
                </a:solidFill>
              </a:rPr>
              <a:t>Опр.2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</a:rPr>
              <a:t>Двумерный массив – способ организации данных, при котором каждый элемент определяется номером строки и номером столбца, на пересечении которых он расположен.</a:t>
            </a:r>
          </a:p>
        </p:txBody>
      </p:sp>
    </p:spTree>
    <p:extLst>
      <p:ext uri="{BB962C8B-B14F-4D97-AF65-F5344CB8AC3E}">
        <p14:creationId xmlns:p14="http://schemas.microsoft.com/office/powerpoint/2010/main" val="35454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  <p:bldP spid="15363" grpId="0" animBg="1"/>
      <p:bldP spid="15365" grpId="0" autoUpdateAnimBg="0"/>
      <p:bldP spid="15367" grpId="0" autoUpdateAnimBg="0"/>
      <p:bldP spid="153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2609850" y="4505325"/>
            <a:ext cx="3886200" cy="371475"/>
            <a:chOff x="1644" y="2841"/>
            <a:chExt cx="2448" cy="234"/>
          </a:xfrm>
        </p:grpSpPr>
        <p:sp>
          <p:nvSpPr>
            <p:cNvPr id="10316" name="Text Box 75"/>
            <p:cNvSpPr txBox="1">
              <a:spLocks noChangeArrowheads="1"/>
            </p:cNvSpPr>
            <p:nvPr/>
          </p:nvSpPr>
          <p:spPr bwMode="auto">
            <a:xfrm>
              <a:off x="1644" y="2841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7" name="Text Box 76"/>
            <p:cNvSpPr txBox="1">
              <a:spLocks noChangeArrowheads="1"/>
            </p:cNvSpPr>
            <p:nvPr/>
          </p:nvSpPr>
          <p:spPr bwMode="auto">
            <a:xfrm>
              <a:off x="2082" y="2844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8" name="Text Box 77"/>
            <p:cNvSpPr txBox="1">
              <a:spLocks noChangeArrowheads="1"/>
            </p:cNvSpPr>
            <p:nvPr/>
          </p:nvSpPr>
          <p:spPr bwMode="auto">
            <a:xfrm>
              <a:off x="2508" y="2844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9" name="Text Box 78"/>
            <p:cNvSpPr txBox="1">
              <a:spLocks noChangeArrowheads="1"/>
            </p:cNvSpPr>
            <p:nvPr/>
          </p:nvSpPr>
          <p:spPr bwMode="auto">
            <a:xfrm>
              <a:off x="2940" y="2841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20" name="Text Box 79"/>
            <p:cNvSpPr txBox="1">
              <a:spLocks noChangeArrowheads="1"/>
            </p:cNvSpPr>
            <p:nvPr/>
          </p:nvSpPr>
          <p:spPr bwMode="auto">
            <a:xfrm>
              <a:off x="3372" y="2841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21" name="Text Box 80"/>
            <p:cNvSpPr txBox="1">
              <a:spLocks noChangeArrowheads="1"/>
            </p:cNvSpPr>
            <p:nvPr/>
          </p:nvSpPr>
          <p:spPr bwMode="auto">
            <a:xfrm>
              <a:off x="3804" y="2841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</p:grp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353050" y="4495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12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5353050" y="3062288"/>
            <a:ext cx="457200" cy="2505075"/>
            <a:chOff x="3372" y="1929"/>
            <a:chExt cx="288" cy="1578"/>
          </a:xfrm>
        </p:grpSpPr>
        <p:sp>
          <p:nvSpPr>
            <p:cNvPr id="10313" name="Text Box 82"/>
            <p:cNvSpPr txBox="1">
              <a:spLocks noChangeArrowheads="1"/>
            </p:cNvSpPr>
            <p:nvPr/>
          </p:nvSpPr>
          <p:spPr bwMode="auto">
            <a:xfrm>
              <a:off x="3372" y="3276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4" name="Text Box 74"/>
            <p:cNvSpPr txBox="1">
              <a:spLocks noChangeArrowheads="1"/>
            </p:cNvSpPr>
            <p:nvPr/>
          </p:nvSpPr>
          <p:spPr bwMode="auto">
            <a:xfrm>
              <a:off x="3372" y="2358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5" name="Text Box 73"/>
            <p:cNvSpPr txBox="1">
              <a:spLocks noChangeArrowheads="1"/>
            </p:cNvSpPr>
            <p:nvPr/>
          </p:nvSpPr>
          <p:spPr bwMode="auto">
            <a:xfrm>
              <a:off x="3372" y="1929"/>
              <a:ext cx="288" cy="231"/>
            </a:xfrm>
            <a:prstGeom prst="rect">
              <a:avLst/>
            </a:prstGeom>
            <a:solidFill>
              <a:srgbClr val="F26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</p:grpSp>
      <p:grpSp>
        <p:nvGrpSpPr>
          <p:cNvPr id="10245" name="Group 57"/>
          <p:cNvGrpSpPr>
            <a:grpSpLocks/>
          </p:cNvGrpSpPr>
          <p:nvPr/>
        </p:nvGrpSpPr>
        <p:grpSpPr bwMode="auto">
          <a:xfrm>
            <a:off x="2609850" y="3049588"/>
            <a:ext cx="3886200" cy="2513012"/>
            <a:chOff x="240" y="2304"/>
            <a:chExt cx="2448" cy="1583"/>
          </a:xfrm>
        </p:grpSpPr>
        <p:sp>
          <p:nvSpPr>
            <p:cNvPr id="10289" name="Text Box 33"/>
            <p:cNvSpPr txBox="1">
              <a:spLocks noChangeArrowheads="1"/>
            </p:cNvSpPr>
            <p:nvPr/>
          </p:nvSpPr>
          <p:spPr bwMode="auto">
            <a:xfrm>
              <a:off x="240" y="2304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0" name="Text Box 34"/>
            <p:cNvSpPr txBox="1">
              <a:spLocks noChangeArrowheads="1"/>
            </p:cNvSpPr>
            <p:nvPr/>
          </p:nvSpPr>
          <p:spPr bwMode="auto">
            <a:xfrm>
              <a:off x="672" y="2304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1" name="Text Box 35"/>
            <p:cNvSpPr txBox="1">
              <a:spLocks noChangeArrowheads="1"/>
            </p:cNvSpPr>
            <p:nvPr/>
          </p:nvSpPr>
          <p:spPr bwMode="auto">
            <a:xfrm>
              <a:off x="1104" y="2304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2" name="Text Box 36"/>
            <p:cNvSpPr txBox="1">
              <a:spLocks noChangeArrowheads="1"/>
            </p:cNvSpPr>
            <p:nvPr/>
          </p:nvSpPr>
          <p:spPr bwMode="auto">
            <a:xfrm>
              <a:off x="1536" y="2304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3" name="Text Box 37"/>
            <p:cNvSpPr txBox="1">
              <a:spLocks noChangeArrowheads="1"/>
            </p:cNvSpPr>
            <p:nvPr/>
          </p:nvSpPr>
          <p:spPr bwMode="auto">
            <a:xfrm>
              <a:off x="1968" y="2304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4" name="Text Box 38"/>
            <p:cNvSpPr txBox="1">
              <a:spLocks noChangeArrowheads="1"/>
            </p:cNvSpPr>
            <p:nvPr/>
          </p:nvSpPr>
          <p:spPr bwMode="auto">
            <a:xfrm>
              <a:off x="2400" y="2304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5" name="Text Box 39"/>
            <p:cNvSpPr txBox="1">
              <a:spLocks noChangeArrowheads="1"/>
            </p:cNvSpPr>
            <p:nvPr/>
          </p:nvSpPr>
          <p:spPr bwMode="auto">
            <a:xfrm>
              <a:off x="240" y="2732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6" name="Text Box 40"/>
            <p:cNvSpPr txBox="1">
              <a:spLocks noChangeArrowheads="1"/>
            </p:cNvSpPr>
            <p:nvPr/>
          </p:nvSpPr>
          <p:spPr bwMode="auto">
            <a:xfrm>
              <a:off x="672" y="2732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7" name="Text Box 41"/>
            <p:cNvSpPr txBox="1">
              <a:spLocks noChangeArrowheads="1"/>
            </p:cNvSpPr>
            <p:nvPr/>
          </p:nvSpPr>
          <p:spPr bwMode="auto">
            <a:xfrm>
              <a:off x="1104" y="2732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8" name="Text Box 42"/>
            <p:cNvSpPr txBox="1">
              <a:spLocks noChangeArrowheads="1"/>
            </p:cNvSpPr>
            <p:nvPr/>
          </p:nvSpPr>
          <p:spPr bwMode="auto">
            <a:xfrm>
              <a:off x="1536" y="2732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299" name="Text Box 43"/>
            <p:cNvSpPr txBox="1">
              <a:spLocks noChangeArrowheads="1"/>
            </p:cNvSpPr>
            <p:nvPr/>
          </p:nvSpPr>
          <p:spPr bwMode="auto">
            <a:xfrm>
              <a:off x="1968" y="2732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0" name="Text Box 44"/>
            <p:cNvSpPr txBox="1">
              <a:spLocks noChangeArrowheads="1"/>
            </p:cNvSpPr>
            <p:nvPr/>
          </p:nvSpPr>
          <p:spPr bwMode="auto">
            <a:xfrm>
              <a:off x="2400" y="2732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1" name="Text Box 45"/>
            <p:cNvSpPr txBox="1">
              <a:spLocks noChangeArrowheads="1"/>
            </p:cNvSpPr>
            <p:nvPr/>
          </p:nvSpPr>
          <p:spPr bwMode="auto">
            <a:xfrm>
              <a:off x="240" y="3220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2" name="Text Box 46"/>
            <p:cNvSpPr txBox="1">
              <a:spLocks noChangeArrowheads="1"/>
            </p:cNvSpPr>
            <p:nvPr/>
          </p:nvSpPr>
          <p:spPr bwMode="auto">
            <a:xfrm>
              <a:off x="672" y="3220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3" name="Text Box 47"/>
            <p:cNvSpPr txBox="1">
              <a:spLocks noChangeArrowheads="1"/>
            </p:cNvSpPr>
            <p:nvPr/>
          </p:nvSpPr>
          <p:spPr bwMode="auto">
            <a:xfrm>
              <a:off x="1104" y="3220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4" name="Text Box 48"/>
            <p:cNvSpPr txBox="1">
              <a:spLocks noChangeArrowheads="1"/>
            </p:cNvSpPr>
            <p:nvPr/>
          </p:nvSpPr>
          <p:spPr bwMode="auto">
            <a:xfrm>
              <a:off x="1536" y="3220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5" name="Text Box 49"/>
            <p:cNvSpPr txBox="1">
              <a:spLocks noChangeArrowheads="1"/>
            </p:cNvSpPr>
            <p:nvPr/>
          </p:nvSpPr>
          <p:spPr bwMode="auto">
            <a:xfrm>
              <a:off x="1968" y="3220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6" name="Text Box 50"/>
            <p:cNvSpPr txBox="1">
              <a:spLocks noChangeArrowheads="1"/>
            </p:cNvSpPr>
            <p:nvPr/>
          </p:nvSpPr>
          <p:spPr bwMode="auto">
            <a:xfrm>
              <a:off x="2400" y="3220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7" name="Text Box 51"/>
            <p:cNvSpPr txBox="1">
              <a:spLocks noChangeArrowheads="1"/>
            </p:cNvSpPr>
            <p:nvPr/>
          </p:nvSpPr>
          <p:spPr bwMode="auto">
            <a:xfrm>
              <a:off x="240" y="3648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8" name="Text Box 52"/>
            <p:cNvSpPr txBox="1">
              <a:spLocks noChangeArrowheads="1"/>
            </p:cNvSpPr>
            <p:nvPr/>
          </p:nvSpPr>
          <p:spPr bwMode="auto">
            <a:xfrm>
              <a:off x="672" y="3648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09" name="Text Box 53"/>
            <p:cNvSpPr txBox="1">
              <a:spLocks noChangeArrowheads="1"/>
            </p:cNvSpPr>
            <p:nvPr/>
          </p:nvSpPr>
          <p:spPr bwMode="auto">
            <a:xfrm>
              <a:off x="1104" y="3648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0" name="Text Box 54"/>
            <p:cNvSpPr txBox="1">
              <a:spLocks noChangeArrowheads="1"/>
            </p:cNvSpPr>
            <p:nvPr/>
          </p:nvSpPr>
          <p:spPr bwMode="auto">
            <a:xfrm>
              <a:off x="1536" y="3648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1" name="Text Box 55"/>
            <p:cNvSpPr txBox="1">
              <a:spLocks noChangeArrowheads="1"/>
            </p:cNvSpPr>
            <p:nvPr/>
          </p:nvSpPr>
          <p:spPr bwMode="auto">
            <a:xfrm>
              <a:off x="1968" y="3648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  <p:sp>
          <p:nvSpPr>
            <p:cNvPr id="10312" name="Text Box 56"/>
            <p:cNvSpPr txBox="1">
              <a:spLocks noChangeArrowheads="1"/>
            </p:cNvSpPr>
            <p:nvPr/>
          </p:nvSpPr>
          <p:spPr bwMode="auto">
            <a:xfrm>
              <a:off x="2400" y="3648"/>
              <a:ext cx="288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264C"/>
                </a:solidFill>
              </a:endParaRPr>
            </a:p>
          </p:txBody>
        </p:sp>
      </p:grpSp>
      <p:sp>
        <p:nvSpPr>
          <p:cNvPr id="10246" name="Rectangle 3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Двумерные массивы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28900" y="303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12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314700" y="303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2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000500" y="303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54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86300" y="303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-5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372100" y="303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10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57900" y="303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5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628900" y="37163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18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314700" y="37163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22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000500" y="37163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686300" y="37163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12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372100" y="37163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057900" y="37163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4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628900" y="44910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314700" y="44910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12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000500" y="44910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686300" y="44910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057900" y="44910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56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628900" y="5170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12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314700" y="5170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10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000500" y="5170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-4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686300" y="5170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6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372100" y="5170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9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057900" y="5170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00264C"/>
                </a:solidFill>
              </a:rPr>
              <a:t>14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67600" y="152400"/>
            <a:ext cx="1524000" cy="1219200"/>
            <a:chOff x="4704" y="96"/>
            <a:chExt cx="960" cy="768"/>
          </a:xfrm>
        </p:grpSpPr>
        <p:sp>
          <p:nvSpPr>
            <p:cNvPr id="10287" name="AutoShape 31"/>
            <p:cNvSpPr>
              <a:spLocks noChangeArrowheads="1"/>
            </p:cNvSpPr>
            <p:nvPr/>
          </p:nvSpPr>
          <p:spPr bwMode="auto">
            <a:xfrm>
              <a:off x="4704" y="96"/>
              <a:ext cx="960" cy="768"/>
            </a:xfrm>
            <a:prstGeom prst="can">
              <a:avLst>
                <a:gd name="adj" fmla="val 197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264C"/>
                </a:solidFill>
              </a:endParaRPr>
            </a:p>
          </p:txBody>
        </p:sp>
        <p:sp>
          <p:nvSpPr>
            <p:cNvPr id="10288" name="Text Box 32"/>
            <p:cNvSpPr txBox="1">
              <a:spLocks noChangeArrowheads="1"/>
            </p:cNvSpPr>
            <p:nvPr/>
          </p:nvSpPr>
          <p:spPr bwMode="auto">
            <a:xfrm>
              <a:off x="4842" y="288"/>
              <a:ext cx="72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z="2200" b="0">
                  <a:solidFill>
                    <a:srgbClr val="00264C"/>
                  </a:solidFill>
                </a:rPr>
                <a:t>Тип данных</a:t>
              </a: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1752600" y="2286000"/>
            <a:ext cx="4724400" cy="3276600"/>
            <a:chOff x="1104" y="1440"/>
            <a:chExt cx="2976" cy="2064"/>
          </a:xfrm>
        </p:grpSpPr>
        <p:grpSp>
          <p:nvGrpSpPr>
            <p:cNvPr id="10275" name="Group 70"/>
            <p:cNvGrpSpPr>
              <a:grpSpLocks/>
            </p:cNvGrpSpPr>
            <p:nvPr/>
          </p:nvGrpSpPr>
          <p:grpSpPr bwMode="auto">
            <a:xfrm>
              <a:off x="1632" y="1440"/>
              <a:ext cx="2448" cy="288"/>
              <a:chOff x="1632" y="1440"/>
              <a:chExt cx="2448" cy="288"/>
            </a:xfrm>
          </p:grpSpPr>
          <p:sp>
            <p:nvSpPr>
              <p:cNvPr id="10281" name="Text Box 58"/>
              <p:cNvSpPr txBox="1">
                <a:spLocks noChangeArrowheads="1"/>
              </p:cNvSpPr>
              <p:nvPr/>
            </p:nvSpPr>
            <p:spPr bwMode="auto">
              <a:xfrm>
                <a:off x="1632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1</a:t>
                </a:r>
              </a:p>
            </p:txBody>
          </p:sp>
          <p:sp>
            <p:nvSpPr>
              <p:cNvPr id="10282" name="Text Box 59"/>
              <p:cNvSpPr txBox="1">
                <a:spLocks noChangeArrowheads="1"/>
              </p:cNvSpPr>
              <p:nvPr/>
            </p:nvSpPr>
            <p:spPr bwMode="auto">
              <a:xfrm>
                <a:off x="2064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2</a:t>
                </a:r>
              </a:p>
            </p:txBody>
          </p:sp>
          <p:sp>
            <p:nvSpPr>
              <p:cNvPr id="10283" name="Text Box 60"/>
              <p:cNvSpPr txBox="1">
                <a:spLocks noChangeArrowheads="1"/>
              </p:cNvSpPr>
              <p:nvPr/>
            </p:nvSpPr>
            <p:spPr bwMode="auto">
              <a:xfrm>
                <a:off x="2496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3</a:t>
                </a:r>
              </a:p>
            </p:txBody>
          </p:sp>
          <p:sp>
            <p:nvSpPr>
              <p:cNvPr id="10284" name="Text Box 61"/>
              <p:cNvSpPr txBox="1">
                <a:spLocks noChangeArrowheads="1"/>
              </p:cNvSpPr>
              <p:nvPr/>
            </p:nvSpPr>
            <p:spPr bwMode="auto">
              <a:xfrm>
                <a:off x="2976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4</a:t>
                </a:r>
              </a:p>
            </p:txBody>
          </p:sp>
          <p:sp>
            <p:nvSpPr>
              <p:cNvPr id="10285" name="Text Box 62"/>
              <p:cNvSpPr txBox="1">
                <a:spLocks noChangeArrowheads="1"/>
              </p:cNvSpPr>
              <p:nvPr/>
            </p:nvSpPr>
            <p:spPr bwMode="auto">
              <a:xfrm>
                <a:off x="3360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0117EB"/>
                    </a:solidFill>
                  </a:rPr>
                  <a:t>5</a:t>
                </a:r>
              </a:p>
            </p:txBody>
          </p:sp>
          <p:sp>
            <p:nvSpPr>
              <p:cNvPr id="10286" name="Text Box 63"/>
              <p:cNvSpPr txBox="1">
                <a:spLocks noChangeArrowheads="1"/>
              </p:cNvSpPr>
              <p:nvPr/>
            </p:nvSpPr>
            <p:spPr bwMode="auto">
              <a:xfrm>
                <a:off x="3792" y="14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6</a:t>
                </a:r>
              </a:p>
            </p:txBody>
          </p:sp>
        </p:grpSp>
        <p:grpSp>
          <p:nvGrpSpPr>
            <p:cNvPr id="10276" name="Group 71"/>
            <p:cNvGrpSpPr>
              <a:grpSpLocks/>
            </p:cNvGrpSpPr>
            <p:nvPr/>
          </p:nvGrpSpPr>
          <p:grpSpPr bwMode="auto">
            <a:xfrm>
              <a:off x="1104" y="1896"/>
              <a:ext cx="288" cy="1608"/>
              <a:chOff x="1104" y="1896"/>
              <a:chExt cx="288" cy="1608"/>
            </a:xfrm>
          </p:grpSpPr>
          <p:sp>
            <p:nvSpPr>
              <p:cNvPr id="10277" name="Text Box 64"/>
              <p:cNvSpPr txBox="1">
                <a:spLocks noChangeArrowheads="1"/>
              </p:cNvSpPr>
              <p:nvPr/>
            </p:nvSpPr>
            <p:spPr bwMode="auto">
              <a:xfrm>
                <a:off x="1104" y="18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1</a:t>
                </a:r>
              </a:p>
            </p:txBody>
          </p:sp>
          <p:sp>
            <p:nvSpPr>
              <p:cNvPr id="10278" name="Text Box 65"/>
              <p:cNvSpPr txBox="1">
                <a:spLocks noChangeArrowheads="1"/>
              </p:cNvSpPr>
              <p:nvPr/>
            </p:nvSpPr>
            <p:spPr bwMode="auto">
              <a:xfrm>
                <a:off x="1104" y="2304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2</a:t>
                </a:r>
              </a:p>
            </p:txBody>
          </p:sp>
          <p:sp>
            <p:nvSpPr>
              <p:cNvPr id="10279" name="Text Box 66"/>
              <p:cNvSpPr txBox="1">
                <a:spLocks noChangeArrowheads="1"/>
              </p:cNvSpPr>
              <p:nvPr/>
            </p:nvSpPr>
            <p:spPr bwMode="auto">
              <a:xfrm>
                <a:off x="1104" y="280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0117EB"/>
                    </a:solidFill>
                  </a:rPr>
                  <a:t>3</a:t>
                </a:r>
              </a:p>
            </p:txBody>
          </p:sp>
          <p:sp>
            <p:nvSpPr>
              <p:cNvPr id="10280" name="Text Box 67"/>
              <p:cNvSpPr txBox="1">
                <a:spLocks noChangeArrowheads="1"/>
              </p:cNvSpPr>
              <p:nvPr/>
            </p:nvSpPr>
            <p:spPr bwMode="auto">
              <a:xfrm>
                <a:off x="1104" y="321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>
                    <a:solidFill>
                      <a:srgbClr val="FD0B05"/>
                    </a:solidFill>
                  </a:rPr>
                  <a:t>4</a:t>
                </a:r>
              </a:p>
            </p:txBody>
          </p:sp>
        </p:grpSp>
      </p:grp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5353050" y="4510088"/>
            <a:ext cx="457200" cy="366712"/>
          </a:xfrm>
          <a:prstGeom prst="rect">
            <a:avLst/>
          </a:prstGeom>
          <a:solidFill>
            <a:srgbClr val="0117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1800">
                <a:solidFill>
                  <a:srgbClr val="FFFFE9"/>
                </a:solidFill>
              </a:rPr>
              <a:t>12</a:t>
            </a:r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5562600" y="60198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Mass1[3,5]=</a:t>
            </a:r>
            <a:r>
              <a:rPr lang="ru-RU" altLang="ru-RU">
                <a:solidFill>
                  <a:srgbClr val="00264C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7620000" y="6019800"/>
            <a:ext cx="11620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>
                <a:solidFill>
                  <a:srgbClr val="00264C"/>
                </a:solidFill>
                <a:latin typeface="Verdana" pitchFamily="34" charset="0"/>
              </a:rPr>
              <a:t>= 12</a:t>
            </a:r>
          </a:p>
        </p:txBody>
      </p:sp>
    </p:spTree>
    <p:extLst>
      <p:ext uri="{BB962C8B-B14F-4D97-AF65-F5344CB8AC3E}">
        <p14:creationId xmlns:p14="http://schemas.microsoft.com/office/powerpoint/2010/main" val="424262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  <p:bldP spid="18444" grpId="0" autoUpdateAnimBg="0"/>
      <p:bldP spid="18445" grpId="0" autoUpdateAnimBg="0"/>
      <p:bldP spid="18446" grpId="0" autoUpdateAnimBg="0"/>
      <p:bldP spid="18447" grpId="0" autoUpdateAnimBg="0"/>
      <p:bldP spid="18448" grpId="0" autoUpdateAnimBg="0"/>
      <p:bldP spid="18449" grpId="0" autoUpdateAnimBg="0"/>
      <p:bldP spid="18450" grpId="0" autoUpdateAnimBg="0"/>
      <p:bldP spid="18451" grpId="0" autoUpdateAnimBg="0"/>
      <p:bldP spid="18452" grpId="0" autoUpdateAnimBg="0"/>
      <p:bldP spid="18454" grpId="0" autoUpdateAnimBg="0"/>
      <p:bldP spid="18455" grpId="0" autoUpdateAnimBg="0"/>
      <p:bldP spid="18456" grpId="0" autoUpdateAnimBg="0"/>
      <p:bldP spid="18457" grpId="0" autoUpdateAnimBg="0"/>
      <p:bldP spid="18458" grpId="0" autoUpdateAnimBg="0"/>
      <p:bldP spid="18459" grpId="0" autoUpdateAnimBg="0"/>
      <p:bldP spid="18460" grpId="0" autoUpdateAnimBg="0"/>
      <p:bldP spid="18513" grpId="0" animBg="1" autoUpdateAnimBg="0"/>
      <p:bldP spid="18517" grpId="0" animBg="1" autoUpdateAnimBg="0"/>
      <p:bldP spid="1851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Двумерные массивы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409700" y="1905000"/>
            <a:ext cx="6438900" cy="3743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const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m=10;n=10;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type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Lmassiv=array[1..n] of integer;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Massiv=array[1..m] of Lmassiv;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var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00264C"/>
                </a:solidFill>
                <a:latin typeface="Verdana" pitchFamily="34" charset="0"/>
              </a:rPr>
              <a:t>    mass1:massiv;</a:t>
            </a:r>
            <a:endParaRPr lang="ru-RU" altLang="ru-RU">
              <a:solidFill>
                <a:srgbClr val="00264C"/>
              </a:solidFill>
              <a:latin typeface="Verdana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828800" y="35433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FD342F"/>
                </a:solidFill>
                <a:latin typeface="Verdana" pitchFamily="34" charset="0"/>
              </a:rPr>
              <a:t>Lmassiv=array[1..n] of integer;</a:t>
            </a:r>
            <a:endParaRPr lang="ru-RU" altLang="ru-RU">
              <a:solidFill>
                <a:srgbClr val="FD342F"/>
              </a:solidFill>
              <a:latin typeface="Verdana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28800" y="409575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ru-RU">
                <a:solidFill>
                  <a:srgbClr val="D105C7"/>
                </a:solidFill>
                <a:latin typeface="Verdana" pitchFamily="34" charset="0"/>
              </a:rPr>
              <a:t>Massiv=array[1..m] of Lmassiv;</a:t>
            </a:r>
            <a:endParaRPr lang="ru-RU" altLang="ru-RU">
              <a:solidFill>
                <a:srgbClr val="D105C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7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21511" grpId="0" autoUpdateAnimBg="0"/>
    </p:bldLst>
  </p:timing>
</p:sld>
</file>

<file path=ppt/theme/theme1.xml><?xml version="1.0" encoding="utf-8"?>
<a:theme xmlns:a="http://schemas.openxmlformats.org/drawingml/2006/main" name="Рисовая бумага">
  <a:themeElements>
    <a:clrScheme name="Рисовая бумага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Рисовая бумаг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Рисовая бумага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исовая бумага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479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Рисовая бумага</vt:lpstr>
      <vt:lpstr>Массивы.</vt:lpstr>
      <vt:lpstr>Одномерные(линейные) массивы.</vt:lpstr>
      <vt:lpstr>Линейные массивы.</vt:lpstr>
      <vt:lpstr>Линейные массивы</vt:lpstr>
      <vt:lpstr>Можно все, что не запрещено!!!</vt:lpstr>
      <vt:lpstr>Презентация PowerPoint</vt:lpstr>
      <vt:lpstr>Двумерные массивы</vt:lpstr>
      <vt:lpstr>Двумерные массивы</vt:lpstr>
      <vt:lpstr>Двумерные массивы</vt:lpstr>
      <vt:lpstr>Двумерные массивы</vt:lpstr>
      <vt:lpstr>Двумерные массивы.</vt:lpstr>
      <vt:lpstr>Двумерные массивы</vt:lpstr>
      <vt:lpstr>Решение:</vt:lpstr>
      <vt:lpstr>Листинг программы</vt:lpstr>
      <vt:lpstr>Листинг программы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Массивы.</dc:title>
  <dc:creator>User</dc:creator>
  <cp:lastModifiedBy>User</cp:lastModifiedBy>
  <cp:revision>1</cp:revision>
  <dcterms:created xsi:type="dcterms:W3CDTF">2024-04-15T09:41:59Z</dcterms:created>
  <dcterms:modified xsi:type="dcterms:W3CDTF">2024-04-15T09:43:27Z</dcterms:modified>
</cp:coreProperties>
</file>