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7" r:id="rId2"/>
    <p:sldId id="318" r:id="rId3"/>
    <p:sldId id="323" r:id="rId4"/>
    <p:sldId id="320" r:id="rId5"/>
    <p:sldId id="321" r:id="rId6"/>
    <p:sldId id="322" r:id="rId7"/>
    <p:sldId id="324" r:id="rId8"/>
    <p:sldId id="325" r:id="rId9"/>
    <p:sldId id="327" r:id="rId10"/>
    <p:sldId id="326" r:id="rId11"/>
    <p:sldId id="328" r:id="rId12"/>
    <p:sldId id="330" r:id="rId13"/>
    <p:sldId id="333" r:id="rId14"/>
    <p:sldId id="334" r:id="rId15"/>
    <p:sldId id="335" r:id="rId16"/>
    <p:sldId id="336" r:id="rId17"/>
    <p:sldId id="332" r:id="rId18"/>
    <p:sldId id="337" r:id="rId19"/>
    <p:sldId id="338" r:id="rId20"/>
    <p:sldId id="339" r:id="rId21"/>
    <p:sldId id="340" r:id="rId22"/>
    <p:sldId id="341" r:id="rId23"/>
    <p:sldId id="342" r:id="rId24"/>
    <p:sldId id="343" r:id="rId25"/>
    <p:sldId id="344" r:id="rId26"/>
    <p:sldId id="345" r:id="rId27"/>
    <p:sldId id="346" r:id="rId28"/>
    <p:sldId id="347" r:id="rId29"/>
    <p:sldId id="348" r:id="rId30"/>
    <p:sldId id="349" r:id="rId31"/>
    <p:sldId id="350" r:id="rId32"/>
    <p:sldId id="351" r:id="rId33"/>
    <p:sldId id="352" r:id="rId34"/>
    <p:sldId id="353" r:id="rId35"/>
    <p:sldId id="354" r:id="rId36"/>
    <p:sldId id="355" r:id="rId37"/>
    <p:sldId id="356" r:id="rId38"/>
    <p:sldId id="357" r:id="rId39"/>
    <p:sldId id="358" r:id="rId40"/>
    <p:sldId id="360" r:id="rId41"/>
    <p:sldId id="359" r:id="rId42"/>
    <p:sldId id="361" r:id="rId43"/>
    <p:sldId id="362" r:id="rId44"/>
    <p:sldId id="363" r:id="rId45"/>
    <p:sldId id="364" r:id="rId46"/>
    <p:sldId id="365" r:id="rId47"/>
    <p:sldId id="366" r:id="rId48"/>
    <p:sldId id="367" r:id="rId49"/>
    <p:sldId id="368" r:id="rId50"/>
    <p:sldId id="369" r:id="rId51"/>
    <p:sldId id="370" r:id="rId52"/>
    <p:sldId id="371" r:id="rId53"/>
    <p:sldId id="372" r:id="rId54"/>
    <p:sldId id="373" r:id="rId55"/>
    <p:sldId id="374" r:id="rId56"/>
    <p:sldId id="375" r:id="rId5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A6A1"/>
    <a:srgbClr val="001E65"/>
    <a:srgbClr val="232D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5088" autoAdjust="0"/>
  </p:normalViewPr>
  <p:slideViewPr>
    <p:cSldViewPr snapToGrid="0">
      <p:cViewPr varScale="1">
        <p:scale>
          <a:sx n="63" d="100"/>
          <a:sy n="63" d="100"/>
        </p:scale>
        <p:origin x="66"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3AAD47-97E6-450C-A273-2E9FAC6867AF}" type="datetimeFigureOut">
              <a:rPr lang="ru-RU" smtClean="0"/>
              <a:t>07.01.2022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4A00EC-A7AA-4B2E-B077-6140EA84C454}" type="slidenum">
              <a:rPr lang="ru-RU" smtClean="0"/>
              <a:t>‹#›</a:t>
            </a:fld>
            <a:endParaRPr lang="ru-RU"/>
          </a:p>
        </p:txBody>
      </p:sp>
    </p:spTree>
    <p:extLst>
      <p:ext uri="{BB962C8B-B14F-4D97-AF65-F5344CB8AC3E}">
        <p14:creationId xmlns:p14="http://schemas.microsoft.com/office/powerpoint/2010/main" val="1777815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E4A00EC-A7AA-4B2E-B077-6140EA84C454}" type="slidenum">
              <a:rPr lang="ru-RU" smtClean="0"/>
              <a:t>1</a:t>
            </a:fld>
            <a:endParaRPr lang="ru-RU"/>
          </a:p>
        </p:txBody>
      </p:sp>
    </p:spTree>
    <p:extLst>
      <p:ext uri="{BB962C8B-B14F-4D97-AF65-F5344CB8AC3E}">
        <p14:creationId xmlns:p14="http://schemas.microsoft.com/office/powerpoint/2010/main" val="1459968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E4A00EC-A7AA-4B2E-B077-6140EA84C454}" type="slidenum">
              <a:rPr lang="ru-RU" smtClean="0"/>
              <a:t>53</a:t>
            </a:fld>
            <a:endParaRPr lang="ru-RU"/>
          </a:p>
        </p:txBody>
      </p:sp>
    </p:spTree>
    <p:extLst>
      <p:ext uri="{BB962C8B-B14F-4D97-AF65-F5344CB8AC3E}">
        <p14:creationId xmlns:p14="http://schemas.microsoft.com/office/powerpoint/2010/main" val="2802488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bg>
      <p:bgPr>
        <a:solidFill>
          <a:schemeClr val="tx1"/>
        </a:solidFill>
        <a:effectLst/>
      </p:bgPr>
    </p:bg>
    <p:spTree>
      <p:nvGrpSpPr>
        <p:cNvPr id="1" name=""/>
        <p:cNvGrpSpPr/>
        <p:nvPr/>
      </p:nvGrpSpPr>
      <p:grpSpPr>
        <a:xfrm>
          <a:off x="0" y="0"/>
          <a:ext cx="0" cy="0"/>
          <a:chOff x="0" y="0"/>
          <a:chExt cx="0" cy="0"/>
        </a:xfrm>
      </p:grpSpPr>
      <p:sp>
        <p:nvSpPr>
          <p:cNvPr id="10" name="Google Shape;9;p2">
            <a:extLst>
              <a:ext uri="{FF2B5EF4-FFF2-40B4-BE49-F238E27FC236}">
                <a16:creationId xmlns="" xmlns:a16="http://schemas.microsoft.com/office/drawing/2014/main" id="{11197AEF-D4A6-4060-AB51-89E4F91B8953}"/>
              </a:ext>
            </a:extLst>
          </p:cNvPr>
          <p:cNvSpPr/>
          <p:nvPr userDrawn="1"/>
        </p:nvSpPr>
        <p:spPr>
          <a:xfrm>
            <a:off x="-4924735" y="1087120"/>
            <a:ext cx="9849470" cy="4587908"/>
          </a:xfrm>
          <a:prstGeom prst="triangle">
            <a:avLst>
              <a:gd name="adj" fmla="val 50000"/>
            </a:avLst>
          </a:prstGeom>
          <a:noFill/>
          <a:ln w="28575" cap="flat" cmpd="sng">
            <a:solidFill>
              <a:srgbClr val="001E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10;p2">
            <a:extLst>
              <a:ext uri="{FF2B5EF4-FFF2-40B4-BE49-F238E27FC236}">
                <a16:creationId xmlns="" xmlns:a16="http://schemas.microsoft.com/office/drawing/2014/main" id="{5F656AF9-3F7E-43E5-95FD-63504AAAFBE1}"/>
              </a:ext>
            </a:extLst>
          </p:cNvPr>
          <p:cNvSpPr/>
          <p:nvPr userDrawn="1"/>
        </p:nvSpPr>
        <p:spPr>
          <a:xfrm>
            <a:off x="0" y="2019300"/>
            <a:ext cx="5375546" cy="4838700"/>
          </a:xfrm>
          <a:prstGeom prst="rtTriangle">
            <a:avLst/>
          </a:prstGeom>
          <a:solidFill>
            <a:srgbClr val="14A6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p2">
            <a:extLst>
              <a:ext uri="{FF2B5EF4-FFF2-40B4-BE49-F238E27FC236}">
                <a16:creationId xmlns="" xmlns:a16="http://schemas.microsoft.com/office/drawing/2014/main" id="{F0515D37-D0E8-418C-86F1-9BBE388F687D}"/>
              </a:ext>
            </a:extLst>
          </p:cNvPr>
          <p:cNvSpPr/>
          <p:nvPr userDrawn="1"/>
        </p:nvSpPr>
        <p:spPr>
          <a:xfrm flipH="1">
            <a:off x="1615250" y="-87086"/>
            <a:ext cx="14674406" cy="6945086"/>
          </a:xfrm>
          <a:prstGeom prst="triangle">
            <a:avLst>
              <a:gd name="adj" fmla="val 49850"/>
            </a:avLst>
          </a:prstGeom>
          <a:solidFill>
            <a:srgbClr val="001E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Заголовок 1">
            <a:extLst>
              <a:ext uri="{FF2B5EF4-FFF2-40B4-BE49-F238E27FC236}">
                <a16:creationId xmlns="" xmlns:a16="http://schemas.microsoft.com/office/drawing/2014/main" id="{3F32E34B-8A64-4781-B1E6-42EE4DD893D5}"/>
              </a:ext>
            </a:extLst>
          </p:cNvPr>
          <p:cNvSpPr>
            <a:spLocks noGrp="1"/>
          </p:cNvSpPr>
          <p:nvPr>
            <p:ph type="ctrTitle"/>
          </p:nvPr>
        </p:nvSpPr>
        <p:spPr>
          <a:xfrm>
            <a:off x="5029200" y="2019300"/>
            <a:ext cx="5956300" cy="2743200"/>
          </a:xfrm>
          <a:prstGeom prst="rect">
            <a:avLst/>
          </a:prstGeom>
        </p:spPr>
        <p:txBody>
          <a:bodyPr anchor="b"/>
          <a:lstStyle>
            <a:lvl1pPr algn="r">
              <a:defRPr sz="6000" b="1" baseline="0">
                <a:solidFill>
                  <a:schemeClr val="tx1"/>
                </a:solidFill>
              </a:defRPr>
            </a:lvl1pPr>
          </a:lstStyle>
          <a:p>
            <a:r>
              <a:rPr lang="ru-RU" dirty="0"/>
              <a:t>Образец заголовка</a:t>
            </a:r>
          </a:p>
        </p:txBody>
      </p:sp>
      <p:sp>
        <p:nvSpPr>
          <p:cNvPr id="3" name="Подзаголовок 2">
            <a:extLst>
              <a:ext uri="{FF2B5EF4-FFF2-40B4-BE49-F238E27FC236}">
                <a16:creationId xmlns="" xmlns:a16="http://schemas.microsoft.com/office/drawing/2014/main" id="{6E70EBAA-CA35-44F4-BBD4-63BB70146FF6}"/>
              </a:ext>
            </a:extLst>
          </p:cNvPr>
          <p:cNvSpPr>
            <a:spLocks noGrp="1"/>
          </p:cNvSpPr>
          <p:nvPr>
            <p:ph type="subTitle" idx="1"/>
          </p:nvPr>
        </p:nvSpPr>
        <p:spPr>
          <a:xfrm>
            <a:off x="5029200" y="5252720"/>
            <a:ext cx="5956300" cy="441960"/>
          </a:xfrm>
          <a:prstGeom prst="rect">
            <a:avLst/>
          </a:prstGeo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p>
        </p:txBody>
      </p:sp>
      <p:pic>
        <p:nvPicPr>
          <p:cNvPr id="11" name="Рисунок 10">
            <a:extLst>
              <a:ext uri="{FF2B5EF4-FFF2-40B4-BE49-F238E27FC236}">
                <a16:creationId xmlns="" xmlns:a16="http://schemas.microsoft.com/office/drawing/2014/main" id="{77C1E578-28BB-4B60-A02F-C333C9F54C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9182" y="194181"/>
            <a:ext cx="4810017" cy="786305"/>
          </a:xfrm>
          <a:prstGeom prst="rect">
            <a:avLst/>
          </a:prstGeom>
        </p:spPr>
      </p:pic>
      <p:sp>
        <p:nvSpPr>
          <p:cNvPr id="12" name="Равнобедренный треугольник 11">
            <a:extLst>
              <a:ext uri="{FF2B5EF4-FFF2-40B4-BE49-F238E27FC236}">
                <a16:creationId xmlns="" xmlns:a16="http://schemas.microsoft.com/office/drawing/2014/main" id="{96F259CE-248D-4747-9094-19A4649707A3}"/>
              </a:ext>
            </a:extLst>
          </p:cNvPr>
          <p:cNvSpPr/>
          <p:nvPr userDrawn="1"/>
        </p:nvSpPr>
        <p:spPr>
          <a:xfrm rot="2630103">
            <a:off x="9093760" y="-418775"/>
            <a:ext cx="5322327" cy="2549508"/>
          </a:xfrm>
          <a:prstGeom prst="triangle">
            <a:avLst/>
          </a:prstGeom>
          <a:solidFill>
            <a:srgbClr val="001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2092257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bg1"/>
        </a:solidFill>
        <a:effectLst/>
      </p:bgPr>
    </p:bg>
    <p:spTree>
      <p:nvGrpSpPr>
        <p:cNvPr id="1" name="Shape 270"/>
        <p:cNvGrpSpPr/>
        <p:nvPr/>
      </p:nvGrpSpPr>
      <p:grpSpPr>
        <a:xfrm>
          <a:off x="0" y="0"/>
          <a:ext cx="0" cy="0"/>
          <a:chOff x="0" y="0"/>
          <a:chExt cx="0" cy="0"/>
        </a:xfrm>
      </p:grpSpPr>
      <p:sp>
        <p:nvSpPr>
          <p:cNvPr id="274" name="Google Shape;274;p30"/>
          <p:cNvSpPr/>
          <p:nvPr/>
        </p:nvSpPr>
        <p:spPr>
          <a:xfrm>
            <a:off x="0" y="100"/>
            <a:ext cx="881743" cy="6858000"/>
          </a:xfrm>
          <a:prstGeom prst="rect">
            <a:avLst/>
          </a:prstGeom>
          <a:solidFill>
            <a:srgbClr val="14A6A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 name="Content Placeholder 8">
            <a:extLst>
              <a:ext uri="{FF2B5EF4-FFF2-40B4-BE49-F238E27FC236}">
                <a16:creationId xmlns="" xmlns:a16="http://schemas.microsoft.com/office/drawing/2014/main" id="{77EAAC50-0FA0-4475-8AF6-E6FA1F88FF0E}"/>
              </a:ext>
            </a:extLst>
          </p:cNvPr>
          <p:cNvSpPr>
            <a:spLocks noGrp="1"/>
          </p:cNvSpPr>
          <p:nvPr>
            <p:ph sz="quarter" idx="11"/>
          </p:nvPr>
        </p:nvSpPr>
        <p:spPr>
          <a:xfrm>
            <a:off x="1338943" y="1847108"/>
            <a:ext cx="10392682" cy="4466605"/>
          </a:xfrm>
          <a:prstGeom prst="rect">
            <a:avLst/>
          </a:prstGeom>
        </p:spPr>
        <p:txBody>
          <a:bodyPr/>
          <a:lstStyle>
            <a:lvl1pPr>
              <a:defRPr sz="2400"/>
            </a:lvl1pPr>
          </a:lstStyle>
          <a:p>
            <a:pPr lvl="0"/>
            <a:r>
              <a:rPr lang="ru-RU" dirty="0"/>
              <a:t>Образец текста</a:t>
            </a:r>
          </a:p>
        </p:txBody>
      </p:sp>
      <p:sp>
        <p:nvSpPr>
          <p:cNvPr id="7" name="Заголовок 7">
            <a:extLst>
              <a:ext uri="{FF2B5EF4-FFF2-40B4-BE49-F238E27FC236}">
                <a16:creationId xmlns="" xmlns:a16="http://schemas.microsoft.com/office/drawing/2014/main" id="{4632E40D-2D97-4E8E-84A1-7B2EFB0947C9}"/>
              </a:ext>
            </a:extLst>
          </p:cNvPr>
          <p:cNvSpPr>
            <a:spLocks noGrp="1"/>
          </p:cNvSpPr>
          <p:nvPr>
            <p:ph type="title"/>
          </p:nvPr>
        </p:nvSpPr>
        <p:spPr>
          <a:xfrm>
            <a:off x="1338943" y="892629"/>
            <a:ext cx="8968127" cy="762000"/>
          </a:xfrm>
          <a:prstGeom prst="rect">
            <a:avLst/>
          </a:prstGeom>
        </p:spPr>
        <p:txBody>
          <a:bodyPr/>
          <a:lstStyle>
            <a:lvl1pPr algn="l">
              <a:defRPr b="1" i="0" baseline="0">
                <a:solidFill>
                  <a:srgbClr val="001E65"/>
                </a:solidFill>
              </a:defRPr>
            </a:lvl1pPr>
          </a:lstStyle>
          <a:p>
            <a:r>
              <a:rPr lang="ru-RU" dirty="0"/>
              <a:t>Образец заголовка</a:t>
            </a:r>
          </a:p>
        </p:txBody>
      </p:sp>
      <p:pic>
        <p:nvPicPr>
          <p:cNvPr id="3" name="Рисунок 2">
            <a:extLst>
              <a:ext uri="{FF2B5EF4-FFF2-40B4-BE49-F238E27FC236}">
                <a16:creationId xmlns="" xmlns:a16="http://schemas.microsoft.com/office/drawing/2014/main" id="{6CD41912-B64D-4CB4-AE34-9CD4B3E1E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38943" y="108950"/>
            <a:ext cx="3616512" cy="591200"/>
          </a:xfrm>
          <a:prstGeom prst="rect">
            <a:avLst/>
          </a:prstGeom>
        </p:spPr>
      </p:pic>
      <p:sp>
        <p:nvSpPr>
          <p:cNvPr id="8" name="Google Shape;19;p3">
            <a:extLst>
              <a:ext uri="{FF2B5EF4-FFF2-40B4-BE49-F238E27FC236}">
                <a16:creationId xmlns="" xmlns:a16="http://schemas.microsoft.com/office/drawing/2014/main" id="{F051E74A-986F-4CDD-AF87-C003BF6EBB06}"/>
              </a:ext>
            </a:extLst>
          </p:cNvPr>
          <p:cNvSpPr/>
          <p:nvPr userDrawn="1"/>
        </p:nvSpPr>
        <p:spPr>
          <a:xfrm flipH="1">
            <a:off x="10307070" y="4841604"/>
            <a:ext cx="1890372" cy="2016396"/>
          </a:xfrm>
          <a:prstGeom prst="rtTriangle">
            <a:avLst/>
          </a:prstGeom>
          <a:solidFill>
            <a:srgbClr val="001E65"/>
          </a:solidFill>
          <a:ln w="9525" cap="flat" cmpd="sng">
            <a:solidFill>
              <a:srgbClr val="14A6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4930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Пользовательский макет">
    <p:spTree>
      <p:nvGrpSpPr>
        <p:cNvPr id="1" name=""/>
        <p:cNvGrpSpPr/>
        <p:nvPr/>
      </p:nvGrpSpPr>
      <p:grpSpPr>
        <a:xfrm>
          <a:off x="0" y="0"/>
          <a:ext cx="0" cy="0"/>
          <a:chOff x="0" y="0"/>
          <a:chExt cx="0" cy="0"/>
        </a:xfrm>
      </p:grpSpPr>
      <p:sp>
        <p:nvSpPr>
          <p:cNvPr id="9" name="Content Placeholder 8"/>
          <p:cNvSpPr>
            <a:spLocks noGrp="1"/>
          </p:cNvSpPr>
          <p:nvPr>
            <p:ph sz="quarter" idx="11"/>
          </p:nvPr>
        </p:nvSpPr>
        <p:spPr>
          <a:xfrm>
            <a:off x="538163" y="2273300"/>
            <a:ext cx="11193462" cy="4040414"/>
          </a:xfrm>
          <a:prstGeom prst="rect">
            <a:avLst/>
          </a:prstGeom>
        </p:spPr>
        <p:txBody>
          <a:bodyPr/>
          <a:lstStyle>
            <a:lvl1pPr>
              <a:defRPr sz="2400"/>
            </a:lvl1pPr>
          </a:lstStyle>
          <a:p>
            <a:pPr lvl="0"/>
            <a:r>
              <a:rPr lang="ru-RU"/>
              <a:t>Образец текста</a:t>
            </a:r>
          </a:p>
        </p:txBody>
      </p:sp>
      <p:sp>
        <p:nvSpPr>
          <p:cNvPr id="13" name="Rectangle 2">
            <a:extLst>
              <a:ext uri="{FF2B5EF4-FFF2-40B4-BE49-F238E27FC236}">
                <a16:creationId xmlns="" xmlns:a16="http://schemas.microsoft.com/office/drawing/2014/main" id="{EDB185F3-621A-4706-B0BA-4895E80A8EFD}"/>
              </a:ext>
            </a:extLst>
          </p:cNvPr>
          <p:cNvSpPr/>
          <p:nvPr userDrawn="1"/>
        </p:nvSpPr>
        <p:spPr>
          <a:xfrm>
            <a:off x="0" y="0"/>
            <a:ext cx="12192000" cy="925286"/>
          </a:xfrm>
          <a:prstGeom prst="rect">
            <a:avLst/>
          </a:prstGeom>
          <a:solidFill>
            <a:srgbClr val="083FA4">
              <a:shade val="30000"/>
              <a:satMod val="1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3">
            <a:extLst>
              <a:ext uri="{FF2B5EF4-FFF2-40B4-BE49-F238E27FC236}">
                <a16:creationId xmlns="" xmlns:a16="http://schemas.microsoft.com/office/drawing/2014/main" id="{9804F5FB-E676-412D-AFDC-011FB99D3E41}"/>
              </a:ext>
            </a:extLst>
          </p:cNvPr>
          <p:cNvSpPr/>
          <p:nvPr userDrawn="1"/>
        </p:nvSpPr>
        <p:spPr>
          <a:xfrm>
            <a:off x="0" y="6596063"/>
            <a:ext cx="12192000" cy="261937"/>
          </a:xfrm>
          <a:prstGeom prst="rect">
            <a:avLst/>
          </a:prstGeom>
          <a:solidFill>
            <a:srgbClr val="14A6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5" name="Рисунок 14">
            <a:extLst>
              <a:ext uri="{FF2B5EF4-FFF2-40B4-BE49-F238E27FC236}">
                <a16:creationId xmlns="" xmlns:a16="http://schemas.microsoft.com/office/drawing/2014/main" id="{A5C7C3CA-CE2D-4EF0-B9D9-5DC388A594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528" y="153352"/>
            <a:ext cx="3690258" cy="603255"/>
          </a:xfrm>
          <a:prstGeom prst="rect">
            <a:avLst/>
          </a:prstGeom>
        </p:spPr>
      </p:pic>
      <p:sp>
        <p:nvSpPr>
          <p:cNvPr id="16" name="Заголовок 7">
            <a:extLst>
              <a:ext uri="{FF2B5EF4-FFF2-40B4-BE49-F238E27FC236}">
                <a16:creationId xmlns="" xmlns:a16="http://schemas.microsoft.com/office/drawing/2014/main" id="{ED585B58-17D2-4F1B-8071-D7DA8186BCA8}"/>
              </a:ext>
            </a:extLst>
          </p:cNvPr>
          <p:cNvSpPr>
            <a:spLocks noGrp="1"/>
          </p:cNvSpPr>
          <p:nvPr>
            <p:ph type="title"/>
          </p:nvPr>
        </p:nvSpPr>
        <p:spPr>
          <a:xfrm>
            <a:off x="538164" y="1232349"/>
            <a:ext cx="11193462" cy="692722"/>
          </a:xfrm>
          <a:prstGeom prst="rect">
            <a:avLst/>
          </a:prstGeom>
        </p:spPr>
        <p:txBody>
          <a:bodyPr/>
          <a:lstStyle>
            <a:lvl1pPr algn="ctr">
              <a:defRPr b="1" i="0" baseline="0">
                <a:solidFill>
                  <a:schemeClr val="tx1"/>
                </a:solidFill>
              </a:defRPr>
            </a:lvl1pPr>
          </a:lstStyle>
          <a:p>
            <a:r>
              <a:rPr lang="ru-RU" dirty="0"/>
              <a:t>Образец заголовка</a:t>
            </a:r>
          </a:p>
        </p:txBody>
      </p:sp>
    </p:spTree>
    <p:extLst>
      <p:ext uri="{BB962C8B-B14F-4D97-AF65-F5344CB8AC3E}">
        <p14:creationId xmlns:p14="http://schemas.microsoft.com/office/powerpoint/2010/main" val="3635307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bg>
      <p:bgPr>
        <a:solidFill>
          <a:srgbClr val="001E65"/>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D9CCF93-BD98-4155-9B6D-ACCAFB601F84}"/>
              </a:ext>
            </a:extLst>
          </p:cNvPr>
          <p:cNvSpPr>
            <a:spLocks noGrp="1"/>
          </p:cNvSpPr>
          <p:nvPr>
            <p:ph type="title"/>
          </p:nvPr>
        </p:nvSpPr>
        <p:spPr>
          <a:xfrm>
            <a:off x="838200" y="3048476"/>
            <a:ext cx="10515600" cy="761048"/>
          </a:xfrm>
          <a:prstGeom prst="rect">
            <a:avLst/>
          </a:prstGeom>
        </p:spPr>
        <p:txBody>
          <a:bodyPr/>
          <a:lstStyle>
            <a:lvl1pPr algn="ctr">
              <a:defRPr b="1"/>
            </a:lvl1pPr>
          </a:lstStyle>
          <a:p>
            <a:r>
              <a:rPr lang="ru-RU" dirty="0"/>
              <a:t>Образец заголовка</a:t>
            </a:r>
          </a:p>
        </p:txBody>
      </p:sp>
      <p:sp>
        <p:nvSpPr>
          <p:cNvPr id="3" name="Google Shape;85;p17">
            <a:extLst>
              <a:ext uri="{FF2B5EF4-FFF2-40B4-BE49-F238E27FC236}">
                <a16:creationId xmlns="" xmlns:a16="http://schemas.microsoft.com/office/drawing/2014/main" id="{490B24FE-6DE9-4BCB-AE5C-715095F8B827}"/>
              </a:ext>
            </a:extLst>
          </p:cNvPr>
          <p:cNvSpPr/>
          <p:nvPr userDrawn="1"/>
        </p:nvSpPr>
        <p:spPr>
          <a:xfrm rot="-5400000">
            <a:off x="8824594" y="3490594"/>
            <a:ext cx="3382011" cy="3352800"/>
          </a:xfrm>
          <a:prstGeom prst="rtTriangle">
            <a:avLst/>
          </a:prstGeom>
          <a:solidFill>
            <a:srgbClr val="14A6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85;p17">
            <a:extLst>
              <a:ext uri="{FF2B5EF4-FFF2-40B4-BE49-F238E27FC236}">
                <a16:creationId xmlns="" xmlns:a16="http://schemas.microsoft.com/office/drawing/2014/main" id="{50864B74-0916-4FD2-9C80-FEC56035E9C1}"/>
              </a:ext>
            </a:extLst>
          </p:cNvPr>
          <p:cNvSpPr/>
          <p:nvPr userDrawn="1"/>
        </p:nvSpPr>
        <p:spPr>
          <a:xfrm rot="5400000">
            <a:off x="-14605" y="14607"/>
            <a:ext cx="3382011" cy="3352800"/>
          </a:xfrm>
          <a:prstGeom prst="rtTriangle">
            <a:avLst/>
          </a:prstGeom>
          <a:solidFill>
            <a:srgbClr val="14A6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Рисунок 5">
            <a:extLst>
              <a:ext uri="{FF2B5EF4-FFF2-40B4-BE49-F238E27FC236}">
                <a16:creationId xmlns="" xmlns:a16="http://schemas.microsoft.com/office/drawing/2014/main" id="{F1D44929-D3FA-49EC-9E59-CF10955E7D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528" y="153352"/>
            <a:ext cx="3690258" cy="603255"/>
          </a:xfrm>
          <a:prstGeom prst="rect">
            <a:avLst/>
          </a:prstGeom>
        </p:spPr>
      </p:pic>
    </p:spTree>
    <p:extLst>
      <p:ext uri="{BB962C8B-B14F-4D97-AF65-F5344CB8AC3E}">
        <p14:creationId xmlns:p14="http://schemas.microsoft.com/office/powerpoint/2010/main" val="268109375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Пользовательский макет">
    <p:spTree>
      <p:nvGrpSpPr>
        <p:cNvPr id="1" name=""/>
        <p:cNvGrpSpPr/>
        <p:nvPr/>
      </p:nvGrpSpPr>
      <p:grpSpPr>
        <a:xfrm>
          <a:off x="0" y="0"/>
          <a:ext cx="0" cy="0"/>
          <a:chOff x="0" y="0"/>
          <a:chExt cx="0" cy="0"/>
        </a:xfrm>
      </p:grpSpPr>
      <p:sp>
        <p:nvSpPr>
          <p:cNvPr id="13" name="Rectangle 2">
            <a:extLst>
              <a:ext uri="{FF2B5EF4-FFF2-40B4-BE49-F238E27FC236}">
                <a16:creationId xmlns="" xmlns:a16="http://schemas.microsoft.com/office/drawing/2014/main" id="{EDB185F3-621A-4706-B0BA-4895E80A8EFD}"/>
              </a:ext>
            </a:extLst>
          </p:cNvPr>
          <p:cNvSpPr/>
          <p:nvPr userDrawn="1"/>
        </p:nvSpPr>
        <p:spPr>
          <a:xfrm>
            <a:off x="0" y="0"/>
            <a:ext cx="12192000" cy="925286"/>
          </a:xfrm>
          <a:prstGeom prst="rect">
            <a:avLst/>
          </a:prstGeom>
          <a:solidFill>
            <a:srgbClr val="083FA4">
              <a:shade val="30000"/>
              <a:satMod val="1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3">
            <a:extLst>
              <a:ext uri="{FF2B5EF4-FFF2-40B4-BE49-F238E27FC236}">
                <a16:creationId xmlns="" xmlns:a16="http://schemas.microsoft.com/office/drawing/2014/main" id="{9804F5FB-E676-412D-AFDC-011FB99D3E41}"/>
              </a:ext>
            </a:extLst>
          </p:cNvPr>
          <p:cNvSpPr/>
          <p:nvPr userDrawn="1"/>
        </p:nvSpPr>
        <p:spPr>
          <a:xfrm>
            <a:off x="0" y="6596063"/>
            <a:ext cx="12192000" cy="261937"/>
          </a:xfrm>
          <a:prstGeom prst="rect">
            <a:avLst/>
          </a:prstGeom>
          <a:solidFill>
            <a:srgbClr val="14A6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5" name="Рисунок 14">
            <a:extLst>
              <a:ext uri="{FF2B5EF4-FFF2-40B4-BE49-F238E27FC236}">
                <a16:creationId xmlns="" xmlns:a16="http://schemas.microsoft.com/office/drawing/2014/main" id="{A5C7C3CA-CE2D-4EF0-B9D9-5DC388A594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528" y="153352"/>
            <a:ext cx="3690258" cy="603255"/>
          </a:xfrm>
          <a:prstGeom prst="rect">
            <a:avLst/>
          </a:prstGeom>
        </p:spPr>
      </p:pic>
      <p:sp>
        <p:nvSpPr>
          <p:cNvPr id="16" name="Заголовок 7">
            <a:extLst>
              <a:ext uri="{FF2B5EF4-FFF2-40B4-BE49-F238E27FC236}">
                <a16:creationId xmlns="" xmlns:a16="http://schemas.microsoft.com/office/drawing/2014/main" id="{ED585B58-17D2-4F1B-8071-D7DA8186BCA8}"/>
              </a:ext>
            </a:extLst>
          </p:cNvPr>
          <p:cNvSpPr>
            <a:spLocks noGrp="1"/>
          </p:cNvSpPr>
          <p:nvPr>
            <p:ph type="title"/>
          </p:nvPr>
        </p:nvSpPr>
        <p:spPr>
          <a:xfrm>
            <a:off x="544286" y="1232349"/>
            <a:ext cx="11103425" cy="692722"/>
          </a:xfrm>
          <a:prstGeom prst="rect">
            <a:avLst/>
          </a:prstGeom>
        </p:spPr>
        <p:txBody>
          <a:bodyPr/>
          <a:lstStyle>
            <a:lvl1pPr algn="ctr">
              <a:defRPr b="1" i="0" baseline="0">
                <a:solidFill>
                  <a:schemeClr val="tx1"/>
                </a:solidFill>
              </a:defRPr>
            </a:lvl1pPr>
          </a:lstStyle>
          <a:p>
            <a:r>
              <a:rPr lang="ru-RU" dirty="0"/>
              <a:t>Образец заголовка</a:t>
            </a:r>
          </a:p>
        </p:txBody>
      </p:sp>
      <p:sp>
        <p:nvSpPr>
          <p:cNvPr id="7" name="Объект 2">
            <a:extLst>
              <a:ext uri="{FF2B5EF4-FFF2-40B4-BE49-F238E27FC236}">
                <a16:creationId xmlns="" xmlns:a16="http://schemas.microsoft.com/office/drawing/2014/main" id="{AE1AB986-560D-4A0E-997E-A45232D72A48}"/>
              </a:ext>
            </a:extLst>
          </p:cNvPr>
          <p:cNvSpPr>
            <a:spLocks noGrp="1"/>
          </p:cNvSpPr>
          <p:nvPr>
            <p:ph sz="half" idx="1"/>
          </p:nvPr>
        </p:nvSpPr>
        <p:spPr>
          <a:xfrm>
            <a:off x="544287" y="2232134"/>
            <a:ext cx="5475514" cy="3944829"/>
          </a:xfrm>
          <a:prstGeom prst="rect">
            <a:avLst/>
          </a:prstGeo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8" name="Объект 3">
            <a:extLst>
              <a:ext uri="{FF2B5EF4-FFF2-40B4-BE49-F238E27FC236}">
                <a16:creationId xmlns="" xmlns:a16="http://schemas.microsoft.com/office/drawing/2014/main" id="{11E3D817-4DF1-41BB-87BA-60614CB46F5F}"/>
              </a:ext>
            </a:extLst>
          </p:cNvPr>
          <p:cNvSpPr>
            <a:spLocks noGrp="1"/>
          </p:cNvSpPr>
          <p:nvPr>
            <p:ph sz="half" idx="2"/>
          </p:nvPr>
        </p:nvSpPr>
        <p:spPr>
          <a:xfrm>
            <a:off x="6172199" y="2232134"/>
            <a:ext cx="5475513" cy="3944829"/>
          </a:xfrm>
          <a:prstGeom prst="rect">
            <a:avLst/>
          </a:prstGeo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306395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Два объекта">
    <p:bg>
      <p:bgPr>
        <a:solidFill>
          <a:srgbClr val="14A6A1"/>
        </a:solidFill>
        <a:effectLst/>
      </p:bgPr>
    </p:bg>
    <p:spTree>
      <p:nvGrpSpPr>
        <p:cNvPr id="1" name=""/>
        <p:cNvGrpSpPr/>
        <p:nvPr/>
      </p:nvGrpSpPr>
      <p:grpSpPr>
        <a:xfrm>
          <a:off x="0" y="0"/>
          <a:ext cx="0" cy="0"/>
          <a:chOff x="0" y="0"/>
          <a:chExt cx="0" cy="0"/>
        </a:xfrm>
      </p:grpSpPr>
      <p:sp>
        <p:nvSpPr>
          <p:cNvPr id="12" name="Google Shape;294;p33">
            <a:extLst>
              <a:ext uri="{FF2B5EF4-FFF2-40B4-BE49-F238E27FC236}">
                <a16:creationId xmlns="" xmlns:a16="http://schemas.microsoft.com/office/drawing/2014/main" id="{C80B1791-DB64-4643-8127-6C6F0B193E80}"/>
              </a:ext>
            </a:extLst>
          </p:cNvPr>
          <p:cNvSpPr/>
          <p:nvPr userDrawn="1"/>
        </p:nvSpPr>
        <p:spPr>
          <a:xfrm>
            <a:off x="0" y="1"/>
            <a:ext cx="6096000" cy="6858000"/>
          </a:xfrm>
          <a:prstGeom prst="rect">
            <a:avLst/>
          </a:prstGeom>
          <a:solidFill>
            <a:srgbClr val="001E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Объект 2">
            <a:extLst>
              <a:ext uri="{FF2B5EF4-FFF2-40B4-BE49-F238E27FC236}">
                <a16:creationId xmlns="" xmlns:a16="http://schemas.microsoft.com/office/drawing/2014/main" id="{F34043FC-6A5E-4BC4-9A9E-11AC88111A03}"/>
              </a:ext>
            </a:extLst>
          </p:cNvPr>
          <p:cNvSpPr>
            <a:spLocks noGrp="1"/>
          </p:cNvSpPr>
          <p:nvPr>
            <p:ph sz="half" idx="1"/>
          </p:nvPr>
        </p:nvSpPr>
        <p:spPr>
          <a:xfrm>
            <a:off x="544287" y="2255519"/>
            <a:ext cx="5475514" cy="392144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Объект 3">
            <a:extLst>
              <a:ext uri="{FF2B5EF4-FFF2-40B4-BE49-F238E27FC236}">
                <a16:creationId xmlns="" xmlns:a16="http://schemas.microsoft.com/office/drawing/2014/main" id="{F085CBDB-32DD-4D7A-88BF-C84719E9F499}"/>
              </a:ext>
            </a:extLst>
          </p:cNvPr>
          <p:cNvSpPr>
            <a:spLocks noGrp="1"/>
          </p:cNvSpPr>
          <p:nvPr>
            <p:ph sz="half" idx="2"/>
          </p:nvPr>
        </p:nvSpPr>
        <p:spPr>
          <a:xfrm>
            <a:off x="6172199" y="2255519"/>
            <a:ext cx="5475513" cy="392144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1" name="Заголовок 7">
            <a:extLst>
              <a:ext uri="{FF2B5EF4-FFF2-40B4-BE49-F238E27FC236}">
                <a16:creationId xmlns="" xmlns:a16="http://schemas.microsoft.com/office/drawing/2014/main" id="{C7B33833-45DE-49A5-A650-670671A985A5}"/>
              </a:ext>
            </a:extLst>
          </p:cNvPr>
          <p:cNvSpPr>
            <a:spLocks noGrp="1"/>
          </p:cNvSpPr>
          <p:nvPr>
            <p:ph type="title"/>
          </p:nvPr>
        </p:nvSpPr>
        <p:spPr>
          <a:xfrm>
            <a:off x="544287" y="1079500"/>
            <a:ext cx="11103425" cy="855980"/>
          </a:xfrm>
          <a:prstGeom prst="rect">
            <a:avLst/>
          </a:prstGeom>
        </p:spPr>
        <p:txBody>
          <a:bodyPr/>
          <a:lstStyle>
            <a:lvl1pPr algn="l">
              <a:defRPr sz="4400" b="1" i="0" baseline="0">
                <a:solidFill>
                  <a:schemeClr val="bg1"/>
                </a:solidFill>
              </a:defRPr>
            </a:lvl1pPr>
          </a:lstStyle>
          <a:p>
            <a:r>
              <a:rPr lang="ru-RU" dirty="0"/>
              <a:t>Образец заголовка</a:t>
            </a:r>
          </a:p>
        </p:txBody>
      </p:sp>
      <p:pic>
        <p:nvPicPr>
          <p:cNvPr id="18" name="Рисунок 17">
            <a:extLst>
              <a:ext uri="{FF2B5EF4-FFF2-40B4-BE49-F238E27FC236}">
                <a16:creationId xmlns="" xmlns:a16="http://schemas.microsoft.com/office/drawing/2014/main" id="{5C067073-AECD-42DA-AC76-CADB67157D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528" y="153352"/>
            <a:ext cx="3690258" cy="603255"/>
          </a:xfrm>
          <a:prstGeom prst="rect">
            <a:avLst/>
          </a:prstGeom>
        </p:spPr>
      </p:pic>
    </p:spTree>
    <p:extLst>
      <p:ext uri="{BB962C8B-B14F-4D97-AF65-F5344CB8AC3E}">
        <p14:creationId xmlns:p14="http://schemas.microsoft.com/office/powerpoint/2010/main" val="3145977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Пользовательский макет">
    <p:bg>
      <p:bgPr>
        <a:solidFill>
          <a:srgbClr val="001E65"/>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D9CCF93-BD98-4155-9B6D-ACCAFB601F84}"/>
              </a:ext>
            </a:extLst>
          </p:cNvPr>
          <p:cNvSpPr>
            <a:spLocks noGrp="1"/>
          </p:cNvSpPr>
          <p:nvPr>
            <p:ph type="title"/>
          </p:nvPr>
        </p:nvSpPr>
        <p:spPr>
          <a:xfrm>
            <a:off x="838200" y="3048476"/>
            <a:ext cx="10515600" cy="761048"/>
          </a:xfrm>
          <a:prstGeom prst="rect">
            <a:avLst/>
          </a:prstGeom>
        </p:spPr>
        <p:txBody>
          <a:bodyPr/>
          <a:lstStyle>
            <a:lvl1pPr algn="ctr">
              <a:defRPr b="1"/>
            </a:lvl1pPr>
          </a:lstStyle>
          <a:p>
            <a:r>
              <a:rPr lang="ru-RU" dirty="0"/>
              <a:t>Образец заголовка</a:t>
            </a:r>
          </a:p>
        </p:txBody>
      </p:sp>
      <p:pic>
        <p:nvPicPr>
          <p:cNvPr id="6" name="Рисунок 5">
            <a:extLst>
              <a:ext uri="{FF2B5EF4-FFF2-40B4-BE49-F238E27FC236}">
                <a16:creationId xmlns="" xmlns:a16="http://schemas.microsoft.com/office/drawing/2014/main" id="{88605CDC-F14A-4EB8-A7C7-429CA1DC9F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528" y="153352"/>
            <a:ext cx="3690258" cy="603255"/>
          </a:xfrm>
          <a:prstGeom prst="rect">
            <a:avLst/>
          </a:prstGeom>
        </p:spPr>
      </p:pic>
    </p:spTree>
    <p:extLst>
      <p:ext uri="{BB962C8B-B14F-4D97-AF65-F5344CB8AC3E}">
        <p14:creationId xmlns:p14="http://schemas.microsoft.com/office/powerpoint/2010/main" val="3763312566"/>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Пользовательский макет">
    <p:bg>
      <p:bgPr>
        <a:solidFill>
          <a:srgbClr val="14A6A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D9CCF93-BD98-4155-9B6D-ACCAFB601F84}"/>
              </a:ext>
            </a:extLst>
          </p:cNvPr>
          <p:cNvSpPr>
            <a:spLocks noGrp="1"/>
          </p:cNvSpPr>
          <p:nvPr>
            <p:ph type="title"/>
          </p:nvPr>
        </p:nvSpPr>
        <p:spPr>
          <a:xfrm>
            <a:off x="838200" y="3048476"/>
            <a:ext cx="10515600" cy="761048"/>
          </a:xfrm>
          <a:prstGeom prst="rect">
            <a:avLst/>
          </a:prstGeom>
        </p:spPr>
        <p:txBody>
          <a:bodyPr/>
          <a:lstStyle>
            <a:lvl1pPr algn="ctr">
              <a:defRPr b="1"/>
            </a:lvl1pPr>
          </a:lstStyle>
          <a:p>
            <a:r>
              <a:rPr lang="ru-RU" dirty="0"/>
              <a:t>Образец заголовка</a:t>
            </a:r>
          </a:p>
        </p:txBody>
      </p:sp>
      <p:pic>
        <p:nvPicPr>
          <p:cNvPr id="6" name="Рисунок 5">
            <a:extLst>
              <a:ext uri="{FF2B5EF4-FFF2-40B4-BE49-F238E27FC236}">
                <a16:creationId xmlns="" xmlns:a16="http://schemas.microsoft.com/office/drawing/2014/main" id="{88605CDC-F14A-4EB8-A7C7-429CA1DC9F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528" y="153352"/>
            <a:ext cx="3690258" cy="603255"/>
          </a:xfrm>
          <a:prstGeom prst="rect">
            <a:avLst/>
          </a:prstGeom>
        </p:spPr>
      </p:pic>
    </p:spTree>
    <p:extLst>
      <p:ext uri="{BB962C8B-B14F-4D97-AF65-F5344CB8AC3E}">
        <p14:creationId xmlns:p14="http://schemas.microsoft.com/office/powerpoint/2010/main" val="28613160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4367132"/>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65" r:id="rId3"/>
    <p:sldLayoutId id="2147483664" r:id="rId4"/>
    <p:sldLayoutId id="2147483666" r:id="rId5"/>
    <p:sldLayoutId id="2147483662" r:id="rId6"/>
    <p:sldLayoutId id="2147483667" r:id="rId7"/>
    <p:sldLayoutId id="2147483668" r:id="rId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3.emf"/><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6.png"/><Relationship Id="rId4" Type="http://schemas.openxmlformats.org/officeDocument/2006/relationships/image" Target="../media/image35.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3.xml"/><Relationship Id="rId5" Type="http://schemas.openxmlformats.org/officeDocument/2006/relationships/image" Target="../media/image54.jpeg"/><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6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64.png"/><Relationship Id="rId4" Type="http://schemas.openxmlformats.org/officeDocument/2006/relationships/image" Target="../media/image6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60D5C8E-4730-4109-8E01-2E08CE281F5E}"/>
              </a:ext>
            </a:extLst>
          </p:cNvPr>
          <p:cNvSpPr>
            <a:spLocks noGrp="1"/>
          </p:cNvSpPr>
          <p:nvPr>
            <p:ph type="ctrTitle"/>
          </p:nvPr>
        </p:nvSpPr>
        <p:spPr>
          <a:xfrm>
            <a:off x="2975270" y="3302252"/>
            <a:ext cx="8894150" cy="3069502"/>
          </a:xfrm>
        </p:spPr>
        <p:txBody>
          <a:bodyPr/>
          <a:lstStyle/>
          <a:p>
            <a:r>
              <a:rPr lang="en-US" dirty="0"/>
              <a:t/>
            </a:r>
            <a:br>
              <a:rPr lang="en-US" dirty="0"/>
            </a:br>
            <a:r>
              <a:rPr lang="en-US" dirty="0"/>
              <a:t/>
            </a:r>
            <a:br>
              <a:rPr lang="en-US" dirty="0"/>
            </a:br>
            <a:r>
              <a:rPr lang="ru-RU" dirty="0">
                <a:latin typeface="Bahnschrift SemiBold" panose="020B0502040204020203" pitchFamily="34" charset="0"/>
              </a:rPr>
              <a:t>ТЕМА</a:t>
            </a:r>
            <a:br>
              <a:rPr lang="ru-RU" dirty="0">
                <a:latin typeface="Bahnschrift SemiBold" panose="020B0502040204020203" pitchFamily="34" charset="0"/>
              </a:rPr>
            </a:br>
            <a:r>
              <a:rPr lang="ru-RU" dirty="0">
                <a:latin typeface="Bahnschrift SemiBold" panose="020B0502040204020203" pitchFamily="34" charset="0"/>
              </a:rPr>
              <a:t>КОМПОНЕНТЫ СЕТИ. КОММУНИКАЦИОННЫЕ КАНАЛЫ</a:t>
            </a:r>
          </a:p>
        </p:txBody>
      </p:sp>
    </p:spTree>
    <p:extLst>
      <p:ext uri="{BB962C8B-B14F-4D97-AF65-F5344CB8AC3E}">
        <p14:creationId xmlns:p14="http://schemas.microsoft.com/office/powerpoint/2010/main" val="1383776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 xmlns:a16="http://schemas.microsoft.com/office/drawing/2014/main" id="{783D928F-FCBF-4B64-A2A9-A12E19D20AB5}"/>
              </a:ext>
            </a:extLst>
          </p:cNvPr>
          <p:cNvSpPr>
            <a:spLocks noGrp="1"/>
          </p:cNvSpPr>
          <p:nvPr>
            <p:ph sz="quarter" idx="11"/>
          </p:nvPr>
        </p:nvSpPr>
        <p:spPr>
          <a:xfrm>
            <a:off x="659423" y="1754554"/>
            <a:ext cx="10788162" cy="4040414"/>
          </a:xfrm>
        </p:spPr>
        <p:txBody>
          <a:bodyPr/>
          <a:lstStyle/>
          <a:p>
            <a:pPr marL="0" indent="0">
              <a:buNone/>
            </a:pPr>
            <a:r>
              <a:rPr lang="ru-RU" dirty="0">
                <a:latin typeface="Georgia" panose="02040502050405020303" pitchFamily="18" charset="0"/>
              </a:rPr>
              <a:t>Повторители соединяют сегменты, использующие одинаковые или разные типы носителя, восстанавливают сигнал, увеличивая дальность передачи, передают информацию в обоих направлениях. Использование повторителя позволяет расширить сеть, построенную с использованием коаксиального кабеля. </a:t>
            </a:r>
          </a:p>
          <a:p>
            <a:endParaRPr lang="ru-RU" dirty="0"/>
          </a:p>
        </p:txBody>
      </p:sp>
      <p:sp>
        <p:nvSpPr>
          <p:cNvPr id="3" name="Заголовок 2">
            <a:extLst>
              <a:ext uri="{FF2B5EF4-FFF2-40B4-BE49-F238E27FC236}">
                <a16:creationId xmlns="" xmlns:a16="http://schemas.microsoft.com/office/drawing/2014/main" id="{57EDE590-3639-4C6C-BADF-DA74B8620462}"/>
              </a:ext>
            </a:extLst>
          </p:cNvPr>
          <p:cNvSpPr>
            <a:spLocks noGrp="1"/>
          </p:cNvSpPr>
          <p:nvPr>
            <p:ph type="title"/>
          </p:nvPr>
        </p:nvSpPr>
        <p:spPr>
          <a:xfrm>
            <a:off x="538163" y="933410"/>
            <a:ext cx="11193462" cy="692722"/>
          </a:xfrm>
        </p:spPr>
        <p:txBody>
          <a:bodyPr/>
          <a:lstStyle/>
          <a:p>
            <a:r>
              <a:rPr lang="ru-RU" dirty="0"/>
              <a:t>Повторитель</a:t>
            </a:r>
          </a:p>
        </p:txBody>
      </p:sp>
      <p:pic>
        <p:nvPicPr>
          <p:cNvPr id="4" name="Рисунок 3">
            <a:extLst>
              <a:ext uri="{FF2B5EF4-FFF2-40B4-BE49-F238E27FC236}">
                <a16:creationId xmlns="" xmlns:a16="http://schemas.microsoft.com/office/drawing/2014/main" id="{3C52DA7B-E340-4607-8BC8-4ADF3BF6F172}"/>
              </a:ext>
            </a:extLst>
          </p:cNvPr>
          <p:cNvPicPr>
            <a:picLocks noChangeAspect="1"/>
          </p:cNvPicPr>
          <p:nvPr/>
        </p:nvPicPr>
        <p:blipFill>
          <a:blip r:embed="rId2"/>
          <a:stretch>
            <a:fillRect/>
          </a:stretch>
        </p:blipFill>
        <p:spPr>
          <a:xfrm>
            <a:off x="1536986" y="3968912"/>
            <a:ext cx="3279932" cy="1676545"/>
          </a:xfrm>
          <a:prstGeom prst="rect">
            <a:avLst/>
          </a:prstGeom>
        </p:spPr>
      </p:pic>
      <p:sp>
        <p:nvSpPr>
          <p:cNvPr id="5" name="Прямоугольник 4">
            <a:extLst>
              <a:ext uri="{FF2B5EF4-FFF2-40B4-BE49-F238E27FC236}">
                <a16:creationId xmlns="" xmlns:a16="http://schemas.microsoft.com/office/drawing/2014/main" id="{1D44CDAE-E441-416D-A1E1-E74BCCBE55DF}"/>
              </a:ext>
            </a:extLst>
          </p:cNvPr>
          <p:cNvSpPr/>
          <p:nvPr/>
        </p:nvSpPr>
        <p:spPr>
          <a:xfrm>
            <a:off x="2484951" y="5958795"/>
            <a:ext cx="990977" cy="400110"/>
          </a:xfrm>
          <a:prstGeom prst="rect">
            <a:avLst/>
          </a:prstGeom>
        </p:spPr>
        <p:txBody>
          <a:bodyPr wrap="none">
            <a:spAutoFit/>
          </a:bodyPr>
          <a:lstStyle/>
          <a:p>
            <a:r>
              <a:rPr lang="en-US" sz="2000" dirty="0"/>
              <a:t>ER-200</a:t>
            </a:r>
            <a:endParaRPr lang="en-US" dirty="0"/>
          </a:p>
        </p:txBody>
      </p:sp>
      <p:pic>
        <p:nvPicPr>
          <p:cNvPr id="6" name="Рисунок 5">
            <a:extLst>
              <a:ext uri="{FF2B5EF4-FFF2-40B4-BE49-F238E27FC236}">
                <a16:creationId xmlns="" xmlns:a16="http://schemas.microsoft.com/office/drawing/2014/main" id="{324B0FCC-870D-4551-A1BF-55CFCA1ED302}"/>
              </a:ext>
            </a:extLst>
          </p:cNvPr>
          <p:cNvPicPr>
            <a:picLocks noChangeAspect="1"/>
          </p:cNvPicPr>
          <p:nvPr/>
        </p:nvPicPr>
        <p:blipFill>
          <a:blip r:embed="rId3"/>
          <a:stretch>
            <a:fillRect/>
          </a:stretch>
        </p:blipFill>
        <p:spPr>
          <a:xfrm>
            <a:off x="6446450" y="3679327"/>
            <a:ext cx="4755292" cy="2255716"/>
          </a:xfrm>
          <a:prstGeom prst="rect">
            <a:avLst/>
          </a:prstGeom>
        </p:spPr>
      </p:pic>
    </p:spTree>
    <p:extLst>
      <p:ext uri="{BB962C8B-B14F-4D97-AF65-F5344CB8AC3E}">
        <p14:creationId xmlns:p14="http://schemas.microsoft.com/office/powerpoint/2010/main" val="4008663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a:extLst>
              <a:ext uri="{FF2B5EF4-FFF2-40B4-BE49-F238E27FC236}">
                <a16:creationId xmlns="" xmlns:a16="http://schemas.microsoft.com/office/drawing/2014/main" id="{799564A2-E078-4EFD-948A-A525A010AFCA}"/>
              </a:ext>
            </a:extLst>
          </p:cNvPr>
          <p:cNvPicPr>
            <a:picLocks noGrp="1" noChangeAspect="1"/>
          </p:cNvPicPr>
          <p:nvPr>
            <p:ph sz="quarter" idx="11"/>
          </p:nvPr>
        </p:nvPicPr>
        <p:blipFill>
          <a:blip r:embed="rId2"/>
          <a:stretch>
            <a:fillRect/>
          </a:stretch>
        </p:blipFill>
        <p:spPr>
          <a:xfrm>
            <a:off x="930301" y="830201"/>
            <a:ext cx="2621507" cy="2462997"/>
          </a:xfrm>
          <a:prstGeom prst="rect">
            <a:avLst/>
          </a:prstGeom>
        </p:spPr>
      </p:pic>
      <p:sp>
        <p:nvSpPr>
          <p:cNvPr id="5" name="Заголовок 4">
            <a:extLst>
              <a:ext uri="{FF2B5EF4-FFF2-40B4-BE49-F238E27FC236}">
                <a16:creationId xmlns="" xmlns:a16="http://schemas.microsoft.com/office/drawing/2014/main" id="{44441E73-A375-4B93-B06E-BE0C662C8270}"/>
              </a:ext>
            </a:extLst>
          </p:cNvPr>
          <p:cNvSpPr>
            <a:spLocks noGrp="1"/>
          </p:cNvSpPr>
          <p:nvPr>
            <p:ph type="title"/>
          </p:nvPr>
        </p:nvSpPr>
        <p:spPr>
          <a:xfrm>
            <a:off x="7707936" y="285960"/>
            <a:ext cx="8968127" cy="762000"/>
          </a:xfrm>
        </p:spPr>
        <p:txBody>
          <a:bodyPr/>
          <a:lstStyle/>
          <a:p>
            <a:r>
              <a:rPr lang="ru-RU" dirty="0"/>
              <a:t>Повторитель</a:t>
            </a:r>
          </a:p>
        </p:txBody>
      </p:sp>
      <p:pic>
        <p:nvPicPr>
          <p:cNvPr id="8" name="Рисунок 7">
            <a:extLst>
              <a:ext uri="{FF2B5EF4-FFF2-40B4-BE49-F238E27FC236}">
                <a16:creationId xmlns="" xmlns:a16="http://schemas.microsoft.com/office/drawing/2014/main" id="{832A5186-58A3-435A-8BB5-E9FB406E59AA}"/>
              </a:ext>
            </a:extLst>
          </p:cNvPr>
          <p:cNvPicPr>
            <a:picLocks noChangeAspect="1"/>
          </p:cNvPicPr>
          <p:nvPr/>
        </p:nvPicPr>
        <p:blipFill>
          <a:blip r:embed="rId3"/>
          <a:stretch>
            <a:fillRect/>
          </a:stretch>
        </p:blipFill>
        <p:spPr>
          <a:xfrm>
            <a:off x="979073" y="3729448"/>
            <a:ext cx="2572735" cy="2853175"/>
          </a:xfrm>
          <a:prstGeom prst="rect">
            <a:avLst/>
          </a:prstGeom>
        </p:spPr>
      </p:pic>
      <p:pic>
        <p:nvPicPr>
          <p:cNvPr id="11" name="Рисунок 10">
            <a:extLst>
              <a:ext uri="{FF2B5EF4-FFF2-40B4-BE49-F238E27FC236}">
                <a16:creationId xmlns="" xmlns:a16="http://schemas.microsoft.com/office/drawing/2014/main" id="{C849359F-FBAD-42C3-ABA6-F9AB8ADD8F93}"/>
              </a:ext>
            </a:extLst>
          </p:cNvPr>
          <p:cNvPicPr>
            <a:picLocks noChangeAspect="1"/>
          </p:cNvPicPr>
          <p:nvPr/>
        </p:nvPicPr>
        <p:blipFill>
          <a:blip r:embed="rId4"/>
          <a:stretch>
            <a:fillRect/>
          </a:stretch>
        </p:blipFill>
        <p:spPr>
          <a:xfrm>
            <a:off x="7564568" y="4601251"/>
            <a:ext cx="2639797" cy="1981372"/>
          </a:xfrm>
          <a:prstGeom prst="rect">
            <a:avLst/>
          </a:prstGeom>
        </p:spPr>
      </p:pic>
      <p:pic>
        <p:nvPicPr>
          <p:cNvPr id="12" name="Picture 6">
            <a:extLst>
              <a:ext uri="{FF2B5EF4-FFF2-40B4-BE49-F238E27FC236}">
                <a16:creationId xmlns="" xmlns:a16="http://schemas.microsoft.com/office/drawing/2014/main" id="{AF0C9ABF-E48A-4799-9FC8-52A2D14A6F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9980" y="4582373"/>
            <a:ext cx="28924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Прямоугольник 12">
            <a:extLst>
              <a:ext uri="{FF2B5EF4-FFF2-40B4-BE49-F238E27FC236}">
                <a16:creationId xmlns="" xmlns:a16="http://schemas.microsoft.com/office/drawing/2014/main" id="{3834D0FC-0732-47E1-A26D-5A2D800190C8}"/>
              </a:ext>
            </a:extLst>
          </p:cNvPr>
          <p:cNvSpPr/>
          <p:nvPr/>
        </p:nvSpPr>
        <p:spPr>
          <a:xfrm>
            <a:off x="3799980" y="1047960"/>
            <a:ext cx="7688868" cy="2554545"/>
          </a:xfrm>
          <a:prstGeom prst="rect">
            <a:avLst/>
          </a:prstGeom>
        </p:spPr>
        <p:txBody>
          <a:bodyPr wrap="square">
            <a:spAutoFit/>
          </a:bodyPr>
          <a:lstStyle/>
          <a:p>
            <a:pPr indent="266700" algn="just">
              <a:defRPr/>
            </a:pPr>
            <a:r>
              <a:rPr lang="ru-RU" sz="2000" dirty="0">
                <a:latin typeface="Times New Roman" panose="02020603050405020304" pitchFamily="18" charset="0"/>
                <a:cs typeface="Times New Roman" panose="02020603050405020304" pitchFamily="18" charset="0"/>
              </a:rPr>
              <a:t>Одной из первых задач, которая стоит перед любой технологией транспортировки данных, является возможность их передачи на максимально большое расстояние.</a:t>
            </a:r>
          </a:p>
          <a:p>
            <a:pPr indent="266700" algn="just">
              <a:defRPr/>
            </a:pPr>
            <a:r>
              <a:rPr lang="ru-RU" sz="2000" dirty="0">
                <a:latin typeface="Times New Roman" panose="02020603050405020304" pitchFamily="18" charset="0"/>
                <a:cs typeface="Times New Roman" panose="02020603050405020304" pitchFamily="18" charset="0"/>
              </a:rPr>
              <a:t>Предназначен для увеличения расстояния сетевого соединения путём повторения электрического сигнала «один в один». Бывают </a:t>
            </a:r>
            <a:r>
              <a:rPr lang="ru-RU" sz="2000" dirty="0" err="1">
                <a:latin typeface="Times New Roman" panose="02020603050405020304" pitchFamily="18" charset="0"/>
                <a:cs typeface="Times New Roman" panose="02020603050405020304" pitchFamily="18" charset="0"/>
              </a:rPr>
              <a:t>однопортовые</a:t>
            </a:r>
            <a:r>
              <a:rPr lang="ru-RU" sz="2000" dirty="0">
                <a:latin typeface="Times New Roman" panose="02020603050405020304" pitchFamily="18" charset="0"/>
                <a:cs typeface="Times New Roman" panose="02020603050405020304" pitchFamily="18" charset="0"/>
              </a:rPr>
              <a:t> повторители и </a:t>
            </a:r>
            <a:r>
              <a:rPr lang="ru-RU" sz="2000" dirty="0" err="1">
                <a:latin typeface="Times New Roman" panose="02020603050405020304" pitchFamily="18" charset="0"/>
                <a:cs typeface="Times New Roman" panose="02020603050405020304" pitchFamily="18" charset="0"/>
              </a:rPr>
              <a:t>многопортовые</a:t>
            </a:r>
            <a:r>
              <a:rPr lang="ru-RU"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indent="266700" algn="just">
              <a:defRPr/>
            </a:pPr>
            <a:r>
              <a:rPr lang="ru-RU" sz="2000" dirty="0">
                <a:latin typeface="Times New Roman" panose="02020603050405020304" pitchFamily="18" charset="0"/>
                <a:cs typeface="Times New Roman" panose="02020603050405020304" pitchFamily="18" charset="0"/>
              </a:rPr>
              <a:t>В терминах модели OSI</a:t>
            </a:r>
            <a:r>
              <a:rPr lang="en-US" sz="2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повторитель работает на </a:t>
            </a:r>
            <a:r>
              <a:rPr lang="ru-RU" sz="2000" b="1" u="sng" dirty="0">
                <a:latin typeface="Times New Roman" panose="02020603050405020304" pitchFamily="18" charset="0"/>
                <a:cs typeface="Times New Roman" panose="02020603050405020304" pitchFamily="18" charset="0"/>
              </a:rPr>
              <a:t>физическом</a:t>
            </a:r>
            <a:r>
              <a:rPr lang="ru-RU" sz="2000" dirty="0">
                <a:latin typeface="Times New Roman" panose="02020603050405020304" pitchFamily="18" charset="0"/>
                <a:cs typeface="Times New Roman" panose="02020603050405020304" pitchFamily="18" charset="0"/>
              </a:rPr>
              <a:t> уровне.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1331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204E3DC-3621-4E44-B842-56913B797100}"/>
              </a:ext>
            </a:extLst>
          </p:cNvPr>
          <p:cNvSpPr>
            <a:spLocks noGrp="1"/>
          </p:cNvSpPr>
          <p:nvPr>
            <p:ph type="title"/>
          </p:nvPr>
        </p:nvSpPr>
        <p:spPr>
          <a:xfrm>
            <a:off x="1611935" y="820340"/>
            <a:ext cx="8968127" cy="762000"/>
          </a:xfrm>
        </p:spPr>
        <p:txBody>
          <a:bodyPr/>
          <a:lstStyle/>
          <a:p>
            <a:r>
              <a:rPr lang="ru-RU" dirty="0"/>
              <a:t>Повторитель</a:t>
            </a:r>
          </a:p>
        </p:txBody>
      </p:sp>
      <p:sp>
        <p:nvSpPr>
          <p:cNvPr id="4" name="Прямоугольник 3">
            <a:extLst>
              <a:ext uri="{FF2B5EF4-FFF2-40B4-BE49-F238E27FC236}">
                <a16:creationId xmlns="" xmlns:a16="http://schemas.microsoft.com/office/drawing/2014/main" id="{A8680991-DB2A-4270-95A6-32641DCCF9FE}"/>
              </a:ext>
            </a:extLst>
          </p:cNvPr>
          <p:cNvSpPr/>
          <p:nvPr/>
        </p:nvSpPr>
        <p:spPr>
          <a:xfrm>
            <a:off x="1341120" y="1582340"/>
            <a:ext cx="10591800" cy="4832092"/>
          </a:xfrm>
          <a:prstGeom prst="rect">
            <a:avLst/>
          </a:prstGeom>
        </p:spPr>
        <p:txBody>
          <a:bodyPr wrap="square">
            <a:spAutoFit/>
          </a:bodyPr>
          <a:lstStyle/>
          <a:p>
            <a:pPr indent="533400" algn="just"/>
            <a:r>
              <a:rPr lang="ru-RU" sz="2200" dirty="0">
                <a:latin typeface="Times New Roman" panose="02020603050405020304" pitchFamily="18" charset="0"/>
                <a:cs typeface="Times New Roman" panose="02020603050405020304" pitchFamily="18" charset="0"/>
              </a:rPr>
              <a:t>Физическая среда накладывает на процесс передачи информации своё ограничение — рано или поздно мощность сигнала падает, и приём становится невозможным. Но ещё большее значение имеет то, что искажается «форма сигнала» — закономерность, в соответствии с которой мгновенное значение уровня сигнала изменяется во времени. Это происходит в результате того, что провода, по которым передаётся сигнал, имеют собственную ёмкость и индуктивность. Электрические и магнитные поля одного проводника наводят ЭДС в других проводниках (длинная линия).</a:t>
            </a:r>
          </a:p>
          <a:p>
            <a:pPr indent="533400" algn="just"/>
            <a:r>
              <a:rPr lang="ru-RU" sz="2200" dirty="0">
                <a:latin typeface="Times New Roman" panose="02020603050405020304" pitchFamily="18" charset="0"/>
                <a:cs typeface="Times New Roman" panose="02020603050405020304" pitchFamily="18" charset="0"/>
              </a:rPr>
              <a:t>Привычное для аналоговых систем усиление не годится для высокочастотных цифровых сигналов. Разумеется, при его использовании какой-то небольшой эффект может быть достигнут, но с увеличением расстояния искажения быстро нарушат целостность данных. В таких ситуациях применяют не усиление, а повторение сигнала. При этом устройство на входе должно принимать сигнал, далее распознавать его первоначальный вид, и генерировать на выходе его точную копию. </a:t>
            </a:r>
          </a:p>
        </p:txBody>
      </p:sp>
    </p:spTree>
    <p:extLst>
      <p:ext uri="{BB962C8B-B14F-4D97-AF65-F5344CB8AC3E}">
        <p14:creationId xmlns:p14="http://schemas.microsoft.com/office/powerpoint/2010/main" val="326432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 xmlns:a16="http://schemas.microsoft.com/office/drawing/2014/main" id="{13F61DD5-4EB7-4C1B-925A-25B40AEF340E}"/>
              </a:ext>
            </a:extLst>
          </p:cNvPr>
          <p:cNvSpPr>
            <a:spLocks noGrp="1"/>
          </p:cNvSpPr>
          <p:nvPr>
            <p:ph sz="quarter" idx="11"/>
          </p:nvPr>
        </p:nvSpPr>
        <p:spPr>
          <a:xfrm>
            <a:off x="1148820" y="925287"/>
            <a:ext cx="10392682" cy="3429430"/>
          </a:xfrm>
        </p:spPr>
        <p:txBody>
          <a:bodyPr/>
          <a:lstStyle/>
          <a:p>
            <a:pPr marL="0" indent="441325" algn="just">
              <a:buNone/>
            </a:pPr>
            <a:r>
              <a:rPr lang="ru-RU" sz="2200" dirty="0">
                <a:latin typeface="Times New Roman" panose="02020603050405020304" pitchFamily="18" charset="0"/>
                <a:cs typeface="Times New Roman" panose="02020603050405020304" pitchFamily="18" charset="0"/>
              </a:rPr>
              <a:t>Первоначально в </a:t>
            </a:r>
            <a:r>
              <a:rPr lang="ru-RU" sz="2200" dirty="0" err="1">
                <a:latin typeface="Times New Roman" panose="02020603050405020304" pitchFamily="18" charset="0"/>
                <a:cs typeface="Times New Roman" panose="02020603050405020304" pitchFamily="18" charset="0"/>
              </a:rPr>
              <a:t>Ethernet</a:t>
            </a:r>
            <a:r>
              <a:rPr lang="ru-RU" sz="2200" dirty="0">
                <a:latin typeface="Times New Roman" panose="02020603050405020304" pitchFamily="18" charset="0"/>
                <a:cs typeface="Times New Roman" panose="02020603050405020304" pitchFamily="18" charset="0"/>
              </a:rPr>
              <a:t> использовался коаксиальный кабель с топологией «шина», и нужно было соединять между собой всего несколько протяжённых сегментов. Для этого обычно использовались повторители (</a:t>
            </a:r>
            <a:r>
              <a:rPr lang="ru-RU" sz="2200" dirty="0" err="1">
                <a:latin typeface="Times New Roman" panose="02020603050405020304" pitchFamily="18" charset="0"/>
                <a:cs typeface="Times New Roman" panose="02020603050405020304" pitchFamily="18" charset="0"/>
              </a:rPr>
              <a:t>repeater</a:t>
            </a:r>
            <a:r>
              <a:rPr lang="ru-RU" sz="2200" dirty="0">
                <a:latin typeface="Times New Roman" panose="02020603050405020304" pitchFamily="18" charset="0"/>
                <a:cs typeface="Times New Roman" panose="02020603050405020304" pitchFamily="18" charset="0"/>
              </a:rPr>
              <a:t>), имевшие два порта. Несколько позже появились </a:t>
            </a:r>
            <a:r>
              <a:rPr lang="ru-RU" sz="2200" dirty="0" err="1">
                <a:latin typeface="Times New Roman" panose="02020603050405020304" pitchFamily="18" charset="0"/>
                <a:cs typeface="Times New Roman" panose="02020603050405020304" pitchFamily="18" charset="0"/>
              </a:rPr>
              <a:t>многопортовые</a:t>
            </a:r>
            <a:r>
              <a:rPr lang="ru-RU" sz="2200" dirty="0">
                <a:latin typeface="Times New Roman" panose="02020603050405020304" pitchFamily="18" charset="0"/>
                <a:cs typeface="Times New Roman" panose="02020603050405020304" pitchFamily="18" charset="0"/>
              </a:rPr>
              <a:t> устройства, называемые концентраторами (</a:t>
            </a:r>
            <a:r>
              <a:rPr lang="ru-RU" sz="2200" dirty="0" err="1">
                <a:latin typeface="Times New Roman" panose="02020603050405020304" pitchFamily="18" charset="0"/>
                <a:cs typeface="Times New Roman" panose="02020603050405020304" pitchFamily="18" charset="0"/>
              </a:rPr>
              <a:t>concentrator</a:t>
            </a:r>
            <a:r>
              <a:rPr lang="ru-RU" sz="2200" dirty="0">
                <a:latin typeface="Times New Roman" panose="02020603050405020304" pitchFamily="18" charset="0"/>
                <a:cs typeface="Times New Roman" panose="02020603050405020304" pitchFamily="18" charset="0"/>
              </a:rPr>
              <a:t>). Их физический смысл был точно такой же, но восстановленный сигнал транслировался на все активные порты, кроме того, с которого пришёл сигнал.</a:t>
            </a:r>
          </a:p>
          <a:p>
            <a:pPr marL="0" indent="441325" algn="just">
              <a:buNone/>
            </a:pPr>
            <a:r>
              <a:rPr lang="ru-RU" sz="2200" dirty="0">
                <a:latin typeface="Times New Roman" panose="02020603050405020304" pitchFamily="18" charset="0"/>
                <a:cs typeface="Times New Roman" panose="02020603050405020304" pitchFamily="18" charset="0"/>
              </a:rPr>
              <a:t>С появлением протокола 10baseT (витой пары) для избегания терминологической путаницы </a:t>
            </a:r>
            <a:r>
              <a:rPr lang="ru-RU" sz="2200" dirty="0" err="1">
                <a:latin typeface="Times New Roman" panose="02020603050405020304" pitchFamily="18" charset="0"/>
                <a:cs typeface="Times New Roman" panose="02020603050405020304" pitchFamily="18" charset="0"/>
              </a:rPr>
              <a:t>многопортовые</a:t>
            </a:r>
            <a:r>
              <a:rPr lang="ru-RU" sz="2200" dirty="0">
                <a:latin typeface="Times New Roman" panose="02020603050405020304" pitchFamily="18" charset="0"/>
                <a:cs typeface="Times New Roman" panose="02020603050405020304" pitchFamily="18" charset="0"/>
              </a:rPr>
              <a:t> повторители для витой пары стали называться сетевыми концентраторами (</a:t>
            </a:r>
            <a:r>
              <a:rPr lang="ru-RU" sz="2200" dirty="0" err="1">
                <a:latin typeface="Times New Roman" panose="02020603050405020304" pitchFamily="18" charset="0"/>
                <a:cs typeface="Times New Roman" panose="02020603050405020304" pitchFamily="18" charset="0"/>
              </a:rPr>
              <a:t>хабами</a:t>
            </a:r>
            <a:r>
              <a:rPr lang="ru-RU" sz="2200" dirty="0">
                <a:latin typeface="Times New Roman" panose="02020603050405020304" pitchFamily="18" charset="0"/>
                <a:cs typeface="Times New Roman" panose="02020603050405020304" pitchFamily="18" charset="0"/>
              </a:rPr>
              <a:t>), а </a:t>
            </a:r>
            <a:r>
              <a:rPr lang="ru-RU" sz="2200" dirty="0" err="1">
                <a:latin typeface="Times New Roman" panose="02020603050405020304" pitchFamily="18" charset="0"/>
                <a:cs typeface="Times New Roman" panose="02020603050405020304" pitchFamily="18" charset="0"/>
              </a:rPr>
              <a:t>двухпортовые</a:t>
            </a:r>
            <a:r>
              <a:rPr lang="ru-RU" sz="2200" dirty="0">
                <a:latin typeface="Times New Roman" panose="02020603050405020304" pitchFamily="18" charset="0"/>
                <a:cs typeface="Times New Roman" panose="02020603050405020304" pitchFamily="18" charset="0"/>
              </a:rPr>
              <a:t> — повторителями (репитерами).</a:t>
            </a:r>
          </a:p>
          <a:p>
            <a:pPr marL="0" indent="0">
              <a:buNone/>
            </a:pPr>
            <a:r>
              <a:rPr lang="ru-RU" sz="2000" dirty="0"/>
              <a:t>                                                                                        </a:t>
            </a:r>
            <a:r>
              <a:rPr lang="ru-RU" sz="2000" dirty="0">
                <a:latin typeface="Times New Roman" panose="02020603050405020304" pitchFamily="18" charset="0"/>
                <a:cs typeface="Times New Roman" panose="02020603050405020304" pitchFamily="18" charset="0"/>
              </a:rPr>
              <a:t>Концентратор (</a:t>
            </a:r>
            <a:r>
              <a:rPr lang="ru-RU" sz="2000" dirty="0" err="1">
                <a:latin typeface="Times New Roman" panose="02020603050405020304" pitchFamily="18" charset="0"/>
                <a:cs typeface="Times New Roman" panose="02020603050405020304" pitchFamily="18" charset="0"/>
              </a:rPr>
              <a:t>хаб</a:t>
            </a:r>
            <a:r>
              <a:rPr lang="ru-RU" sz="2000" dirty="0">
                <a:latin typeface="Times New Roman" panose="02020603050405020304" pitchFamily="18" charset="0"/>
                <a:cs typeface="Times New Roman" panose="02020603050405020304" pitchFamily="18" charset="0"/>
              </a:rPr>
              <a:t>)</a:t>
            </a:r>
          </a:p>
          <a:p>
            <a:pPr marL="0" indent="0">
              <a:buNone/>
            </a:pPr>
            <a:r>
              <a:rPr lang="ru-RU" sz="2000" dirty="0"/>
              <a:t>Повторитель</a:t>
            </a:r>
          </a:p>
          <a:p>
            <a:pPr marL="0" indent="0">
              <a:buNone/>
            </a:pPr>
            <a:endParaRPr lang="ru-RU" sz="2000" dirty="0"/>
          </a:p>
          <a:p>
            <a:pPr marL="0" indent="0">
              <a:buNone/>
            </a:pPr>
            <a:endParaRPr lang="ru-RU" sz="2000" dirty="0"/>
          </a:p>
          <a:p>
            <a:endParaRPr lang="ru-RU" sz="2000" dirty="0"/>
          </a:p>
        </p:txBody>
      </p:sp>
      <p:sp>
        <p:nvSpPr>
          <p:cNvPr id="3" name="Заголовок 2">
            <a:extLst>
              <a:ext uri="{FF2B5EF4-FFF2-40B4-BE49-F238E27FC236}">
                <a16:creationId xmlns="" xmlns:a16="http://schemas.microsoft.com/office/drawing/2014/main" id="{2F648A6E-AB85-4EE4-AEC1-E00B6F678418}"/>
              </a:ext>
            </a:extLst>
          </p:cNvPr>
          <p:cNvSpPr>
            <a:spLocks noGrp="1"/>
          </p:cNvSpPr>
          <p:nvPr>
            <p:ph type="title"/>
          </p:nvPr>
        </p:nvSpPr>
        <p:spPr>
          <a:xfrm>
            <a:off x="5304274" y="163287"/>
            <a:ext cx="8968127" cy="762000"/>
          </a:xfrm>
        </p:spPr>
        <p:txBody>
          <a:bodyPr/>
          <a:lstStyle/>
          <a:p>
            <a:r>
              <a:rPr lang="ru-RU" dirty="0"/>
              <a:t>Типы повторителей</a:t>
            </a:r>
          </a:p>
        </p:txBody>
      </p:sp>
      <p:pic>
        <p:nvPicPr>
          <p:cNvPr id="4" name="Рисунок 3">
            <a:extLst>
              <a:ext uri="{FF2B5EF4-FFF2-40B4-BE49-F238E27FC236}">
                <a16:creationId xmlns="" xmlns:a16="http://schemas.microsoft.com/office/drawing/2014/main" id="{C2849D6B-01E2-4005-9393-96B5CB270501}"/>
              </a:ext>
            </a:extLst>
          </p:cNvPr>
          <p:cNvPicPr>
            <a:picLocks noChangeAspect="1"/>
          </p:cNvPicPr>
          <p:nvPr/>
        </p:nvPicPr>
        <p:blipFill>
          <a:blip r:embed="rId2"/>
          <a:stretch>
            <a:fillRect/>
          </a:stretch>
        </p:blipFill>
        <p:spPr>
          <a:xfrm>
            <a:off x="2968567" y="4488007"/>
            <a:ext cx="2521021" cy="2369993"/>
          </a:xfrm>
          <a:prstGeom prst="rect">
            <a:avLst/>
          </a:prstGeom>
        </p:spPr>
      </p:pic>
      <p:pic>
        <p:nvPicPr>
          <p:cNvPr id="5" name="Рисунок 4">
            <a:extLst>
              <a:ext uri="{FF2B5EF4-FFF2-40B4-BE49-F238E27FC236}">
                <a16:creationId xmlns="" xmlns:a16="http://schemas.microsoft.com/office/drawing/2014/main" id="{A46E269E-284B-4518-9A64-B41C850C1586}"/>
              </a:ext>
            </a:extLst>
          </p:cNvPr>
          <p:cNvPicPr>
            <a:picLocks noChangeAspect="1"/>
          </p:cNvPicPr>
          <p:nvPr/>
        </p:nvPicPr>
        <p:blipFill>
          <a:blip r:embed="rId3"/>
          <a:stretch>
            <a:fillRect/>
          </a:stretch>
        </p:blipFill>
        <p:spPr>
          <a:xfrm>
            <a:off x="7372539" y="4661710"/>
            <a:ext cx="3084214" cy="2033003"/>
          </a:xfrm>
          <a:prstGeom prst="rect">
            <a:avLst/>
          </a:prstGeom>
        </p:spPr>
      </p:pic>
    </p:spTree>
    <p:extLst>
      <p:ext uri="{BB962C8B-B14F-4D97-AF65-F5344CB8AC3E}">
        <p14:creationId xmlns:p14="http://schemas.microsoft.com/office/powerpoint/2010/main" val="744769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 xmlns:a16="http://schemas.microsoft.com/office/drawing/2014/main" id="{58EA735E-E305-427F-9EF0-7FDBC26FA88E}"/>
              </a:ext>
            </a:extLst>
          </p:cNvPr>
          <p:cNvSpPr>
            <a:spLocks noGrp="1"/>
          </p:cNvSpPr>
          <p:nvPr>
            <p:ph type="title"/>
          </p:nvPr>
        </p:nvSpPr>
        <p:spPr>
          <a:xfrm>
            <a:off x="2176842" y="197925"/>
            <a:ext cx="11193462" cy="692722"/>
          </a:xfrm>
        </p:spPr>
        <p:txBody>
          <a:bodyPr/>
          <a:lstStyle/>
          <a:p>
            <a:r>
              <a:rPr lang="ru-RU" dirty="0">
                <a:solidFill>
                  <a:schemeClr val="bg2"/>
                </a:solidFill>
              </a:rPr>
              <a:t>СЕТЕВОЙ КОНЦЕНТРАТОР</a:t>
            </a:r>
          </a:p>
        </p:txBody>
      </p:sp>
      <p:sp>
        <p:nvSpPr>
          <p:cNvPr id="4" name="Прямоугольник 3">
            <a:extLst>
              <a:ext uri="{FF2B5EF4-FFF2-40B4-BE49-F238E27FC236}">
                <a16:creationId xmlns="" xmlns:a16="http://schemas.microsoft.com/office/drawing/2014/main" id="{BFDC524F-8D2E-4A86-A34D-E8914FA627CF}"/>
              </a:ext>
            </a:extLst>
          </p:cNvPr>
          <p:cNvSpPr/>
          <p:nvPr/>
        </p:nvSpPr>
        <p:spPr>
          <a:xfrm>
            <a:off x="543208" y="1086416"/>
            <a:ext cx="8600792" cy="2800767"/>
          </a:xfrm>
          <a:prstGeom prst="rect">
            <a:avLst/>
          </a:prstGeom>
        </p:spPr>
        <p:txBody>
          <a:bodyPr wrap="square">
            <a:spAutoFit/>
          </a:bodyPr>
          <a:lstStyle/>
          <a:p>
            <a:r>
              <a:rPr lang="ru-RU" sz="2200" dirty="0">
                <a:latin typeface="Times New Roman" panose="02020603050405020304" pitchFamily="18" charset="0"/>
                <a:cs typeface="Times New Roman" panose="02020603050405020304" pitchFamily="18" charset="0"/>
              </a:rPr>
              <a:t>Концентраторы являются одной из главных составляющих частей некоторых типов сетей. Главной задачей концентраторов является деление (разветвление) сетевого сигнала на несколько частей.</a:t>
            </a:r>
          </a:p>
          <a:p>
            <a:r>
              <a:rPr lang="ru-RU" sz="2200" dirty="0">
                <a:latin typeface="Times New Roman" panose="02020603050405020304" pitchFamily="18" charset="0"/>
                <a:cs typeface="Times New Roman" panose="02020603050405020304" pitchFamily="18" charset="0"/>
              </a:rPr>
              <a:t>Различают:</a:t>
            </a:r>
          </a:p>
          <a:p>
            <a:r>
              <a:rPr lang="ru-RU" sz="2200" dirty="0">
                <a:latin typeface="Times New Roman" panose="02020603050405020304" pitchFamily="18" charset="0"/>
                <a:cs typeface="Times New Roman" panose="02020603050405020304" pitchFamily="18" charset="0"/>
              </a:rPr>
              <a:t> активные концентраторы (</a:t>
            </a:r>
            <a:r>
              <a:rPr lang="ru-RU" sz="2200" dirty="0" err="1">
                <a:latin typeface="Times New Roman" panose="02020603050405020304" pitchFamily="18" charset="0"/>
                <a:cs typeface="Times New Roman" panose="02020603050405020304" pitchFamily="18" charset="0"/>
              </a:rPr>
              <a:t>хабы</a:t>
            </a:r>
            <a:r>
              <a:rPr lang="ru-RU" sz="2200" dirty="0">
                <a:latin typeface="Times New Roman" panose="02020603050405020304" pitchFamily="18" charset="0"/>
                <a:cs typeface="Times New Roman" panose="02020603050405020304" pitchFamily="18" charset="0"/>
              </a:rPr>
              <a:t>, англ. HUB) – кроме деления сигнала выполняют функцию усиления (регенерации) сигнала. (</a:t>
            </a:r>
            <a:r>
              <a:rPr lang="ru-RU" sz="2200" dirty="0" err="1">
                <a:latin typeface="Times New Roman" panose="02020603050405020304" pitchFamily="18" charset="0"/>
                <a:cs typeface="Times New Roman" panose="02020603050405020304" pitchFamily="18" charset="0"/>
              </a:rPr>
              <a:t>Ethernet</a:t>
            </a:r>
            <a:r>
              <a:rPr lang="ru-RU" sz="2200" dirty="0">
                <a:latin typeface="Times New Roman" panose="02020603050405020304" pitchFamily="18" charset="0"/>
                <a:cs typeface="Times New Roman" panose="02020603050405020304" pitchFamily="18" charset="0"/>
              </a:rPr>
              <a:t>)</a:t>
            </a:r>
          </a:p>
          <a:p>
            <a:r>
              <a:rPr lang="ru-RU" sz="2200" dirty="0">
                <a:latin typeface="Times New Roman" panose="02020603050405020304" pitchFamily="18" charset="0"/>
                <a:cs typeface="Times New Roman" panose="02020603050405020304" pitchFamily="18" charset="0"/>
              </a:rPr>
              <a:t> пассивные – только делят сигнал без усиления (</a:t>
            </a:r>
            <a:r>
              <a:rPr lang="ru-RU" sz="2200" dirty="0" err="1">
                <a:latin typeface="Times New Roman" panose="02020603050405020304" pitchFamily="18" charset="0"/>
                <a:cs typeface="Times New Roman" panose="02020603050405020304" pitchFamily="18" charset="0"/>
              </a:rPr>
              <a:t>Apple</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Talk</a:t>
            </a:r>
            <a:r>
              <a:rPr lang="ru-RU" sz="2200" dirty="0">
                <a:latin typeface="Times New Roman" panose="02020603050405020304" pitchFamily="18" charset="0"/>
                <a:cs typeface="Times New Roman" panose="02020603050405020304" pitchFamily="18" charset="0"/>
              </a:rPr>
              <a:t>)</a:t>
            </a:r>
          </a:p>
          <a:p>
            <a:r>
              <a:rPr lang="ru-RU" sz="2200" dirty="0">
                <a:latin typeface="Times New Roman" panose="02020603050405020304" pitchFamily="18" charset="0"/>
                <a:cs typeface="Times New Roman" panose="02020603050405020304" pitchFamily="18" charset="0"/>
              </a:rPr>
              <a:t> гибридные – с разным типом входов.</a:t>
            </a:r>
          </a:p>
        </p:txBody>
      </p:sp>
      <p:pic>
        <p:nvPicPr>
          <p:cNvPr id="5" name="Рисунок 4">
            <a:extLst>
              <a:ext uri="{FF2B5EF4-FFF2-40B4-BE49-F238E27FC236}">
                <a16:creationId xmlns="" xmlns:a16="http://schemas.microsoft.com/office/drawing/2014/main" id="{F23EFE02-2FB9-4B37-BE28-9252BC2EBB95}"/>
              </a:ext>
            </a:extLst>
          </p:cNvPr>
          <p:cNvPicPr>
            <a:picLocks noChangeAspect="1"/>
          </p:cNvPicPr>
          <p:nvPr/>
        </p:nvPicPr>
        <p:blipFill>
          <a:blip r:embed="rId2"/>
          <a:stretch>
            <a:fillRect/>
          </a:stretch>
        </p:blipFill>
        <p:spPr>
          <a:xfrm>
            <a:off x="976194" y="3974506"/>
            <a:ext cx="2499577" cy="1889924"/>
          </a:xfrm>
          <a:prstGeom prst="rect">
            <a:avLst/>
          </a:prstGeom>
        </p:spPr>
      </p:pic>
      <p:sp>
        <p:nvSpPr>
          <p:cNvPr id="6" name="Прямоугольник 5">
            <a:extLst>
              <a:ext uri="{FF2B5EF4-FFF2-40B4-BE49-F238E27FC236}">
                <a16:creationId xmlns="" xmlns:a16="http://schemas.microsoft.com/office/drawing/2014/main" id="{B7E972B5-E27C-43B6-9521-E629BF108A94}"/>
              </a:ext>
            </a:extLst>
          </p:cNvPr>
          <p:cNvSpPr/>
          <p:nvPr/>
        </p:nvSpPr>
        <p:spPr>
          <a:xfrm>
            <a:off x="1495404" y="5864430"/>
            <a:ext cx="1362874" cy="400110"/>
          </a:xfrm>
          <a:prstGeom prst="rect">
            <a:avLst/>
          </a:prstGeom>
        </p:spPr>
        <p:txBody>
          <a:bodyPr wrap="none">
            <a:spAutoFit/>
          </a:bodyPr>
          <a:lstStyle/>
          <a:p>
            <a:r>
              <a:rPr lang="ru-RU" sz="2000" dirty="0"/>
              <a:t>Активный</a:t>
            </a:r>
          </a:p>
        </p:txBody>
      </p:sp>
      <p:pic>
        <p:nvPicPr>
          <p:cNvPr id="7" name="Рисунок 6">
            <a:extLst>
              <a:ext uri="{FF2B5EF4-FFF2-40B4-BE49-F238E27FC236}">
                <a16:creationId xmlns="" xmlns:a16="http://schemas.microsoft.com/office/drawing/2014/main" id="{C97BFFD3-9A1B-45C7-95EA-F43B5D4472F2}"/>
              </a:ext>
            </a:extLst>
          </p:cNvPr>
          <p:cNvPicPr>
            <a:picLocks noChangeAspect="1"/>
          </p:cNvPicPr>
          <p:nvPr/>
        </p:nvPicPr>
        <p:blipFill>
          <a:blip r:embed="rId3"/>
          <a:stretch>
            <a:fillRect/>
          </a:stretch>
        </p:blipFill>
        <p:spPr>
          <a:xfrm>
            <a:off x="4250956" y="3974506"/>
            <a:ext cx="4492903" cy="1689991"/>
          </a:xfrm>
          <a:prstGeom prst="rect">
            <a:avLst/>
          </a:prstGeom>
        </p:spPr>
      </p:pic>
      <p:sp>
        <p:nvSpPr>
          <p:cNvPr id="8" name="Прямоугольник 7">
            <a:extLst>
              <a:ext uri="{FF2B5EF4-FFF2-40B4-BE49-F238E27FC236}">
                <a16:creationId xmlns="" xmlns:a16="http://schemas.microsoft.com/office/drawing/2014/main" id="{7ACBD161-EE83-4CC5-A522-3014C74DC05E}"/>
              </a:ext>
            </a:extLst>
          </p:cNvPr>
          <p:cNvSpPr/>
          <p:nvPr/>
        </p:nvSpPr>
        <p:spPr>
          <a:xfrm>
            <a:off x="4843604" y="5864430"/>
            <a:ext cx="1606530" cy="400110"/>
          </a:xfrm>
          <a:prstGeom prst="rect">
            <a:avLst/>
          </a:prstGeom>
        </p:spPr>
        <p:txBody>
          <a:bodyPr wrap="none">
            <a:spAutoFit/>
          </a:bodyPr>
          <a:lstStyle/>
          <a:p>
            <a:pPr algn="ctr">
              <a:defRPr/>
            </a:pPr>
            <a:r>
              <a:rPr lang="ru-RU" sz="2000" dirty="0"/>
              <a:t>Гибридный</a:t>
            </a:r>
            <a:endParaRPr lang="ru-RU" dirty="0"/>
          </a:p>
        </p:txBody>
      </p:sp>
      <p:pic>
        <p:nvPicPr>
          <p:cNvPr id="9" name="Рисунок 8">
            <a:extLst>
              <a:ext uri="{FF2B5EF4-FFF2-40B4-BE49-F238E27FC236}">
                <a16:creationId xmlns="" xmlns:a16="http://schemas.microsoft.com/office/drawing/2014/main" id="{120413C3-258B-4346-92ED-4006F18CAAC7}"/>
              </a:ext>
            </a:extLst>
          </p:cNvPr>
          <p:cNvPicPr>
            <a:picLocks noChangeAspect="1"/>
          </p:cNvPicPr>
          <p:nvPr/>
        </p:nvPicPr>
        <p:blipFill>
          <a:blip r:embed="rId4"/>
          <a:stretch>
            <a:fillRect/>
          </a:stretch>
        </p:blipFill>
        <p:spPr>
          <a:xfrm>
            <a:off x="9143354" y="1276925"/>
            <a:ext cx="2355879" cy="2389728"/>
          </a:xfrm>
          <a:prstGeom prst="rect">
            <a:avLst/>
          </a:prstGeom>
        </p:spPr>
      </p:pic>
      <p:sp>
        <p:nvSpPr>
          <p:cNvPr id="10" name="Прямоугольник 9">
            <a:extLst>
              <a:ext uri="{FF2B5EF4-FFF2-40B4-BE49-F238E27FC236}">
                <a16:creationId xmlns="" xmlns:a16="http://schemas.microsoft.com/office/drawing/2014/main" id="{022C33DC-F7D6-4699-A9E8-DF70AFDACE0A}"/>
              </a:ext>
            </a:extLst>
          </p:cNvPr>
          <p:cNvSpPr/>
          <p:nvPr/>
        </p:nvSpPr>
        <p:spPr>
          <a:xfrm>
            <a:off x="9519044" y="4177416"/>
            <a:ext cx="1625771" cy="400110"/>
          </a:xfrm>
          <a:prstGeom prst="rect">
            <a:avLst/>
          </a:prstGeom>
        </p:spPr>
        <p:txBody>
          <a:bodyPr wrap="square">
            <a:spAutoFit/>
          </a:bodyPr>
          <a:lstStyle/>
          <a:p>
            <a:r>
              <a:rPr lang="ru-RU" sz="2000" dirty="0"/>
              <a:t>Пассивный</a:t>
            </a:r>
          </a:p>
        </p:txBody>
      </p:sp>
    </p:spTree>
    <p:extLst>
      <p:ext uri="{BB962C8B-B14F-4D97-AF65-F5344CB8AC3E}">
        <p14:creationId xmlns:p14="http://schemas.microsoft.com/office/powerpoint/2010/main" val="1117063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2C87C02-7D3D-44E5-B2A6-4FB84A117C4C}"/>
              </a:ext>
            </a:extLst>
          </p:cNvPr>
          <p:cNvSpPr>
            <a:spLocks noGrp="1"/>
          </p:cNvSpPr>
          <p:nvPr>
            <p:ph type="title"/>
          </p:nvPr>
        </p:nvSpPr>
        <p:spPr>
          <a:xfrm>
            <a:off x="1541584" y="454745"/>
            <a:ext cx="10515600" cy="761048"/>
          </a:xfrm>
        </p:spPr>
        <p:txBody>
          <a:bodyPr/>
          <a:lstStyle/>
          <a:p>
            <a:r>
              <a:rPr lang="ru-RU" dirty="0">
                <a:solidFill>
                  <a:schemeClr val="tx1">
                    <a:lumMod val="75000"/>
                    <a:lumOff val="25000"/>
                  </a:schemeClr>
                </a:solidFill>
              </a:rPr>
              <a:t>ПРИНЦИП РАБОТЫ</a:t>
            </a:r>
            <a:r>
              <a:rPr lang="ru-RU" dirty="0"/>
              <a:t/>
            </a:r>
            <a:br>
              <a:rPr lang="ru-RU" dirty="0"/>
            </a:br>
            <a:endParaRPr lang="ru-RU" dirty="0"/>
          </a:p>
        </p:txBody>
      </p:sp>
      <p:sp>
        <p:nvSpPr>
          <p:cNvPr id="3" name="Прямоугольник 2">
            <a:extLst>
              <a:ext uri="{FF2B5EF4-FFF2-40B4-BE49-F238E27FC236}">
                <a16:creationId xmlns="" xmlns:a16="http://schemas.microsoft.com/office/drawing/2014/main" id="{269B2F2C-5504-4056-AA29-09DFC2605096}"/>
              </a:ext>
            </a:extLst>
          </p:cNvPr>
          <p:cNvSpPr/>
          <p:nvPr/>
        </p:nvSpPr>
        <p:spPr>
          <a:xfrm>
            <a:off x="624253" y="1327638"/>
            <a:ext cx="10515599" cy="5170646"/>
          </a:xfrm>
          <a:prstGeom prst="rect">
            <a:avLst/>
          </a:prstGeom>
        </p:spPr>
        <p:txBody>
          <a:bodyPr wrap="square">
            <a:spAutoFit/>
          </a:bodyPr>
          <a:lstStyle/>
          <a:p>
            <a:pPr indent="365125"/>
            <a:r>
              <a:rPr lang="ru-RU" sz="2200" dirty="0">
                <a:latin typeface="Times New Roman" panose="02020603050405020304" pitchFamily="18" charset="0"/>
                <a:cs typeface="Times New Roman" panose="02020603050405020304" pitchFamily="18" charset="0"/>
              </a:rPr>
              <a:t>Концентратор работает на физическом уровне сетевой модели OSI, повторяет приходящий на один порт сигнал на все активные порты. В случае поступления сигнала на два и более порта одновременно возникает коллизия, и передаваемые кадры данных теряются. Таким образом, все подключённые к концентратору устройства находятся в одном домене коллизий. Концентраторы всегда работают в режиме полудуплекса, все подключённые устройства </a:t>
            </a:r>
            <a:r>
              <a:rPr lang="ru-RU" sz="2200" dirty="0" err="1">
                <a:latin typeface="Times New Roman" panose="02020603050405020304" pitchFamily="18" charset="0"/>
                <a:cs typeface="Times New Roman" panose="02020603050405020304" pitchFamily="18" charset="0"/>
              </a:rPr>
              <a:t>Ethernet</a:t>
            </a:r>
            <a:r>
              <a:rPr lang="ru-RU" sz="2200" dirty="0">
                <a:latin typeface="Times New Roman" panose="02020603050405020304" pitchFamily="18" charset="0"/>
                <a:cs typeface="Times New Roman" panose="02020603050405020304" pitchFamily="18" charset="0"/>
              </a:rPr>
              <a:t> разделяют между собой предоставляемую полосу доступа.</a:t>
            </a:r>
          </a:p>
          <a:p>
            <a:pPr indent="365125"/>
            <a:r>
              <a:rPr lang="ru-RU" sz="2200" dirty="0">
                <a:latin typeface="Times New Roman" panose="02020603050405020304" pitchFamily="18" charset="0"/>
                <a:cs typeface="Times New Roman" panose="02020603050405020304" pitchFamily="18" charset="0"/>
              </a:rPr>
              <a:t>Многие модели концентраторов имеют простейшую защиту от излишнего количества коллизий, возникающих по причине одного из подключённых устройств. В этом случае они могут изолировать порт от общей среды передачи. По этой причине, сетевые сегменты, основанные на витой паре, гораздо стабильнее в работе сегментов на коаксиальном кабеле, поскольку в первом случае каждое устройство может быть изолировано концентратором от общей среды, а во втором случае несколько устройств подключаются при помощи одного сегмента кабеля, и, в случае большого количества коллизий, концентратор может изолировать лишь весь сегмент.</a:t>
            </a:r>
          </a:p>
        </p:txBody>
      </p:sp>
    </p:spTree>
    <p:extLst>
      <p:ext uri="{BB962C8B-B14F-4D97-AF65-F5344CB8AC3E}">
        <p14:creationId xmlns:p14="http://schemas.microsoft.com/office/powerpoint/2010/main" val="3380716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FB4CA1E-C51A-42CF-A3D9-C33B548A18F8}"/>
              </a:ext>
            </a:extLst>
          </p:cNvPr>
          <p:cNvSpPr>
            <a:spLocks noGrp="1"/>
          </p:cNvSpPr>
          <p:nvPr>
            <p:ph type="title"/>
          </p:nvPr>
        </p:nvSpPr>
        <p:spPr>
          <a:xfrm>
            <a:off x="1044358" y="816429"/>
            <a:ext cx="10853057" cy="762000"/>
          </a:xfrm>
        </p:spPr>
        <p:txBody>
          <a:bodyPr/>
          <a:lstStyle/>
          <a:p>
            <a:r>
              <a:rPr lang="ru-RU" dirty="0">
                <a:solidFill>
                  <a:schemeClr val="tx1">
                    <a:lumMod val="75000"/>
                    <a:lumOff val="25000"/>
                  </a:schemeClr>
                </a:solidFill>
              </a:rPr>
              <a:t>ХАРАКТЕРИСТИКИ КОНЦЕНТРАТОРОВ</a:t>
            </a:r>
            <a:endParaRPr lang="ru-RU" dirty="0"/>
          </a:p>
        </p:txBody>
      </p:sp>
      <p:sp>
        <p:nvSpPr>
          <p:cNvPr id="3" name="Прямоугольник 2">
            <a:extLst>
              <a:ext uri="{FF2B5EF4-FFF2-40B4-BE49-F238E27FC236}">
                <a16:creationId xmlns="" xmlns:a16="http://schemas.microsoft.com/office/drawing/2014/main" id="{F5E48113-3DCB-4737-9FD1-04B3A519F0EE}"/>
              </a:ext>
            </a:extLst>
          </p:cNvPr>
          <p:cNvSpPr/>
          <p:nvPr/>
        </p:nvSpPr>
        <p:spPr>
          <a:xfrm>
            <a:off x="1044358" y="1348800"/>
            <a:ext cx="10853057" cy="5170646"/>
          </a:xfrm>
          <a:prstGeom prst="rect">
            <a:avLst/>
          </a:prstGeom>
        </p:spPr>
        <p:txBody>
          <a:bodyPr wrap="square">
            <a:spAutoFit/>
          </a:bodyPr>
          <a:lstStyle/>
          <a:p>
            <a:pPr indent="715963"/>
            <a:r>
              <a:rPr lang="ru-RU" sz="2200" dirty="0">
                <a:latin typeface="Times New Roman" panose="02020603050405020304" pitchFamily="18" charset="0"/>
                <a:cs typeface="Times New Roman" panose="02020603050405020304" pitchFamily="18" charset="0"/>
              </a:rPr>
              <a:t>1. Количество портов — разъёмов для подключения сетевых линий, обычно выпускаются концентраторы с 4, 5, 6, 8, 16, 24 и 48 портами (наиболее популярны с 4, 8 и 16). Концентраторы с большим количеством портов значительно дороже. Однако концентраторы можно соединять </a:t>
            </a:r>
            <a:r>
              <a:rPr lang="ru-RU" sz="2200" dirty="0" err="1">
                <a:latin typeface="Times New Roman" panose="02020603050405020304" pitchFamily="18" charset="0"/>
                <a:cs typeface="Times New Roman" panose="02020603050405020304" pitchFamily="18" charset="0"/>
              </a:rPr>
              <a:t>каскадно</a:t>
            </a:r>
            <a:r>
              <a:rPr lang="ru-RU" sz="2200" dirty="0">
                <a:latin typeface="Times New Roman" panose="02020603050405020304" pitchFamily="18" charset="0"/>
                <a:cs typeface="Times New Roman" panose="02020603050405020304" pitchFamily="18" charset="0"/>
              </a:rPr>
              <a:t> (в стек) друг к другу, наращивая количество портов сегмента сети. В некоторых для этого предусмотрены специальные порты.</a:t>
            </a:r>
          </a:p>
          <a:p>
            <a:pPr indent="715963"/>
            <a:r>
              <a:rPr lang="ru-RU" sz="2200" dirty="0">
                <a:latin typeface="Times New Roman" panose="02020603050405020304" pitchFamily="18" charset="0"/>
                <a:cs typeface="Times New Roman" panose="02020603050405020304" pitchFamily="18" charset="0"/>
              </a:rPr>
              <a:t>2. Скорость передачи данных — измеряется в Мбит/с, выпускаются концентраторы со скоростью 10, 100 и 1000. Кроме того, в основном распространены концентраторы с возможностью изменения скорости, обозначаются как 10/100/1000 Мбит/с. Скорость может переключаться как автоматически, так и с помощью перемычек или переключателей. Обычно, если хотя бы одно устройство присоединено к концентратору на скорости нижнего диапазона, он будет передавать данные на все порты с этой скоростью.</a:t>
            </a:r>
          </a:p>
          <a:p>
            <a:pPr indent="715963"/>
            <a:r>
              <a:rPr lang="ru-RU" sz="2200" dirty="0">
                <a:latin typeface="Times New Roman" panose="02020603050405020304" pitchFamily="18" charset="0"/>
                <a:cs typeface="Times New Roman" panose="02020603050405020304" pitchFamily="18" charset="0"/>
              </a:rPr>
              <a:t>3. Тип сетевого носителя — обычно это витая пара или оптоволокно, но существуют концентраторы и для других носителей, а также смешанные (гибридные),  например для витой пары и коаксиального кабеля.</a:t>
            </a:r>
          </a:p>
        </p:txBody>
      </p:sp>
    </p:spTree>
    <p:extLst>
      <p:ext uri="{BB962C8B-B14F-4D97-AF65-F5344CB8AC3E}">
        <p14:creationId xmlns:p14="http://schemas.microsoft.com/office/powerpoint/2010/main" val="2070634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 xmlns:a16="http://schemas.microsoft.com/office/drawing/2014/main" id="{E7F1D250-0C67-4A87-8007-630211D63712}"/>
              </a:ext>
            </a:extLst>
          </p:cNvPr>
          <p:cNvPicPr>
            <a:picLocks noGrp="1" noChangeAspect="1"/>
          </p:cNvPicPr>
          <p:nvPr>
            <p:ph sz="quarter" idx="11"/>
          </p:nvPr>
        </p:nvPicPr>
        <p:blipFill>
          <a:blip r:embed="rId2"/>
          <a:stretch>
            <a:fillRect/>
          </a:stretch>
        </p:blipFill>
        <p:spPr>
          <a:xfrm>
            <a:off x="1919878" y="2023567"/>
            <a:ext cx="8352244" cy="3938357"/>
          </a:xfrm>
          <a:prstGeom prst="rect">
            <a:avLst/>
          </a:prstGeom>
        </p:spPr>
      </p:pic>
      <p:sp>
        <p:nvSpPr>
          <p:cNvPr id="3" name="Заголовок 2">
            <a:extLst>
              <a:ext uri="{FF2B5EF4-FFF2-40B4-BE49-F238E27FC236}">
                <a16:creationId xmlns="" xmlns:a16="http://schemas.microsoft.com/office/drawing/2014/main" id="{A0FFC91C-2F22-45A9-8789-C2F93FFB00B7}"/>
              </a:ext>
            </a:extLst>
          </p:cNvPr>
          <p:cNvSpPr>
            <a:spLocks noGrp="1"/>
          </p:cNvSpPr>
          <p:nvPr>
            <p:ph type="title"/>
          </p:nvPr>
        </p:nvSpPr>
        <p:spPr>
          <a:xfrm>
            <a:off x="3009481" y="544287"/>
            <a:ext cx="8968127" cy="762000"/>
          </a:xfrm>
        </p:spPr>
        <p:txBody>
          <a:bodyPr/>
          <a:lstStyle/>
          <a:p>
            <a:r>
              <a:rPr lang="ru-RU" dirty="0"/>
              <a:t>Пример концентратора </a:t>
            </a:r>
            <a:br>
              <a:rPr lang="ru-RU" dirty="0"/>
            </a:br>
            <a:r>
              <a:rPr lang="ru-RU" dirty="0"/>
              <a:t>с тремя портами</a:t>
            </a:r>
          </a:p>
        </p:txBody>
      </p:sp>
    </p:spTree>
    <p:extLst>
      <p:ext uri="{BB962C8B-B14F-4D97-AF65-F5344CB8AC3E}">
        <p14:creationId xmlns:p14="http://schemas.microsoft.com/office/powerpoint/2010/main" val="949834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 xmlns:a16="http://schemas.microsoft.com/office/drawing/2014/main" id="{78BD735E-EB64-4D06-9E98-FA20FEFCEF6E}"/>
              </a:ext>
            </a:extLst>
          </p:cNvPr>
          <p:cNvSpPr>
            <a:spLocks noGrp="1"/>
          </p:cNvSpPr>
          <p:nvPr>
            <p:ph type="title"/>
          </p:nvPr>
        </p:nvSpPr>
        <p:spPr>
          <a:xfrm>
            <a:off x="626087" y="1012541"/>
            <a:ext cx="11193462" cy="692722"/>
          </a:xfrm>
        </p:spPr>
        <p:txBody>
          <a:bodyPr/>
          <a:lstStyle/>
          <a:p>
            <a:r>
              <a:rPr lang="ru-RU" dirty="0">
                <a:solidFill>
                  <a:schemeClr val="tx1">
                    <a:lumMod val="75000"/>
                    <a:lumOff val="25000"/>
                  </a:schemeClr>
                </a:solidFill>
              </a:rPr>
              <a:t>Пример сети на концентраторе</a:t>
            </a:r>
            <a:endParaRPr lang="ru-RU" dirty="0"/>
          </a:p>
        </p:txBody>
      </p:sp>
      <p:grpSp>
        <p:nvGrpSpPr>
          <p:cNvPr id="4" name="Group 29">
            <a:extLst>
              <a:ext uri="{FF2B5EF4-FFF2-40B4-BE49-F238E27FC236}">
                <a16:creationId xmlns="" xmlns:a16="http://schemas.microsoft.com/office/drawing/2014/main" id="{0C2141C6-A595-47F7-A6C3-D4CCC159A714}"/>
              </a:ext>
            </a:extLst>
          </p:cNvPr>
          <p:cNvGrpSpPr>
            <a:grpSpLocks/>
          </p:cNvGrpSpPr>
          <p:nvPr/>
        </p:nvGrpSpPr>
        <p:grpSpPr bwMode="auto">
          <a:xfrm>
            <a:off x="469718" y="1845940"/>
            <a:ext cx="4724400" cy="4133850"/>
            <a:chOff x="1248" y="900"/>
            <a:chExt cx="2976" cy="2604"/>
          </a:xfrm>
        </p:grpSpPr>
        <p:sp>
          <p:nvSpPr>
            <p:cNvPr id="5" name="Line 11">
              <a:extLst>
                <a:ext uri="{FF2B5EF4-FFF2-40B4-BE49-F238E27FC236}">
                  <a16:creationId xmlns="" xmlns:a16="http://schemas.microsoft.com/office/drawing/2014/main" id="{7E635862-B646-48C7-9A2E-FEDA9A55DCE1}"/>
                </a:ext>
              </a:extLst>
            </p:cNvPr>
            <p:cNvSpPr>
              <a:spLocks noChangeShapeType="1"/>
            </p:cNvSpPr>
            <p:nvPr/>
          </p:nvSpPr>
          <p:spPr bwMode="auto">
            <a:xfrm>
              <a:off x="2736" y="2292"/>
              <a:ext cx="785" cy="96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 name="Line 12">
              <a:extLst>
                <a:ext uri="{FF2B5EF4-FFF2-40B4-BE49-F238E27FC236}">
                  <a16:creationId xmlns="" xmlns:a16="http://schemas.microsoft.com/office/drawing/2014/main" id="{70520103-B0AD-4F1B-B81D-D5CD470FF48B}"/>
                </a:ext>
              </a:extLst>
            </p:cNvPr>
            <p:cNvSpPr>
              <a:spLocks noChangeShapeType="1"/>
            </p:cNvSpPr>
            <p:nvPr/>
          </p:nvSpPr>
          <p:spPr bwMode="auto">
            <a:xfrm flipV="1">
              <a:off x="2736" y="1940"/>
              <a:ext cx="1234" cy="35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7" name="Line 13">
              <a:extLst>
                <a:ext uri="{FF2B5EF4-FFF2-40B4-BE49-F238E27FC236}">
                  <a16:creationId xmlns="" xmlns:a16="http://schemas.microsoft.com/office/drawing/2014/main" id="{68A3C266-81E2-43D7-8E74-78AB80EE24AA}"/>
                </a:ext>
              </a:extLst>
            </p:cNvPr>
            <p:cNvSpPr>
              <a:spLocks noChangeShapeType="1"/>
            </p:cNvSpPr>
            <p:nvPr/>
          </p:nvSpPr>
          <p:spPr bwMode="auto">
            <a:xfrm flipH="1" flipV="1">
              <a:off x="2715" y="1143"/>
              <a:ext cx="25" cy="117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8" name="Line 14">
              <a:extLst>
                <a:ext uri="{FF2B5EF4-FFF2-40B4-BE49-F238E27FC236}">
                  <a16:creationId xmlns="" xmlns:a16="http://schemas.microsoft.com/office/drawing/2014/main" id="{735206EC-7C71-4858-9268-1F1A08D7D110}"/>
                </a:ext>
              </a:extLst>
            </p:cNvPr>
            <p:cNvSpPr>
              <a:spLocks noChangeShapeType="1"/>
            </p:cNvSpPr>
            <p:nvPr/>
          </p:nvSpPr>
          <p:spPr bwMode="auto">
            <a:xfrm flipH="1" flipV="1">
              <a:off x="1488" y="1925"/>
              <a:ext cx="1242" cy="37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9" name="Line 15">
              <a:extLst>
                <a:ext uri="{FF2B5EF4-FFF2-40B4-BE49-F238E27FC236}">
                  <a16:creationId xmlns="" xmlns:a16="http://schemas.microsoft.com/office/drawing/2014/main" id="{733E706F-B7A8-446D-9E91-A49DAFDCABBB}"/>
                </a:ext>
              </a:extLst>
            </p:cNvPr>
            <p:cNvSpPr>
              <a:spLocks noChangeShapeType="1"/>
            </p:cNvSpPr>
            <p:nvPr/>
          </p:nvSpPr>
          <p:spPr bwMode="auto">
            <a:xfrm flipH="1">
              <a:off x="1919" y="2298"/>
              <a:ext cx="821" cy="91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pic>
          <p:nvPicPr>
            <p:cNvPr id="10" name="Picture 16" descr="Computer">
              <a:extLst>
                <a:ext uri="{FF2B5EF4-FFF2-40B4-BE49-F238E27FC236}">
                  <a16:creationId xmlns="" xmlns:a16="http://schemas.microsoft.com/office/drawing/2014/main" id="{66278996-44B6-40C0-AFED-D526FAEEBC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 y="1668"/>
              <a:ext cx="492"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descr="Computer">
              <a:extLst>
                <a:ext uri="{FF2B5EF4-FFF2-40B4-BE49-F238E27FC236}">
                  <a16:creationId xmlns="" xmlns:a16="http://schemas.microsoft.com/office/drawing/2014/main" id="{FB20ADFA-15E8-438E-990B-FCB16D39E4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 y="2964"/>
              <a:ext cx="492"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8" descr="Computer">
              <a:extLst>
                <a:ext uri="{FF2B5EF4-FFF2-40B4-BE49-F238E27FC236}">
                  <a16:creationId xmlns="" xmlns:a16="http://schemas.microsoft.com/office/drawing/2014/main" id="{E1231475-822F-4116-9E1A-971C8776C3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4" y="3012"/>
              <a:ext cx="492"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descr="Computer">
              <a:extLst>
                <a:ext uri="{FF2B5EF4-FFF2-40B4-BE49-F238E27FC236}">
                  <a16:creationId xmlns="" xmlns:a16="http://schemas.microsoft.com/office/drawing/2014/main" id="{14C588BB-4BF9-4387-99A5-AE90837228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6" y="900"/>
              <a:ext cx="492"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1" descr="hub">
              <a:extLst>
                <a:ext uri="{FF2B5EF4-FFF2-40B4-BE49-F238E27FC236}">
                  <a16:creationId xmlns="" xmlns:a16="http://schemas.microsoft.com/office/drawing/2014/main" id="{543CBC48-0901-41E4-AB20-D9078A515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 y="2196"/>
              <a:ext cx="72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3" descr="Server">
              <a:extLst>
                <a:ext uri="{FF2B5EF4-FFF2-40B4-BE49-F238E27FC236}">
                  <a16:creationId xmlns="" xmlns:a16="http://schemas.microsoft.com/office/drawing/2014/main" id="{D8ECFFAD-FCE5-45C8-8EAC-2224F230F5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0" y="1512"/>
              <a:ext cx="374"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24">
              <a:extLst>
                <a:ext uri="{FF2B5EF4-FFF2-40B4-BE49-F238E27FC236}">
                  <a16:creationId xmlns="" xmlns:a16="http://schemas.microsoft.com/office/drawing/2014/main" id="{3BD85479-68D0-490E-8976-20C2E2DB41F6}"/>
                </a:ext>
              </a:extLst>
            </p:cNvPr>
            <p:cNvSpPr txBox="1">
              <a:spLocks noChangeArrowheads="1"/>
            </p:cNvSpPr>
            <p:nvPr/>
          </p:nvSpPr>
          <p:spPr bwMode="auto">
            <a:xfrm>
              <a:off x="3217" y="2112"/>
              <a:ext cx="67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ru-RU" altLang="ru-RU" sz="1600" b="0"/>
                <a:t>10 Мбит/с</a:t>
              </a:r>
              <a:endParaRPr lang="ru-RU" altLang="ru-RU"/>
            </a:p>
          </p:txBody>
        </p:sp>
        <p:sp>
          <p:nvSpPr>
            <p:cNvPr id="17" name="Text Box 25">
              <a:extLst>
                <a:ext uri="{FF2B5EF4-FFF2-40B4-BE49-F238E27FC236}">
                  <a16:creationId xmlns="" xmlns:a16="http://schemas.microsoft.com/office/drawing/2014/main" id="{7874D1FE-3434-4C76-A947-311CD0E23729}"/>
                </a:ext>
              </a:extLst>
            </p:cNvPr>
            <p:cNvSpPr txBox="1">
              <a:spLocks noChangeArrowheads="1"/>
            </p:cNvSpPr>
            <p:nvPr/>
          </p:nvSpPr>
          <p:spPr bwMode="auto">
            <a:xfrm>
              <a:off x="3024" y="2544"/>
              <a:ext cx="67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ru-RU" altLang="ru-RU" sz="1600" b="0"/>
                <a:t>10 Мбит/с</a:t>
              </a:r>
              <a:endParaRPr lang="ru-RU" altLang="ru-RU"/>
            </a:p>
          </p:txBody>
        </p:sp>
        <p:sp>
          <p:nvSpPr>
            <p:cNvPr id="18" name="Text Box 26">
              <a:extLst>
                <a:ext uri="{FF2B5EF4-FFF2-40B4-BE49-F238E27FC236}">
                  <a16:creationId xmlns="" xmlns:a16="http://schemas.microsoft.com/office/drawing/2014/main" id="{57D6601F-FA11-4019-B6E7-E64C1E4B8B6A}"/>
                </a:ext>
              </a:extLst>
            </p:cNvPr>
            <p:cNvSpPr txBox="1">
              <a:spLocks noChangeArrowheads="1"/>
            </p:cNvSpPr>
            <p:nvPr/>
          </p:nvSpPr>
          <p:spPr bwMode="auto">
            <a:xfrm>
              <a:off x="2208" y="2832"/>
              <a:ext cx="67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ru-RU" altLang="ru-RU" sz="1600" b="0"/>
                <a:t>10 Мбит/с</a:t>
              </a:r>
              <a:endParaRPr lang="ru-RU" altLang="ru-RU"/>
            </a:p>
          </p:txBody>
        </p:sp>
        <p:sp>
          <p:nvSpPr>
            <p:cNvPr id="19" name="Text Box 27">
              <a:extLst>
                <a:ext uri="{FF2B5EF4-FFF2-40B4-BE49-F238E27FC236}">
                  <a16:creationId xmlns="" xmlns:a16="http://schemas.microsoft.com/office/drawing/2014/main" id="{54D9E189-E9B0-48D2-BBBA-74338C827180}"/>
                </a:ext>
              </a:extLst>
            </p:cNvPr>
            <p:cNvSpPr txBox="1">
              <a:spLocks noChangeArrowheads="1"/>
            </p:cNvSpPr>
            <p:nvPr/>
          </p:nvSpPr>
          <p:spPr bwMode="auto">
            <a:xfrm>
              <a:off x="1680" y="2160"/>
              <a:ext cx="67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ru-RU" altLang="ru-RU" sz="1600" b="0" dirty="0"/>
                <a:t>10 Мбит/с</a:t>
              </a:r>
              <a:endParaRPr lang="ru-RU" altLang="ru-RU" dirty="0"/>
            </a:p>
          </p:txBody>
        </p:sp>
        <p:sp>
          <p:nvSpPr>
            <p:cNvPr id="20" name="Text Box 28">
              <a:extLst>
                <a:ext uri="{FF2B5EF4-FFF2-40B4-BE49-F238E27FC236}">
                  <a16:creationId xmlns="" xmlns:a16="http://schemas.microsoft.com/office/drawing/2014/main" id="{57617765-F200-4DAB-8E6B-9E01A07C4E5D}"/>
                </a:ext>
              </a:extLst>
            </p:cNvPr>
            <p:cNvSpPr txBox="1">
              <a:spLocks noChangeArrowheads="1"/>
            </p:cNvSpPr>
            <p:nvPr/>
          </p:nvSpPr>
          <p:spPr bwMode="auto">
            <a:xfrm>
              <a:off x="2737" y="1612"/>
              <a:ext cx="67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ru-RU" altLang="ru-RU" sz="1600" b="0"/>
                <a:t>10 Мбит/с</a:t>
              </a:r>
              <a:endParaRPr lang="ru-RU" altLang="ru-RU"/>
            </a:p>
          </p:txBody>
        </p:sp>
      </p:grpSp>
      <p:sp>
        <p:nvSpPr>
          <p:cNvPr id="21" name="Прямоугольник 20">
            <a:extLst>
              <a:ext uri="{FF2B5EF4-FFF2-40B4-BE49-F238E27FC236}">
                <a16:creationId xmlns="" xmlns:a16="http://schemas.microsoft.com/office/drawing/2014/main" id="{874CA79F-D50D-464A-AE71-2E5D74593AB5}"/>
              </a:ext>
            </a:extLst>
          </p:cNvPr>
          <p:cNvSpPr/>
          <p:nvPr/>
        </p:nvSpPr>
        <p:spPr>
          <a:xfrm>
            <a:off x="6450623" y="2850609"/>
            <a:ext cx="6096000" cy="646331"/>
          </a:xfrm>
          <a:prstGeom prst="rect">
            <a:avLst/>
          </a:prstGeom>
        </p:spPr>
        <p:txBody>
          <a:bodyPr>
            <a:spAutoFit/>
          </a:bodyPr>
          <a:lstStyle/>
          <a:p>
            <a:r>
              <a:rPr lang="ru-RU" altLang="ru-RU" dirty="0"/>
              <a:t>Технология</a:t>
            </a:r>
            <a:r>
              <a:rPr lang="en-US" altLang="ru-RU" dirty="0"/>
              <a:t>: Ethernet 10 </a:t>
            </a:r>
            <a:r>
              <a:rPr lang="ru-RU" altLang="ru-RU" dirty="0"/>
              <a:t>Мбит/с</a:t>
            </a:r>
          </a:p>
          <a:p>
            <a:r>
              <a:rPr lang="ru-RU" altLang="ru-RU" dirty="0"/>
              <a:t>Среда передачи: Витая пара</a:t>
            </a:r>
          </a:p>
        </p:txBody>
      </p:sp>
    </p:spTree>
    <p:extLst>
      <p:ext uri="{BB962C8B-B14F-4D97-AF65-F5344CB8AC3E}">
        <p14:creationId xmlns:p14="http://schemas.microsoft.com/office/powerpoint/2010/main" val="312782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27F8EE1-ADB4-4730-90FA-FEAB79361652}"/>
              </a:ext>
            </a:extLst>
          </p:cNvPr>
          <p:cNvSpPr>
            <a:spLocks noGrp="1"/>
          </p:cNvSpPr>
          <p:nvPr>
            <p:ph type="title"/>
          </p:nvPr>
        </p:nvSpPr>
        <p:spPr>
          <a:xfrm>
            <a:off x="5971903" y="149362"/>
            <a:ext cx="5061857" cy="762000"/>
          </a:xfrm>
        </p:spPr>
        <p:txBody>
          <a:bodyPr/>
          <a:lstStyle/>
          <a:p>
            <a:r>
              <a:rPr lang="ru-RU" dirty="0"/>
              <a:t>Сетевой мост</a:t>
            </a:r>
          </a:p>
        </p:txBody>
      </p:sp>
      <p:sp>
        <p:nvSpPr>
          <p:cNvPr id="4" name="Прямоугольник 3">
            <a:extLst>
              <a:ext uri="{FF2B5EF4-FFF2-40B4-BE49-F238E27FC236}">
                <a16:creationId xmlns="" xmlns:a16="http://schemas.microsoft.com/office/drawing/2014/main" id="{7EDD50D0-7B01-4886-BBC7-CB3F4013BEFF}"/>
              </a:ext>
            </a:extLst>
          </p:cNvPr>
          <p:cNvSpPr/>
          <p:nvPr/>
        </p:nvSpPr>
        <p:spPr>
          <a:xfrm>
            <a:off x="1127760" y="758962"/>
            <a:ext cx="10647531" cy="3416320"/>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Мост или сетевой мост (англ. </a:t>
            </a:r>
            <a:r>
              <a:rPr lang="ru-RU" sz="2400" dirty="0" err="1">
                <a:latin typeface="Times New Roman" panose="02020603050405020304" pitchFamily="18" charset="0"/>
                <a:cs typeface="Times New Roman" panose="02020603050405020304" pitchFamily="18" charset="0"/>
              </a:rPr>
              <a:t>bridge</a:t>
            </a:r>
            <a:r>
              <a:rPr lang="ru-RU" sz="2400" dirty="0">
                <a:latin typeface="Times New Roman" panose="02020603050405020304" pitchFamily="18" charset="0"/>
                <a:cs typeface="Times New Roman" panose="02020603050405020304" pitchFamily="18" charset="0"/>
              </a:rPr>
              <a:t>) — сетевое оборудование для объединения сегментов локальной сети, однако в отличии от повторителя мост позволяет разбить сеть на несколько сегментов, изолировав за счет этого часть трафика. Сетевой мост работает на канальном уровне (L2) модели OSI. </a:t>
            </a:r>
          </a:p>
          <a:p>
            <a:r>
              <a:rPr lang="ru-RU" sz="2400" dirty="0">
                <a:latin typeface="Times New Roman" panose="02020603050405020304" pitchFamily="18" charset="0"/>
                <a:cs typeface="Times New Roman" panose="02020603050405020304" pitchFamily="18" charset="0"/>
              </a:rPr>
              <a:t>Мосты направляют фреймы данных в соответствии с MAC-адресами фреймов. </a:t>
            </a:r>
          </a:p>
          <a:p>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Мосты бывают:</a:t>
            </a:r>
          </a:p>
          <a:p>
            <a:r>
              <a:rPr lang="ru-RU" sz="2400" dirty="0">
                <a:latin typeface="Times New Roman" panose="02020603050405020304" pitchFamily="18" charset="0"/>
                <a:cs typeface="Times New Roman" panose="02020603050405020304" pitchFamily="18" charset="0"/>
              </a:rPr>
              <a:t>1. Программные</a:t>
            </a:r>
          </a:p>
          <a:p>
            <a:r>
              <a:rPr lang="ru-RU" sz="2400" dirty="0">
                <a:latin typeface="Times New Roman" panose="02020603050405020304" pitchFamily="18" charset="0"/>
                <a:cs typeface="Times New Roman" panose="02020603050405020304" pitchFamily="18" charset="0"/>
              </a:rPr>
              <a:t>2. Аппаратные:</a:t>
            </a:r>
          </a:p>
        </p:txBody>
      </p:sp>
      <p:pic>
        <p:nvPicPr>
          <p:cNvPr id="5" name="Рисунок 4">
            <a:extLst>
              <a:ext uri="{FF2B5EF4-FFF2-40B4-BE49-F238E27FC236}">
                <a16:creationId xmlns="" xmlns:a16="http://schemas.microsoft.com/office/drawing/2014/main" id="{6625A590-A1C0-41BB-A8EB-3F6A5DF8994B}"/>
              </a:ext>
            </a:extLst>
          </p:cNvPr>
          <p:cNvPicPr>
            <a:picLocks noChangeAspect="1"/>
          </p:cNvPicPr>
          <p:nvPr/>
        </p:nvPicPr>
        <p:blipFill>
          <a:blip r:embed="rId2"/>
          <a:stretch>
            <a:fillRect/>
          </a:stretch>
        </p:blipFill>
        <p:spPr>
          <a:xfrm>
            <a:off x="1988867" y="4483183"/>
            <a:ext cx="3279932" cy="1932599"/>
          </a:xfrm>
          <a:prstGeom prst="rect">
            <a:avLst/>
          </a:prstGeom>
        </p:spPr>
      </p:pic>
      <p:pic>
        <p:nvPicPr>
          <p:cNvPr id="6" name="Рисунок 5">
            <a:extLst>
              <a:ext uri="{FF2B5EF4-FFF2-40B4-BE49-F238E27FC236}">
                <a16:creationId xmlns="" xmlns:a16="http://schemas.microsoft.com/office/drawing/2014/main" id="{B8411D84-8A2A-41AE-9CC3-E0EEBB7C294A}"/>
              </a:ext>
            </a:extLst>
          </p:cNvPr>
          <p:cNvPicPr>
            <a:picLocks noChangeAspect="1"/>
          </p:cNvPicPr>
          <p:nvPr/>
        </p:nvPicPr>
        <p:blipFill>
          <a:blip r:embed="rId3"/>
          <a:stretch>
            <a:fillRect/>
          </a:stretch>
        </p:blipFill>
        <p:spPr>
          <a:xfrm>
            <a:off x="5388375" y="2861427"/>
            <a:ext cx="5645385" cy="3846909"/>
          </a:xfrm>
          <a:prstGeom prst="rect">
            <a:avLst/>
          </a:prstGeom>
        </p:spPr>
      </p:pic>
    </p:spTree>
    <p:extLst>
      <p:ext uri="{BB962C8B-B14F-4D97-AF65-F5344CB8AC3E}">
        <p14:creationId xmlns:p14="http://schemas.microsoft.com/office/powerpoint/2010/main" val="1890749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 xmlns:a16="http://schemas.microsoft.com/office/drawing/2014/main" id="{FA56E1A9-4A1F-435C-AFD1-2CE6B9A154A7}"/>
              </a:ext>
            </a:extLst>
          </p:cNvPr>
          <p:cNvSpPr>
            <a:spLocks noGrp="1"/>
          </p:cNvSpPr>
          <p:nvPr>
            <p:ph sz="quarter" idx="11"/>
          </p:nvPr>
        </p:nvSpPr>
        <p:spPr/>
        <p:txBody>
          <a:bodyPr/>
          <a:lstStyle/>
          <a:p>
            <a:pPr marL="514350" indent="-514350">
              <a:buFont typeface="Times New Roman" panose="02020603050405020304" pitchFamily="18" charset="0"/>
              <a:buAutoNum type="arabicPeriod"/>
              <a:defRPr/>
            </a:pPr>
            <a:r>
              <a:rPr lang="ru-RU" sz="3200" dirty="0">
                <a:latin typeface="Times New Roman" panose="02020603050405020304" pitchFamily="18" charset="0"/>
                <a:cs typeface="Times New Roman" panose="02020603050405020304" pitchFamily="18" charset="0"/>
              </a:rPr>
              <a:t>Технические средства компьютерных сетей.</a:t>
            </a:r>
          </a:p>
          <a:p>
            <a:pPr marL="514350" indent="-514350">
              <a:buFont typeface="Times New Roman" panose="02020603050405020304" pitchFamily="18" charset="0"/>
              <a:buAutoNum type="arabicPeriod"/>
              <a:defRPr/>
            </a:pPr>
            <a:r>
              <a:rPr lang="ru-RU" sz="3200" dirty="0">
                <a:latin typeface="Times New Roman" panose="02020603050405020304" pitchFamily="18" charset="0"/>
                <a:ea typeface="Calibri" panose="020F0502020204030204" pitchFamily="34" charset="0"/>
                <a:cs typeface="Times New Roman" panose="02020603050405020304" pitchFamily="18" charset="0"/>
              </a:rPr>
              <a:t>Физическая среда передачи данных</a:t>
            </a:r>
            <a:r>
              <a:rPr lang="ru-RU" sz="3200"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Ø"/>
              <a:defRPr/>
            </a:pPr>
            <a:r>
              <a:rPr lang="ru-RU" sz="3200" dirty="0">
                <a:latin typeface="Times New Roman" panose="02020603050405020304" pitchFamily="18" charset="0"/>
                <a:cs typeface="Times New Roman" panose="02020603050405020304" pitchFamily="18" charset="0"/>
              </a:rPr>
              <a:t>Коаксиальный кабель. </a:t>
            </a:r>
          </a:p>
          <a:p>
            <a:pPr>
              <a:buFont typeface="Wingdings" panose="05000000000000000000" pitchFamily="2" charset="2"/>
              <a:buChar char="Ø"/>
              <a:defRPr/>
            </a:pPr>
            <a:r>
              <a:rPr lang="ru-RU" sz="3200" dirty="0">
                <a:latin typeface="Times New Roman" panose="02020603050405020304" pitchFamily="18" charset="0"/>
                <a:cs typeface="Times New Roman" panose="02020603050405020304" pitchFamily="18" charset="0"/>
              </a:rPr>
              <a:t>Кабель «витая пара». </a:t>
            </a:r>
          </a:p>
          <a:p>
            <a:pPr>
              <a:buFont typeface="Wingdings" panose="05000000000000000000" pitchFamily="2" charset="2"/>
              <a:buChar char="Ø"/>
              <a:defRPr/>
            </a:pPr>
            <a:r>
              <a:rPr lang="ru-RU" sz="3200" dirty="0">
                <a:latin typeface="Times New Roman" panose="02020603050405020304" pitchFamily="18" charset="0"/>
                <a:cs typeface="Times New Roman" panose="02020603050405020304" pitchFamily="18" charset="0"/>
              </a:rPr>
              <a:t>Оптоволоконный кабель.</a:t>
            </a:r>
          </a:p>
          <a:p>
            <a:endParaRPr lang="ru-RU" dirty="0">
              <a:latin typeface="Times New Roman" panose="02020603050405020304" pitchFamily="18" charset="0"/>
              <a:cs typeface="Times New Roman" panose="02020603050405020304" pitchFamily="18" charset="0"/>
            </a:endParaRPr>
          </a:p>
        </p:txBody>
      </p:sp>
      <p:sp>
        <p:nvSpPr>
          <p:cNvPr id="3" name="Заголовок 2">
            <a:extLst>
              <a:ext uri="{FF2B5EF4-FFF2-40B4-BE49-F238E27FC236}">
                <a16:creationId xmlns="" xmlns:a16="http://schemas.microsoft.com/office/drawing/2014/main" id="{66534671-49E7-4611-8937-67F6A52DA85C}"/>
              </a:ext>
            </a:extLst>
          </p:cNvPr>
          <p:cNvSpPr>
            <a:spLocks noGrp="1"/>
          </p:cNvSpPr>
          <p:nvPr>
            <p:ph type="title"/>
          </p:nvPr>
        </p:nvSpPr>
        <p:spPr/>
        <p:txBody>
          <a:bodyPr/>
          <a:lstStyle/>
          <a:p>
            <a:r>
              <a:rPr lang="ru-RU" sz="4800" dirty="0"/>
              <a:t>План урока</a:t>
            </a:r>
          </a:p>
        </p:txBody>
      </p:sp>
    </p:spTree>
    <p:extLst>
      <p:ext uri="{BB962C8B-B14F-4D97-AF65-F5344CB8AC3E}">
        <p14:creationId xmlns:p14="http://schemas.microsoft.com/office/powerpoint/2010/main" val="841506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 xmlns:a16="http://schemas.microsoft.com/office/drawing/2014/main" id="{20A23032-A4AC-42E0-8291-B7B72B8D4776}"/>
              </a:ext>
            </a:extLst>
          </p:cNvPr>
          <p:cNvPicPr>
            <a:picLocks noGrp="1" noChangeAspect="1"/>
          </p:cNvPicPr>
          <p:nvPr>
            <p:ph sz="quarter" idx="11"/>
          </p:nvPr>
        </p:nvPicPr>
        <p:blipFill>
          <a:blip r:embed="rId2"/>
          <a:stretch>
            <a:fillRect/>
          </a:stretch>
        </p:blipFill>
        <p:spPr>
          <a:xfrm>
            <a:off x="1978885" y="1196181"/>
            <a:ext cx="8234229" cy="4465638"/>
          </a:xfrm>
          <a:prstGeom prst="rect">
            <a:avLst/>
          </a:prstGeom>
        </p:spPr>
      </p:pic>
      <p:sp>
        <p:nvSpPr>
          <p:cNvPr id="3" name="Заголовок 2">
            <a:extLst>
              <a:ext uri="{FF2B5EF4-FFF2-40B4-BE49-F238E27FC236}">
                <a16:creationId xmlns="" xmlns:a16="http://schemas.microsoft.com/office/drawing/2014/main" id="{1D0A0A5E-9E6F-4725-9C99-D2EB716C107E}"/>
              </a:ext>
            </a:extLst>
          </p:cNvPr>
          <p:cNvSpPr>
            <a:spLocks noGrp="1"/>
          </p:cNvSpPr>
          <p:nvPr>
            <p:ph type="title"/>
          </p:nvPr>
        </p:nvSpPr>
        <p:spPr>
          <a:xfrm>
            <a:off x="2929999" y="434181"/>
            <a:ext cx="8968127" cy="762000"/>
          </a:xfrm>
        </p:spPr>
        <p:txBody>
          <a:bodyPr/>
          <a:lstStyle/>
          <a:p>
            <a:r>
              <a:rPr lang="ru-RU" dirty="0"/>
              <a:t>Принцип функционирования</a:t>
            </a:r>
          </a:p>
        </p:txBody>
      </p:sp>
      <p:sp>
        <p:nvSpPr>
          <p:cNvPr id="5" name="Прямоугольник 4">
            <a:extLst>
              <a:ext uri="{FF2B5EF4-FFF2-40B4-BE49-F238E27FC236}">
                <a16:creationId xmlns="" xmlns:a16="http://schemas.microsoft.com/office/drawing/2014/main" id="{4D16CAC7-A756-43A7-8864-A26BEB29594B}"/>
              </a:ext>
            </a:extLst>
          </p:cNvPr>
          <p:cNvSpPr/>
          <p:nvPr/>
        </p:nvSpPr>
        <p:spPr>
          <a:xfrm>
            <a:off x="835152" y="5681790"/>
            <a:ext cx="10759440" cy="1107996"/>
          </a:xfrm>
          <a:prstGeom prst="rect">
            <a:avLst/>
          </a:prstGeom>
        </p:spPr>
        <p:txBody>
          <a:bodyPr wrap="square">
            <a:spAutoFit/>
          </a:bodyPr>
          <a:lstStyle/>
          <a:p>
            <a:r>
              <a:rPr lang="ru-RU" sz="2200" dirty="0">
                <a:latin typeface="Times New Roman" panose="02020603050405020304" pitchFamily="18" charset="0"/>
                <a:cs typeface="Times New Roman" panose="02020603050405020304" pitchFamily="18" charset="0"/>
              </a:rPr>
              <a:t>Мосты "изучают" характер расположения сегментов сети путем построения адресных таблиц вида "Интерфейс: MAC-адрес", в которых содержатся адреса всех сетевых устройств и сегментов, необходимых для получения доступа к данному устройству.</a:t>
            </a:r>
          </a:p>
        </p:txBody>
      </p:sp>
    </p:spTree>
    <p:extLst>
      <p:ext uri="{BB962C8B-B14F-4D97-AF65-F5344CB8AC3E}">
        <p14:creationId xmlns:p14="http://schemas.microsoft.com/office/powerpoint/2010/main" val="674746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1517106-0DFE-478A-9B90-819185F6025E}"/>
              </a:ext>
            </a:extLst>
          </p:cNvPr>
          <p:cNvSpPr>
            <a:spLocks noGrp="1"/>
          </p:cNvSpPr>
          <p:nvPr>
            <p:ph type="title"/>
          </p:nvPr>
        </p:nvSpPr>
        <p:spPr>
          <a:xfrm>
            <a:off x="838200" y="788853"/>
            <a:ext cx="10515600" cy="761048"/>
          </a:xfrm>
        </p:spPr>
        <p:txBody>
          <a:bodyPr/>
          <a:lstStyle/>
          <a:p>
            <a:r>
              <a:rPr lang="ru-RU" dirty="0"/>
              <a:t>Функциональные возможности</a:t>
            </a:r>
          </a:p>
        </p:txBody>
      </p:sp>
      <p:sp>
        <p:nvSpPr>
          <p:cNvPr id="3" name="Прямоугольник 2">
            <a:extLst>
              <a:ext uri="{FF2B5EF4-FFF2-40B4-BE49-F238E27FC236}">
                <a16:creationId xmlns="" xmlns:a16="http://schemas.microsoft.com/office/drawing/2014/main" id="{BC30DC23-F856-4968-92B1-2C6F82186028}"/>
              </a:ext>
            </a:extLst>
          </p:cNvPr>
          <p:cNvSpPr/>
          <p:nvPr/>
        </p:nvSpPr>
        <p:spPr>
          <a:xfrm>
            <a:off x="1269023" y="1813670"/>
            <a:ext cx="9653954" cy="3939540"/>
          </a:xfrm>
          <a:prstGeom prst="rect">
            <a:avLst/>
          </a:prstGeom>
        </p:spPr>
        <p:txBody>
          <a:bodyPr wrap="square">
            <a:spAutoFit/>
          </a:bodyPr>
          <a:lstStyle/>
          <a:p>
            <a:r>
              <a:rPr lang="ru-RU" sz="2500" dirty="0">
                <a:latin typeface="Arial" panose="020B0604020202020204" pitchFamily="34" charset="0"/>
                <a:cs typeface="Arial" panose="020B0604020202020204" pitchFamily="34" charset="0"/>
              </a:rPr>
              <a:t>Мост позволяет решать задачи:</a:t>
            </a:r>
          </a:p>
          <a:p>
            <a:r>
              <a:rPr lang="ru-RU" sz="2500" dirty="0">
                <a:latin typeface="Arial" panose="020B0604020202020204" pitchFamily="34" charset="0"/>
                <a:cs typeface="Arial" panose="020B0604020202020204" pitchFamily="34" charset="0"/>
              </a:rPr>
              <a:t>Увеличение размера сети</a:t>
            </a:r>
          </a:p>
          <a:p>
            <a:r>
              <a:rPr lang="ru-RU" sz="2500" dirty="0">
                <a:latin typeface="Arial" panose="020B0604020202020204" pitchFamily="34" charset="0"/>
                <a:cs typeface="Arial" panose="020B0604020202020204" pitchFamily="34" charset="0"/>
              </a:rPr>
              <a:t>Ограничение домена коллизий</a:t>
            </a:r>
          </a:p>
          <a:p>
            <a:r>
              <a:rPr lang="ru-RU" sz="2500" dirty="0">
                <a:latin typeface="Arial" panose="020B0604020202020204" pitchFamily="34" charset="0"/>
                <a:cs typeface="Arial" panose="020B0604020202020204" pitchFamily="34" charset="0"/>
              </a:rPr>
              <a:t>Увеличение максимального количества компьютеров в сети</a:t>
            </a:r>
          </a:p>
          <a:p>
            <a:r>
              <a:rPr lang="ru-RU" sz="2500" dirty="0">
                <a:latin typeface="Arial" panose="020B0604020202020204" pitchFamily="34" charset="0"/>
                <a:cs typeface="Arial" panose="020B0604020202020204" pitchFamily="34" charset="0"/>
              </a:rPr>
              <a:t>Решить проблему «Узких мест», приводящих к увеличению трафика в сети</a:t>
            </a:r>
          </a:p>
          <a:p>
            <a:r>
              <a:rPr lang="ru-RU" sz="2500" dirty="0">
                <a:latin typeface="Arial" panose="020B0604020202020204" pitchFamily="34" charset="0"/>
                <a:cs typeface="Arial" panose="020B0604020202020204" pitchFamily="34" charset="0"/>
              </a:rPr>
              <a:t>Разбить перегруженную сеть на отдельные сегменты с уменьшенным трафиком</a:t>
            </a:r>
          </a:p>
          <a:p>
            <a:r>
              <a:rPr lang="ru-RU" sz="2500" dirty="0">
                <a:latin typeface="Arial" panose="020B0604020202020204" pitchFamily="34" charset="0"/>
                <a:cs typeface="Arial" panose="020B0604020202020204" pitchFamily="34" charset="0"/>
              </a:rPr>
              <a:t>Соединить сети использующие разные типы кабельных систем</a:t>
            </a:r>
          </a:p>
          <a:p>
            <a:r>
              <a:rPr lang="ru-RU" sz="2500" dirty="0">
                <a:latin typeface="Arial" panose="020B0604020202020204" pitchFamily="34" charset="0"/>
                <a:cs typeface="Arial" panose="020B0604020202020204" pitchFamily="34" charset="0"/>
              </a:rPr>
              <a:t>Соединить разнородные сегменты сети (</a:t>
            </a:r>
            <a:r>
              <a:rPr lang="ru-RU" sz="2500" dirty="0" err="1">
                <a:latin typeface="Arial" panose="020B0604020202020204" pitchFamily="34" charset="0"/>
                <a:cs typeface="Arial" panose="020B0604020202020204" pitchFamily="34" charset="0"/>
              </a:rPr>
              <a:t>Ethernet</a:t>
            </a:r>
            <a:r>
              <a:rPr lang="ru-RU" sz="2500" dirty="0">
                <a:latin typeface="Arial" panose="020B0604020202020204" pitchFamily="34" charset="0"/>
                <a:cs typeface="Arial" panose="020B0604020202020204" pitchFamily="34" charset="0"/>
              </a:rPr>
              <a:t> – </a:t>
            </a:r>
            <a:r>
              <a:rPr lang="ru-RU" sz="2500" dirty="0" err="1">
                <a:latin typeface="Arial" panose="020B0604020202020204" pitchFamily="34" charset="0"/>
                <a:cs typeface="Arial" panose="020B0604020202020204" pitchFamily="34" charset="0"/>
              </a:rPr>
              <a:t>Token</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Ring</a:t>
            </a:r>
            <a:r>
              <a:rPr lang="ru-RU" sz="25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95382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 xmlns:a16="http://schemas.microsoft.com/office/drawing/2014/main" id="{52C9176C-EC22-4716-B98A-A3AAEBB71917}"/>
              </a:ext>
            </a:extLst>
          </p:cNvPr>
          <p:cNvPicPr>
            <a:picLocks noGrp="1" noChangeAspect="1"/>
          </p:cNvPicPr>
          <p:nvPr>
            <p:ph sz="quarter" idx="11"/>
          </p:nvPr>
        </p:nvPicPr>
        <p:blipFill>
          <a:blip r:embed="rId2"/>
          <a:stretch>
            <a:fillRect/>
          </a:stretch>
        </p:blipFill>
        <p:spPr>
          <a:xfrm>
            <a:off x="790751" y="2499372"/>
            <a:ext cx="2277453" cy="1526929"/>
          </a:xfrm>
          <a:prstGeom prst="rect">
            <a:avLst/>
          </a:prstGeom>
        </p:spPr>
      </p:pic>
      <p:sp>
        <p:nvSpPr>
          <p:cNvPr id="3" name="Заголовок 2">
            <a:extLst>
              <a:ext uri="{FF2B5EF4-FFF2-40B4-BE49-F238E27FC236}">
                <a16:creationId xmlns="" xmlns:a16="http://schemas.microsoft.com/office/drawing/2014/main" id="{A9CBD3C9-BA1D-4A95-874E-C9DAA23E6979}"/>
              </a:ext>
            </a:extLst>
          </p:cNvPr>
          <p:cNvSpPr>
            <a:spLocks noGrp="1"/>
          </p:cNvSpPr>
          <p:nvPr>
            <p:ph type="title"/>
          </p:nvPr>
        </p:nvSpPr>
        <p:spPr/>
        <p:txBody>
          <a:bodyPr/>
          <a:lstStyle/>
          <a:p>
            <a:r>
              <a:rPr lang="ru-RU" dirty="0"/>
              <a:t>Пример использования моста</a:t>
            </a:r>
          </a:p>
        </p:txBody>
      </p:sp>
      <p:grpSp>
        <p:nvGrpSpPr>
          <p:cNvPr id="5" name="Group 44">
            <a:extLst>
              <a:ext uri="{FF2B5EF4-FFF2-40B4-BE49-F238E27FC236}">
                <a16:creationId xmlns="" xmlns:a16="http://schemas.microsoft.com/office/drawing/2014/main" id="{CE392E9F-6C9A-47B4-860C-1C096F0626B1}"/>
              </a:ext>
            </a:extLst>
          </p:cNvPr>
          <p:cNvGrpSpPr>
            <a:grpSpLocks/>
          </p:cNvGrpSpPr>
          <p:nvPr/>
        </p:nvGrpSpPr>
        <p:grpSpPr bwMode="auto">
          <a:xfrm>
            <a:off x="3513009" y="2305050"/>
            <a:ext cx="6642106" cy="3708888"/>
            <a:chOff x="1538" y="1248"/>
            <a:chExt cx="3982" cy="2172"/>
          </a:xfrm>
        </p:grpSpPr>
        <p:sp>
          <p:nvSpPr>
            <p:cNvPr id="6" name="Line 3">
              <a:extLst>
                <a:ext uri="{FF2B5EF4-FFF2-40B4-BE49-F238E27FC236}">
                  <a16:creationId xmlns="" xmlns:a16="http://schemas.microsoft.com/office/drawing/2014/main" id="{C40F4600-0B03-400F-BD16-3E3CEE08B47B}"/>
                </a:ext>
              </a:extLst>
            </p:cNvPr>
            <p:cNvSpPr>
              <a:spLocks noChangeShapeType="1"/>
            </p:cNvSpPr>
            <p:nvPr/>
          </p:nvSpPr>
          <p:spPr bwMode="auto">
            <a:xfrm flipV="1">
              <a:off x="4368" y="2345"/>
              <a:ext cx="770" cy="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7" name="Line 5">
              <a:extLst>
                <a:ext uri="{FF2B5EF4-FFF2-40B4-BE49-F238E27FC236}">
                  <a16:creationId xmlns="" xmlns:a16="http://schemas.microsoft.com/office/drawing/2014/main" id="{4602D5D6-F79A-4D3F-BF2F-85C92233AD96}"/>
                </a:ext>
              </a:extLst>
            </p:cNvPr>
            <p:cNvSpPr>
              <a:spLocks noChangeShapeType="1"/>
            </p:cNvSpPr>
            <p:nvPr/>
          </p:nvSpPr>
          <p:spPr bwMode="auto">
            <a:xfrm flipH="1" flipV="1">
              <a:off x="5042" y="1632"/>
              <a:ext cx="0" cy="139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pic>
          <p:nvPicPr>
            <p:cNvPr id="8" name="Picture 10" descr="Computer">
              <a:extLst>
                <a:ext uri="{FF2B5EF4-FFF2-40B4-BE49-F238E27FC236}">
                  <a16:creationId xmlns="" xmlns:a16="http://schemas.microsoft.com/office/drawing/2014/main" id="{1D5C676D-1EE6-45F2-B1CA-F812481343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2" y="2928"/>
              <a:ext cx="492"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Computer">
              <a:extLst>
                <a:ext uri="{FF2B5EF4-FFF2-40B4-BE49-F238E27FC236}">
                  <a16:creationId xmlns="" xmlns:a16="http://schemas.microsoft.com/office/drawing/2014/main" id="{2E47A53B-972F-41F8-8776-FAB199B79A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2" y="1248"/>
              <a:ext cx="492"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hub">
              <a:extLst>
                <a:ext uri="{FF2B5EF4-FFF2-40B4-BE49-F238E27FC236}">
                  <a16:creationId xmlns="" xmlns:a16="http://schemas.microsoft.com/office/drawing/2014/main" id="{DAAF5621-CE6C-411C-BC2D-D1463E70A3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8" y="2256"/>
              <a:ext cx="72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7">
              <a:extLst>
                <a:ext uri="{FF2B5EF4-FFF2-40B4-BE49-F238E27FC236}">
                  <a16:creationId xmlns="" xmlns:a16="http://schemas.microsoft.com/office/drawing/2014/main" id="{610DFCB9-4E49-4E3F-A08A-51C28D6E9B25}"/>
                </a:ext>
              </a:extLst>
            </p:cNvPr>
            <p:cNvSpPr txBox="1">
              <a:spLocks noChangeArrowheads="1"/>
            </p:cNvSpPr>
            <p:nvPr/>
          </p:nvSpPr>
          <p:spPr bwMode="auto">
            <a:xfrm>
              <a:off x="5090" y="2448"/>
              <a:ext cx="43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ru-RU" sz="1600" b="0"/>
                <a:t>Hub 2</a:t>
              </a:r>
              <a:endParaRPr lang="ru-RU" altLang="ru-RU"/>
            </a:p>
          </p:txBody>
        </p:sp>
        <p:sp>
          <p:nvSpPr>
            <p:cNvPr id="12" name="Text Box 19">
              <a:extLst>
                <a:ext uri="{FF2B5EF4-FFF2-40B4-BE49-F238E27FC236}">
                  <a16:creationId xmlns="" xmlns:a16="http://schemas.microsoft.com/office/drawing/2014/main" id="{447512DF-5AFB-477E-93CA-CF5C421BD193}"/>
                </a:ext>
              </a:extLst>
            </p:cNvPr>
            <p:cNvSpPr txBox="1">
              <a:spLocks noChangeArrowheads="1"/>
            </p:cNvSpPr>
            <p:nvPr/>
          </p:nvSpPr>
          <p:spPr bwMode="auto">
            <a:xfrm>
              <a:off x="4946" y="1324"/>
              <a:ext cx="17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ru-RU" sz="1600"/>
                <a:t>2</a:t>
              </a:r>
              <a:endParaRPr lang="ru-RU" altLang="ru-RU"/>
            </a:p>
          </p:txBody>
        </p:sp>
        <p:sp>
          <p:nvSpPr>
            <p:cNvPr id="13" name="Text Box 21">
              <a:extLst>
                <a:ext uri="{FF2B5EF4-FFF2-40B4-BE49-F238E27FC236}">
                  <a16:creationId xmlns="" xmlns:a16="http://schemas.microsoft.com/office/drawing/2014/main" id="{E91FCAD5-1E05-4E8C-8ADD-FF3C3B433312}"/>
                </a:ext>
              </a:extLst>
            </p:cNvPr>
            <p:cNvSpPr txBox="1">
              <a:spLocks noChangeArrowheads="1"/>
            </p:cNvSpPr>
            <p:nvPr/>
          </p:nvSpPr>
          <p:spPr bwMode="auto">
            <a:xfrm>
              <a:off x="4946" y="3004"/>
              <a:ext cx="17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ru-RU" sz="1600"/>
                <a:t>4</a:t>
              </a:r>
              <a:endParaRPr lang="ru-RU" altLang="ru-RU"/>
            </a:p>
          </p:txBody>
        </p:sp>
        <p:sp>
          <p:nvSpPr>
            <p:cNvPr id="14" name="Line 22">
              <a:extLst>
                <a:ext uri="{FF2B5EF4-FFF2-40B4-BE49-F238E27FC236}">
                  <a16:creationId xmlns="" xmlns:a16="http://schemas.microsoft.com/office/drawing/2014/main" id="{875A08EC-33EC-4179-BAA8-44B3829C5C85}"/>
                </a:ext>
              </a:extLst>
            </p:cNvPr>
            <p:cNvSpPr>
              <a:spLocks noChangeShapeType="1"/>
            </p:cNvSpPr>
            <p:nvPr/>
          </p:nvSpPr>
          <p:spPr bwMode="auto">
            <a:xfrm flipV="1">
              <a:off x="1999" y="2347"/>
              <a:ext cx="689" cy="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5" name="Line 23">
              <a:extLst>
                <a:ext uri="{FF2B5EF4-FFF2-40B4-BE49-F238E27FC236}">
                  <a16:creationId xmlns="" xmlns:a16="http://schemas.microsoft.com/office/drawing/2014/main" id="{C6C74D2D-538A-4D1A-AC6C-E5D9A016F8D0}"/>
                </a:ext>
              </a:extLst>
            </p:cNvPr>
            <p:cNvSpPr>
              <a:spLocks noChangeShapeType="1"/>
            </p:cNvSpPr>
            <p:nvPr/>
          </p:nvSpPr>
          <p:spPr bwMode="auto">
            <a:xfrm flipH="1" flipV="1">
              <a:off x="2016" y="1632"/>
              <a:ext cx="0" cy="139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pic>
          <p:nvPicPr>
            <p:cNvPr id="16" name="Picture 24" descr="Computer">
              <a:extLst>
                <a:ext uri="{FF2B5EF4-FFF2-40B4-BE49-F238E27FC236}">
                  <a16:creationId xmlns="" xmlns:a16="http://schemas.microsoft.com/office/drawing/2014/main" id="{C7318E3C-0F6B-4308-AC01-DBD2BEC60A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 y="2928"/>
              <a:ext cx="492"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5" descr="Computer">
              <a:extLst>
                <a:ext uri="{FF2B5EF4-FFF2-40B4-BE49-F238E27FC236}">
                  <a16:creationId xmlns="" xmlns:a16="http://schemas.microsoft.com/office/drawing/2014/main" id="{7E3D093B-C85B-4994-88A3-E915F652D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 y="1248"/>
              <a:ext cx="492"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6" descr="hub">
              <a:extLst>
                <a:ext uri="{FF2B5EF4-FFF2-40B4-BE49-F238E27FC236}">
                  <a16:creationId xmlns="" xmlns:a16="http://schemas.microsoft.com/office/drawing/2014/main" id="{6BBB3CBC-8A8F-41AB-A607-1330ECC4AE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 y="2256"/>
              <a:ext cx="72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27">
              <a:extLst>
                <a:ext uri="{FF2B5EF4-FFF2-40B4-BE49-F238E27FC236}">
                  <a16:creationId xmlns="" xmlns:a16="http://schemas.microsoft.com/office/drawing/2014/main" id="{A1C5A1FA-EE38-45CD-98CE-A5D21481E8B4}"/>
                </a:ext>
              </a:extLst>
            </p:cNvPr>
            <p:cNvSpPr txBox="1">
              <a:spLocks noChangeArrowheads="1"/>
            </p:cNvSpPr>
            <p:nvPr/>
          </p:nvSpPr>
          <p:spPr bwMode="auto">
            <a:xfrm>
              <a:off x="1538" y="2448"/>
              <a:ext cx="43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ru-RU" sz="1600" b="0"/>
                <a:t>Hub 1</a:t>
              </a:r>
              <a:endParaRPr lang="ru-RU" altLang="ru-RU"/>
            </a:p>
          </p:txBody>
        </p:sp>
        <p:sp>
          <p:nvSpPr>
            <p:cNvPr id="20" name="Text Box 28">
              <a:extLst>
                <a:ext uri="{FF2B5EF4-FFF2-40B4-BE49-F238E27FC236}">
                  <a16:creationId xmlns="" xmlns:a16="http://schemas.microsoft.com/office/drawing/2014/main" id="{CC7CC930-C545-472D-B4AB-4D346AC40A02}"/>
                </a:ext>
              </a:extLst>
            </p:cNvPr>
            <p:cNvSpPr txBox="1">
              <a:spLocks noChangeArrowheads="1"/>
            </p:cNvSpPr>
            <p:nvPr/>
          </p:nvSpPr>
          <p:spPr bwMode="auto">
            <a:xfrm>
              <a:off x="1920" y="1324"/>
              <a:ext cx="17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ru-RU" sz="1600"/>
                <a:t>1</a:t>
              </a:r>
              <a:endParaRPr lang="ru-RU" altLang="ru-RU"/>
            </a:p>
          </p:txBody>
        </p:sp>
        <p:sp>
          <p:nvSpPr>
            <p:cNvPr id="21" name="Text Box 29">
              <a:extLst>
                <a:ext uri="{FF2B5EF4-FFF2-40B4-BE49-F238E27FC236}">
                  <a16:creationId xmlns="" xmlns:a16="http://schemas.microsoft.com/office/drawing/2014/main" id="{1D322C3A-7FC8-4360-830E-4FA7DA9C1B03}"/>
                </a:ext>
              </a:extLst>
            </p:cNvPr>
            <p:cNvSpPr txBox="1">
              <a:spLocks noChangeArrowheads="1"/>
            </p:cNvSpPr>
            <p:nvPr/>
          </p:nvSpPr>
          <p:spPr bwMode="auto">
            <a:xfrm>
              <a:off x="1920" y="3004"/>
              <a:ext cx="17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ru-RU" sz="1600"/>
                <a:t>3</a:t>
              </a:r>
              <a:endParaRPr lang="ru-RU" altLang="ru-RU"/>
            </a:p>
          </p:txBody>
        </p:sp>
        <p:sp>
          <p:nvSpPr>
            <p:cNvPr id="22" name="Rectangle 30">
              <a:extLst>
                <a:ext uri="{FF2B5EF4-FFF2-40B4-BE49-F238E27FC236}">
                  <a16:creationId xmlns="" xmlns:a16="http://schemas.microsoft.com/office/drawing/2014/main" id="{D7F8CA8B-96F3-4A69-B93E-2FDAF453EF28}"/>
                </a:ext>
              </a:extLst>
            </p:cNvPr>
            <p:cNvSpPr>
              <a:spLocks noChangeArrowheads="1"/>
            </p:cNvSpPr>
            <p:nvPr/>
          </p:nvSpPr>
          <p:spPr bwMode="auto">
            <a:xfrm flipV="1">
              <a:off x="2640" y="2304"/>
              <a:ext cx="192" cy="96"/>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endParaRPr lang="ru-RU" altLang="ru-RU"/>
            </a:p>
          </p:txBody>
        </p:sp>
        <p:sp>
          <p:nvSpPr>
            <p:cNvPr id="23" name="Rectangle 31">
              <a:extLst>
                <a:ext uri="{FF2B5EF4-FFF2-40B4-BE49-F238E27FC236}">
                  <a16:creationId xmlns="" xmlns:a16="http://schemas.microsoft.com/office/drawing/2014/main" id="{58BB217C-F64C-4FDB-BF7C-BECD2B487595}"/>
                </a:ext>
              </a:extLst>
            </p:cNvPr>
            <p:cNvSpPr>
              <a:spLocks noChangeArrowheads="1"/>
            </p:cNvSpPr>
            <p:nvPr/>
          </p:nvSpPr>
          <p:spPr bwMode="auto">
            <a:xfrm flipV="1">
              <a:off x="4176" y="2304"/>
              <a:ext cx="192" cy="96"/>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endParaRPr lang="ru-RU" altLang="ru-RU"/>
            </a:p>
          </p:txBody>
        </p:sp>
        <p:sp>
          <p:nvSpPr>
            <p:cNvPr id="24" name="Text Box 32">
              <a:extLst>
                <a:ext uri="{FF2B5EF4-FFF2-40B4-BE49-F238E27FC236}">
                  <a16:creationId xmlns="" xmlns:a16="http://schemas.microsoft.com/office/drawing/2014/main" id="{C30B3AE1-BF2E-486B-AB5A-72DD49B3F4B6}"/>
                </a:ext>
              </a:extLst>
            </p:cNvPr>
            <p:cNvSpPr txBox="1">
              <a:spLocks noChangeArrowheads="1"/>
            </p:cNvSpPr>
            <p:nvPr/>
          </p:nvSpPr>
          <p:spPr bwMode="auto">
            <a:xfrm>
              <a:off x="2465" y="2448"/>
              <a:ext cx="55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ru-RU" sz="1600" b="0"/>
                <a:t>Bridge 1</a:t>
              </a:r>
              <a:endParaRPr lang="ru-RU" altLang="ru-RU"/>
            </a:p>
          </p:txBody>
        </p:sp>
        <p:sp>
          <p:nvSpPr>
            <p:cNvPr id="25" name="Text Box 33">
              <a:extLst>
                <a:ext uri="{FF2B5EF4-FFF2-40B4-BE49-F238E27FC236}">
                  <a16:creationId xmlns="" xmlns:a16="http://schemas.microsoft.com/office/drawing/2014/main" id="{D5AAAE64-3D67-4B47-A24D-6934C15E9825}"/>
                </a:ext>
              </a:extLst>
            </p:cNvPr>
            <p:cNvSpPr txBox="1">
              <a:spLocks noChangeArrowheads="1"/>
            </p:cNvSpPr>
            <p:nvPr/>
          </p:nvSpPr>
          <p:spPr bwMode="auto">
            <a:xfrm>
              <a:off x="3984" y="2448"/>
              <a:ext cx="55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ru-RU" sz="1600" b="0"/>
                <a:t>Bridge 2</a:t>
              </a:r>
              <a:endParaRPr lang="ru-RU" altLang="ru-RU"/>
            </a:p>
          </p:txBody>
        </p:sp>
        <p:sp>
          <p:nvSpPr>
            <p:cNvPr id="26" name="Line 34">
              <a:extLst>
                <a:ext uri="{FF2B5EF4-FFF2-40B4-BE49-F238E27FC236}">
                  <a16:creationId xmlns="" xmlns:a16="http://schemas.microsoft.com/office/drawing/2014/main" id="{8873223B-4C37-4921-B588-39244268EECA}"/>
                </a:ext>
              </a:extLst>
            </p:cNvPr>
            <p:cNvSpPr>
              <a:spLocks noChangeShapeType="1"/>
            </p:cNvSpPr>
            <p:nvPr/>
          </p:nvSpPr>
          <p:spPr bwMode="auto">
            <a:xfrm flipV="1">
              <a:off x="2335" y="2352"/>
              <a:ext cx="193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7" name="Line 35">
              <a:extLst>
                <a:ext uri="{FF2B5EF4-FFF2-40B4-BE49-F238E27FC236}">
                  <a16:creationId xmlns="" xmlns:a16="http://schemas.microsoft.com/office/drawing/2014/main" id="{17D9F04B-4F6B-4CCA-8F48-2F601100B3E6}"/>
                </a:ext>
              </a:extLst>
            </p:cNvPr>
            <p:cNvSpPr>
              <a:spLocks noChangeShapeType="1"/>
            </p:cNvSpPr>
            <p:nvPr/>
          </p:nvSpPr>
          <p:spPr bwMode="auto">
            <a:xfrm>
              <a:off x="2736" y="2064"/>
              <a:ext cx="0" cy="24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ru-RU"/>
            </a:p>
          </p:txBody>
        </p:sp>
        <p:sp>
          <p:nvSpPr>
            <p:cNvPr id="28" name="Line 36">
              <a:extLst>
                <a:ext uri="{FF2B5EF4-FFF2-40B4-BE49-F238E27FC236}">
                  <a16:creationId xmlns="" xmlns:a16="http://schemas.microsoft.com/office/drawing/2014/main" id="{7E9056E7-BDDF-4D85-A90F-DFD6FC96BA16}"/>
                </a:ext>
              </a:extLst>
            </p:cNvPr>
            <p:cNvSpPr>
              <a:spLocks noChangeShapeType="1"/>
            </p:cNvSpPr>
            <p:nvPr/>
          </p:nvSpPr>
          <p:spPr bwMode="auto">
            <a:xfrm>
              <a:off x="4272" y="2064"/>
              <a:ext cx="0" cy="24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ru-RU"/>
            </a:p>
          </p:txBody>
        </p:sp>
        <p:sp>
          <p:nvSpPr>
            <p:cNvPr id="29" name="Line 37">
              <a:extLst>
                <a:ext uri="{FF2B5EF4-FFF2-40B4-BE49-F238E27FC236}">
                  <a16:creationId xmlns="" xmlns:a16="http://schemas.microsoft.com/office/drawing/2014/main" id="{70F16D4F-D6C7-4E2F-9F4C-2388C3963623}"/>
                </a:ext>
              </a:extLst>
            </p:cNvPr>
            <p:cNvSpPr>
              <a:spLocks noChangeShapeType="1"/>
            </p:cNvSpPr>
            <p:nvPr/>
          </p:nvSpPr>
          <p:spPr bwMode="auto">
            <a:xfrm>
              <a:off x="2736" y="2112"/>
              <a:ext cx="1536" cy="0"/>
            </a:xfrm>
            <a:prstGeom prst="line">
              <a:avLst/>
            </a:prstGeom>
            <a:noFill/>
            <a:ln w="63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ru-RU"/>
            </a:p>
          </p:txBody>
        </p:sp>
        <p:sp>
          <p:nvSpPr>
            <p:cNvPr id="30" name="Text Box 38">
              <a:extLst>
                <a:ext uri="{FF2B5EF4-FFF2-40B4-BE49-F238E27FC236}">
                  <a16:creationId xmlns="" xmlns:a16="http://schemas.microsoft.com/office/drawing/2014/main" id="{25159AAA-F016-4A54-9786-23486AC17649}"/>
                </a:ext>
              </a:extLst>
            </p:cNvPr>
            <p:cNvSpPr txBox="1">
              <a:spLocks noChangeArrowheads="1"/>
            </p:cNvSpPr>
            <p:nvPr/>
          </p:nvSpPr>
          <p:spPr bwMode="auto">
            <a:xfrm>
              <a:off x="3261" y="1900"/>
              <a:ext cx="48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ru-RU" sz="1600" b="0"/>
                <a:t>1000 </a:t>
              </a:r>
              <a:r>
                <a:rPr lang="ru-RU" altLang="ru-RU" sz="1600" b="0"/>
                <a:t>м</a:t>
              </a:r>
              <a:endParaRPr lang="ru-RU" altLang="ru-RU"/>
            </a:p>
          </p:txBody>
        </p:sp>
        <p:sp>
          <p:nvSpPr>
            <p:cNvPr id="31" name="Text Box 40">
              <a:extLst>
                <a:ext uri="{FF2B5EF4-FFF2-40B4-BE49-F238E27FC236}">
                  <a16:creationId xmlns="" xmlns:a16="http://schemas.microsoft.com/office/drawing/2014/main" id="{70A95873-DF2E-4287-970C-C7693B054574}"/>
                </a:ext>
              </a:extLst>
            </p:cNvPr>
            <p:cNvSpPr txBox="1">
              <a:spLocks noChangeArrowheads="1"/>
            </p:cNvSpPr>
            <p:nvPr/>
          </p:nvSpPr>
          <p:spPr bwMode="auto">
            <a:xfrm>
              <a:off x="2448" y="2160"/>
              <a:ext cx="17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ru-RU" sz="1600" dirty="0"/>
                <a:t>1</a:t>
              </a:r>
              <a:endParaRPr lang="ru-RU" altLang="ru-RU" dirty="0"/>
            </a:p>
          </p:txBody>
        </p:sp>
        <p:sp>
          <p:nvSpPr>
            <p:cNvPr id="32" name="Text Box 41">
              <a:extLst>
                <a:ext uri="{FF2B5EF4-FFF2-40B4-BE49-F238E27FC236}">
                  <a16:creationId xmlns="" xmlns:a16="http://schemas.microsoft.com/office/drawing/2014/main" id="{14F4A6C8-A479-44D0-8569-EA63085B21B1}"/>
                </a:ext>
              </a:extLst>
            </p:cNvPr>
            <p:cNvSpPr txBox="1">
              <a:spLocks noChangeArrowheads="1"/>
            </p:cNvSpPr>
            <p:nvPr/>
          </p:nvSpPr>
          <p:spPr bwMode="auto">
            <a:xfrm>
              <a:off x="2832" y="2160"/>
              <a:ext cx="17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ru-RU" sz="1600"/>
                <a:t>2</a:t>
              </a:r>
              <a:endParaRPr lang="ru-RU" altLang="ru-RU"/>
            </a:p>
          </p:txBody>
        </p:sp>
        <p:sp>
          <p:nvSpPr>
            <p:cNvPr id="33" name="Text Box 42">
              <a:extLst>
                <a:ext uri="{FF2B5EF4-FFF2-40B4-BE49-F238E27FC236}">
                  <a16:creationId xmlns="" xmlns:a16="http://schemas.microsoft.com/office/drawing/2014/main" id="{8727B7F0-0D6A-4779-965B-6A3BB96F0635}"/>
                </a:ext>
              </a:extLst>
            </p:cNvPr>
            <p:cNvSpPr txBox="1">
              <a:spLocks noChangeArrowheads="1"/>
            </p:cNvSpPr>
            <p:nvPr/>
          </p:nvSpPr>
          <p:spPr bwMode="auto">
            <a:xfrm>
              <a:off x="3984" y="2160"/>
              <a:ext cx="17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ru-RU" sz="1600"/>
                <a:t>1</a:t>
              </a:r>
              <a:endParaRPr lang="ru-RU" altLang="ru-RU"/>
            </a:p>
          </p:txBody>
        </p:sp>
        <p:sp>
          <p:nvSpPr>
            <p:cNvPr id="34" name="Text Box 43">
              <a:extLst>
                <a:ext uri="{FF2B5EF4-FFF2-40B4-BE49-F238E27FC236}">
                  <a16:creationId xmlns="" xmlns:a16="http://schemas.microsoft.com/office/drawing/2014/main" id="{585D7BA8-F84F-4CB2-A766-6EB83096ABEA}"/>
                </a:ext>
              </a:extLst>
            </p:cNvPr>
            <p:cNvSpPr txBox="1">
              <a:spLocks noChangeArrowheads="1"/>
            </p:cNvSpPr>
            <p:nvPr/>
          </p:nvSpPr>
          <p:spPr bwMode="auto">
            <a:xfrm>
              <a:off x="4368" y="2160"/>
              <a:ext cx="17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ru-RU" sz="1600"/>
                <a:t>2</a:t>
              </a:r>
              <a:endParaRPr lang="ru-RU" altLang="ru-RU"/>
            </a:p>
          </p:txBody>
        </p:sp>
      </p:grpSp>
    </p:spTree>
    <p:extLst>
      <p:ext uri="{BB962C8B-B14F-4D97-AF65-F5344CB8AC3E}">
        <p14:creationId xmlns:p14="http://schemas.microsoft.com/office/powerpoint/2010/main" val="1723810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BC48064-75BF-48EE-8325-C79AEC8BC88A}"/>
              </a:ext>
            </a:extLst>
          </p:cNvPr>
          <p:cNvSpPr>
            <a:spLocks noGrp="1"/>
          </p:cNvSpPr>
          <p:nvPr>
            <p:ph type="title"/>
          </p:nvPr>
        </p:nvSpPr>
        <p:spPr/>
        <p:txBody>
          <a:bodyPr/>
          <a:lstStyle/>
          <a:p>
            <a:r>
              <a:rPr lang="ru-RU" dirty="0"/>
              <a:t>Коммутатор</a:t>
            </a:r>
          </a:p>
        </p:txBody>
      </p:sp>
      <p:sp>
        <p:nvSpPr>
          <p:cNvPr id="3" name="Объект 2">
            <a:extLst>
              <a:ext uri="{FF2B5EF4-FFF2-40B4-BE49-F238E27FC236}">
                <a16:creationId xmlns="" xmlns:a16="http://schemas.microsoft.com/office/drawing/2014/main" id="{19A164B2-B866-4EC0-8361-BB8ECC34B9ED}"/>
              </a:ext>
            </a:extLst>
          </p:cNvPr>
          <p:cNvSpPr>
            <a:spLocks noGrp="1"/>
          </p:cNvSpPr>
          <p:nvPr>
            <p:ph sz="half" idx="1"/>
          </p:nvPr>
        </p:nvSpPr>
        <p:spPr>
          <a:xfrm>
            <a:off x="544286" y="1987062"/>
            <a:ext cx="11103424" cy="4123591"/>
          </a:xfrm>
        </p:spPr>
        <p:txBody>
          <a:bodyPr/>
          <a:lstStyle/>
          <a:p>
            <a:pPr marL="0" indent="0">
              <a:buNone/>
            </a:pPr>
            <a:r>
              <a:rPr lang="ru-RU" altLang="ru-RU" dirty="0">
                <a:latin typeface="Times New Roman" panose="02020603050405020304" pitchFamily="18" charset="0"/>
                <a:cs typeface="Times New Roman" panose="02020603050405020304" pitchFamily="18" charset="0"/>
              </a:rPr>
              <a:t>Коммутатор по назначению не отличается от моста, но обладает более высокой производитель-</a:t>
            </a:r>
            <a:r>
              <a:rPr lang="ru-RU" altLang="ru-RU" dirty="0" err="1">
                <a:latin typeface="Times New Roman" panose="02020603050405020304" pitchFamily="18" charset="0"/>
                <a:cs typeface="Times New Roman" panose="02020603050405020304" pitchFamily="18" charset="0"/>
              </a:rPr>
              <a:t>ностью</a:t>
            </a:r>
            <a:r>
              <a:rPr lang="ru-RU" altLang="ru-RU" dirty="0">
                <a:latin typeface="Times New Roman" panose="02020603050405020304" pitchFamily="18" charset="0"/>
                <a:cs typeface="Times New Roman" panose="02020603050405020304" pitchFamily="18" charset="0"/>
              </a:rPr>
              <a:t> так, как мост в каждый момент времени может осуществлять передачу кадров только между одной парой портов, а коммутатор одновременно поддерживает потоки данных между всеми своими портами. </a:t>
            </a:r>
          </a:p>
          <a:p>
            <a:pPr marL="0" indent="0">
              <a:buNone/>
            </a:pPr>
            <a:endParaRPr lang="ru-RU" altLang="ru-RU" dirty="0"/>
          </a:p>
          <a:p>
            <a:pPr marL="0" indent="0" algn="ctr">
              <a:buNone/>
            </a:pPr>
            <a:r>
              <a:rPr lang="ru-RU" sz="1600" dirty="0"/>
              <a:t>                                                            </a:t>
            </a:r>
            <a:r>
              <a:rPr lang="en-US" sz="1400" dirty="0"/>
              <a:t>COMPEX SRX1216 Dual Speed Switch 16 port 10/100 </a:t>
            </a:r>
            <a:r>
              <a:rPr lang="en-US" sz="1400" dirty="0" err="1"/>
              <a:t>MBit</a:t>
            </a:r>
            <a:r>
              <a:rPr lang="en-US" sz="1400" dirty="0"/>
              <a:t>/S (16UTP) RM</a:t>
            </a:r>
            <a:endParaRPr lang="en-US" sz="1600" dirty="0"/>
          </a:p>
          <a:p>
            <a:pPr marL="0" indent="0">
              <a:buNone/>
            </a:pPr>
            <a:r>
              <a:rPr lang="ru-RU" sz="1600" dirty="0"/>
              <a:t>      </a:t>
            </a:r>
            <a:endParaRPr lang="ru-RU" dirty="0"/>
          </a:p>
        </p:txBody>
      </p:sp>
      <p:pic>
        <p:nvPicPr>
          <p:cNvPr id="5" name="Рисунок 4">
            <a:extLst>
              <a:ext uri="{FF2B5EF4-FFF2-40B4-BE49-F238E27FC236}">
                <a16:creationId xmlns="" xmlns:a16="http://schemas.microsoft.com/office/drawing/2014/main" id="{42A9C2FC-870D-4DB6-B6B5-B8938B8C297B}"/>
              </a:ext>
            </a:extLst>
          </p:cNvPr>
          <p:cNvPicPr>
            <a:picLocks noChangeAspect="1"/>
          </p:cNvPicPr>
          <p:nvPr/>
        </p:nvPicPr>
        <p:blipFill>
          <a:blip r:embed="rId2"/>
          <a:stretch>
            <a:fillRect/>
          </a:stretch>
        </p:blipFill>
        <p:spPr>
          <a:xfrm>
            <a:off x="772053" y="4652506"/>
            <a:ext cx="3920068" cy="1713124"/>
          </a:xfrm>
          <a:prstGeom prst="rect">
            <a:avLst/>
          </a:prstGeom>
        </p:spPr>
      </p:pic>
    </p:spTree>
    <p:extLst>
      <p:ext uri="{BB962C8B-B14F-4D97-AF65-F5344CB8AC3E}">
        <p14:creationId xmlns:p14="http://schemas.microsoft.com/office/powerpoint/2010/main" val="2909871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 xmlns:a16="http://schemas.microsoft.com/office/drawing/2014/main" id="{D93E4A08-7FD9-4B62-9708-D366D3BC02BF}"/>
              </a:ext>
            </a:extLst>
          </p:cNvPr>
          <p:cNvSpPr>
            <a:spLocks noGrp="1"/>
          </p:cNvSpPr>
          <p:nvPr>
            <p:ph type="title"/>
          </p:nvPr>
        </p:nvSpPr>
        <p:spPr/>
        <p:txBody>
          <a:bodyPr/>
          <a:lstStyle/>
          <a:p>
            <a:r>
              <a:rPr lang="ru-RU" dirty="0"/>
              <a:t>СЕТЕВОЙ КОММУТАТОР</a:t>
            </a:r>
          </a:p>
        </p:txBody>
      </p:sp>
      <p:sp>
        <p:nvSpPr>
          <p:cNvPr id="5" name="Прямоугольник 4">
            <a:extLst>
              <a:ext uri="{FF2B5EF4-FFF2-40B4-BE49-F238E27FC236}">
                <a16:creationId xmlns="" xmlns:a16="http://schemas.microsoft.com/office/drawing/2014/main" id="{37344CE6-D7C9-4169-B236-101A61E733C9}"/>
              </a:ext>
            </a:extLst>
          </p:cNvPr>
          <p:cNvSpPr/>
          <p:nvPr/>
        </p:nvSpPr>
        <p:spPr>
          <a:xfrm>
            <a:off x="1066800" y="1654629"/>
            <a:ext cx="10515600" cy="4893647"/>
          </a:xfrm>
          <a:prstGeom prst="rect">
            <a:avLst/>
          </a:prstGeom>
        </p:spPr>
        <p:txBody>
          <a:bodyPr wrap="square">
            <a:spAutoFit/>
          </a:bodyPr>
          <a:lstStyle/>
          <a:p>
            <a:pPr indent="441325"/>
            <a:r>
              <a:rPr lang="ru-RU" sz="2400" dirty="0">
                <a:latin typeface="Times New Roman" panose="02020603050405020304" pitchFamily="18" charset="0"/>
                <a:cs typeface="Times New Roman" panose="02020603050405020304" pitchFamily="18" charset="0"/>
              </a:rPr>
              <a:t>Сетевой коммутатор или свитч (жарг. от англ. </a:t>
            </a:r>
            <a:r>
              <a:rPr lang="ru-RU" sz="2400" dirty="0" err="1">
                <a:latin typeface="Times New Roman" panose="02020603050405020304" pitchFamily="18" charset="0"/>
                <a:cs typeface="Times New Roman" panose="02020603050405020304" pitchFamily="18" charset="0"/>
              </a:rPr>
              <a:t>switch</a:t>
            </a:r>
            <a:r>
              <a:rPr lang="ru-RU" sz="2400" dirty="0">
                <a:latin typeface="Times New Roman" panose="02020603050405020304" pitchFamily="18" charset="0"/>
                <a:cs typeface="Times New Roman" panose="02020603050405020304" pitchFamily="18" charset="0"/>
              </a:rPr>
              <a:t> — переключатель) — устройство, предназначенное для соединения нескольких узлов компьютерной сети в пределах одного сегмента. В отличие от концентратора, который распространяет трафик от одного подключенного устройства ко всем остальным, коммутатор передаёт данные только непосредственно получателю, исключение составляет широковещательный трафик (на MAC-адрес FF:FF:FF:FF:FF:FF) всем узлам сети. Это повышает производительность и безопасность сети, избавляя остальные сегменты сети от необходимости (и возможности) обрабатывать данные, которые им не предназначались.</a:t>
            </a:r>
          </a:p>
          <a:p>
            <a:pPr indent="441325"/>
            <a:r>
              <a:rPr lang="ru-RU" sz="2400" dirty="0">
                <a:latin typeface="Times New Roman" panose="02020603050405020304" pitchFamily="18" charset="0"/>
                <a:cs typeface="Times New Roman" panose="02020603050405020304" pitchFamily="18" charset="0"/>
              </a:rPr>
              <a:t>Коммутатор работает на канальном уровне модели OSI, и потому в общем случае может только объединять узлы одной сети по их MAC-адресам. Коммутаторы были разработаны с использованием мостовых технологий и часто рассматриваются как </a:t>
            </a:r>
            <a:r>
              <a:rPr lang="ru-RU" sz="2400" dirty="0" err="1">
                <a:latin typeface="Times New Roman" panose="02020603050405020304" pitchFamily="18" charset="0"/>
                <a:cs typeface="Times New Roman" panose="02020603050405020304" pitchFamily="18" charset="0"/>
              </a:rPr>
              <a:t>многопортовые</a:t>
            </a:r>
            <a:r>
              <a:rPr lang="ru-RU" sz="2400" dirty="0">
                <a:latin typeface="Times New Roman" panose="02020603050405020304" pitchFamily="18" charset="0"/>
                <a:cs typeface="Times New Roman" panose="02020603050405020304" pitchFamily="18" charset="0"/>
              </a:rPr>
              <a:t> мосты. </a:t>
            </a:r>
          </a:p>
        </p:txBody>
      </p:sp>
    </p:spTree>
    <p:extLst>
      <p:ext uri="{BB962C8B-B14F-4D97-AF65-F5344CB8AC3E}">
        <p14:creationId xmlns:p14="http://schemas.microsoft.com/office/powerpoint/2010/main" val="1613820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6E3F3A2-1C84-492B-A66A-B65F610E0049}"/>
              </a:ext>
            </a:extLst>
          </p:cNvPr>
          <p:cNvSpPr>
            <a:spLocks noGrp="1"/>
          </p:cNvSpPr>
          <p:nvPr>
            <p:ph type="title"/>
          </p:nvPr>
        </p:nvSpPr>
        <p:spPr>
          <a:xfrm>
            <a:off x="1338943" y="892629"/>
            <a:ext cx="10392682" cy="762000"/>
          </a:xfrm>
        </p:spPr>
        <p:txBody>
          <a:bodyPr/>
          <a:lstStyle/>
          <a:p>
            <a:r>
              <a:rPr lang="ru-RU" dirty="0"/>
              <a:t>Принцип работы коммутатора</a:t>
            </a:r>
          </a:p>
        </p:txBody>
      </p:sp>
      <p:sp>
        <p:nvSpPr>
          <p:cNvPr id="3" name="Прямоугольник 2">
            <a:extLst>
              <a:ext uri="{FF2B5EF4-FFF2-40B4-BE49-F238E27FC236}">
                <a16:creationId xmlns="" xmlns:a16="http://schemas.microsoft.com/office/drawing/2014/main" id="{46B17606-41EE-41FD-97ED-CA28A3BC3AEC}"/>
              </a:ext>
            </a:extLst>
          </p:cNvPr>
          <p:cNvSpPr/>
          <p:nvPr/>
        </p:nvSpPr>
        <p:spPr>
          <a:xfrm>
            <a:off x="838199" y="1541109"/>
            <a:ext cx="11140441" cy="4832092"/>
          </a:xfrm>
          <a:prstGeom prst="rect">
            <a:avLst/>
          </a:prstGeom>
        </p:spPr>
        <p:txBody>
          <a:bodyPr wrap="square">
            <a:spAutoFit/>
          </a:bodyPr>
          <a:lstStyle/>
          <a:p>
            <a:pPr indent="625475"/>
            <a:r>
              <a:rPr lang="ru-RU" sz="2200" dirty="0">
                <a:latin typeface="Times New Roman" panose="02020603050405020304" pitchFamily="18" charset="0"/>
                <a:cs typeface="Times New Roman" panose="02020603050405020304" pitchFamily="18" charset="0"/>
              </a:rPr>
              <a:t>Коммутатор хранит в памяти таблицу коммутации (хранящуюся в ассоциативной памяти), в которой указывается соответствие MAC-адреса узла порту коммутатора. При включении коммутатора эта таблица пуста, и он работает в режиме обучения. В этом режиме поступающие на какой-либо порт данные передаются на все остальные порты коммутатора. При этом коммутатор анализирует кадры (фреймы) и, определив MAC-адрес хоста-отправителя, заносит его в таблицу. Впоследствии, если на один из портов коммутатора поступит кадр, предназначенный для хоста, MAC-адрес которого уже есть в таблице, то этот кадр будет передан только через порт, указанный в таблице. </a:t>
            </a:r>
          </a:p>
          <a:p>
            <a:pPr indent="625475"/>
            <a:r>
              <a:rPr lang="ru-RU" sz="2200" dirty="0">
                <a:latin typeface="Times New Roman" panose="02020603050405020304" pitchFamily="18" charset="0"/>
                <a:cs typeface="Times New Roman" panose="02020603050405020304" pitchFamily="18" charset="0"/>
              </a:rPr>
              <a:t>Если MAC-адрес хоста-получателя не ассоциирован с каким-либо портом коммутатора, то кадр будет отправлен на все порты.</a:t>
            </a:r>
          </a:p>
          <a:p>
            <a:pPr indent="625475"/>
            <a:r>
              <a:rPr lang="ru-RU" sz="2200" dirty="0">
                <a:latin typeface="Times New Roman" panose="02020603050405020304" pitchFamily="18" charset="0"/>
                <a:cs typeface="Times New Roman" panose="02020603050405020304" pitchFamily="18" charset="0"/>
              </a:rPr>
              <a:t>Со временем коммутатор строит полную таблицу для всех своих портов, и в результате трафик локализуется. </a:t>
            </a:r>
          </a:p>
          <a:p>
            <a:pPr indent="625475"/>
            <a:r>
              <a:rPr lang="ru-RU" sz="2200" dirty="0">
                <a:latin typeface="Times New Roman" panose="02020603050405020304" pitchFamily="18" charset="0"/>
                <a:cs typeface="Times New Roman" panose="02020603050405020304" pitchFamily="18" charset="0"/>
              </a:rPr>
              <a:t>Стоит отметить малую латентность (задержку) и высокую скорость пересылки на каждом порту интерфейса.</a:t>
            </a:r>
          </a:p>
        </p:txBody>
      </p:sp>
    </p:spTree>
    <p:extLst>
      <p:ext uri="{BB962C8B-B14F-4D97-AF65-F5344CB8AC3E}">
        <p14:creationId xmlns:p14="http://schemas.microsoft.com/office/powerpoint/2010/main" val="955518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 xmlns:a16="http://schemas.microsoft.com/office/drawing/2014/main" id="{D789B835-13DA-4996-A46E-B6945092FE76}"/>
              </a:ext>
            </a:extLst>
          </p:cNvPr>
          <p:cNvSpPr>
            <a:spLocks noGrp="1"/>
          </p:cNvSpPr>
          <p:nvPr>
            <p:ph type="title"/>
          </p:nvPr>
        </p:nvSpPr>
        <p:spPr>
          <a:xfrm>
            <a:off x="1611936" y="544287"/>
            <a:ext cx="8968127" cy="810567"/>
          </a:xfrm>
        </p:spPr>
        <p:txBody>
          <a:bodyPr/>
          <a:lstStyle/>
          <a:p>
            <a:pPr algn="ctr"/>
            <a:r>
              <a:rPr lang="ru-RU" sz="3600" dirty="0"/>
              <a:t>Пример </a:t>
            </a:r>
            <a:br>
              <a:rPr lang="ru-RU" sz="3600" dirty="0"/>
            </a:br>
            <a:r>
              <a:rPr lang="ru-RU" sz="3600" dirty="0"/>
              <a:t>использования коммутатора</a:t>
            </a:r>
          </a:p>
        </p:txBody>
      </p:sp>
      <p:graphicFrame>
        <p:nvGraphicFramePr>
          <p:cNvPr id="4" name="Object 46">
            <a:extLst>
              <a:ext uri="{FF2B5EF4-FFF2-40B4-BE49-F238E27FC236}">
                <a16:creationId xmlns="" xmlns:a16="http://schemas.microsoft.com/office/drawing/2014/main" id="{126F577F-7413-443B-83CD-284D30BBD719}"/>
              </a:ext>
            </a:extLst>
          </p:cNvPr>
          <p:cNvGraphicFramePr>
            <a:graphicFrameLocks noGrp="1" noChangeAspect="1"/>
          </p:cNvGraphicFramePr>
          <p:nvPr>
            <p:ph sz="quarter" idx="11"/>
            <p:extLst>
              <p:ext uri="{D42A27DB-BD31-4B8C-83A1-F6EECF244321}">
                <p14:modId xmlns:p14="http://schemas.microsoft.com/office/powerpoint/2010/main" val="3371363463"/>
              </p:ext>
            </p:extLst>
          </p:nvPr>
        </p:nvGraphicFramePr>
        <p:xfrm>
          <a:off x="1456592" y="2070622"/>
          <a:ext cx="2172784" cy="2021194"/>
        </p:xfrm>
        <a:graphic>
          <a:graphicData uri="http://schemas.openxmlformats.org/presentationml/2006/ole">
            <mc:AlternateContent xmlns:mc="http://schemas.openxmlformats.org/markup-compatibility/2006">
              <mc:Choice xmlns:v="urn:schemas-microsoft-com:vml" Requires="v">
                <p:oleObj spid="_x0000_s1039" name="Лист" r:id="rId3" imgW="1228954" imgH="1143305" progId="Excel.Sheet.8">
                  <p:embed/>
                </p:oleObj>
              </mc:Choice>
              <mc:Fallback>
                <p:oleObj name="Лист" r:id="rId3" imgW="1228954" imgH="1143305" progId="Excel.Sheet.8">
                  <p:embed/>
                  <p:pic>
                    <p:nvPicPr>
                      <p:cNvPr id="34821" name="Object 46">
                        <a:extLst>
                          <a:ext uri="{FF2B5EF4-FFF2-40B4-BE49-F238E27FC236}">
                            <a16:creationId xmlns="" xmlns:a16="http://schemas.microsoft.com/office/drawing/2014/main" id="{15C64206-E419-4470-BF01-DE7A150FB4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6592" y="2070622"/>
                        <a:ext cx="2172784" cy="2021194"/>
                      </a:xfrm>
                      <a:prstGeom prst="rect">
                        <a:avLst/>
                      </a:prstGeom>
                      <a:noFill/>
                      <a:ln>
                        <a:noFill/>
                      </a:ln>
                      <a:effectLst/>
                    </p:spPr>
                  </p:pic>
                </p:oleObj>
              </mc:Fallback>
            </mc:AlternateContent>
          </a:graphicData>
        </a:graphic>
      </p:graphicFrame>
      <p:pic>
        <p:nvPicPr>
          <p:cNvPr id="5" name="Рисунок 4">
            <a:extLst>
              <a:ext uri="{FF2B5EF4-FFF2-40B4-BE49-F238E27FC236}">
                <a16:creationId xmlns="" xmlns:a16="http://schemas.microsoft.com/office/drawing/2014/main" id="{2100469C-5AC4-4B26-9756-DB01C0A91470}"/>
              </a:ext>
            </a:extLst>
          </p:cNvPr>
          <p:cNvPicPr>
            <a:picLocks noChangeAspect="1"/>
          </p:cNvPicPr>
          <p:nvPr/>
        </p:nvPicPr>
        <p:blipFill>
          <a:blip r:embed="rId5"/>
          <a:stretch>
            <a:fillRect/>
          </a:stretch>
        </p:blipFill>
        <p:spPr>
          <a:xfrm>
            <a:off x="6096000" y="1837869"/>
            <a:ext cx="4907927" cy="4542510"/>
          </a:xfrm>
          <a:prstGeom prst="rect">
            <a:avLst/>
          </a:prstGeom>
        </p:spPr>
      </p:pic>
      <p:sp>
        <p:nvSpPr>
          <p:cNvPr id="6" name="Прямоугольник 5">
            <a:extLst>
              <a:ext uri="{FF2B5EF4-FFF2-40B4-BE49-F238E27FC236}">
                <a16:creationId xmlns="" xmlns:a16="http://schemas.microsoft.com/office/drawing/2014/main" id="{88C57B96-884A-4E71-959D-7D9293129F5E}"/>
              </a:ext>
            </a:extLst>
          </p:cNvPr>
          <p:cNvSpPr/>
          <p:nvPr/>
        </p:nvSpPr>
        <p:spPr>
          <a:xfrm>
            <a:off x="1456592" y="4628017"/>
            <a:ext cx="6096000" cy="646331"/>
          </a:xfrm>
          <a:prstGeom prst="rect">
            <a:avLst/>
          </a:prstGeom>
        </p:spPr>
        <p:txBody>
          <a:bodyPr>
            <a:spAutoFit/>
          </a:bodyPr>
          <a:lstStyle/>
          <a:p>
            <a:r>
              <a:rPr lang="ru-RU" dirty="0"/>
              <a:t>Технология: </a:t>
            </a:r>
            <a:r>
              <a:rPr lang="ru-RU" dirty="0" err="1"/>
              <a:t>Ethernet</a:t>
            </a:r>
            <a:r>
              <a:rPr lang="ru-RU" dirty="0"/>
              <a:t> 10/100 Мбит/с</a:t>
            </a:r>
          </a:p>
          <a:p>
            <a:r>
              <a:rPr lang="ru-RU" dirty="0"/>
              <a:t>Среда передачи: Коаксиал/Витая пара</a:t>
            </a:r>
          </a:p>
        </p:txBody>
      </p:sp>
    </p:spTree>
    <p:extLst>
      <p:ext uri="{BB962C8B-B14F-4D97-AF65-F5344CB8AC3E}">
        <p14:creationId xmlns:p14="http://schemas.microsoft.com/office/powerpoint/2010/main" val="1992665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FD0AE2D-EDF0-4111-B38C-4823709FBB89}"/>
              </a:ext>
            </a:extLst>
          </p:cNvPr>
          <p:cNvSpPr>
            <a:spLocks noGrp="1"/>
          </p:cNvSpPr>
          <p:nvPr>
            <p:ph type="title"/>
          </p:nvPr>
        </p:nvSpPr>
        <p:spPr>
          <a:xfrm>
            <a:off x="1338943" y="892629"/>
            <a:ext cx="10466363" cy="762000"/>
          </a:xfrm>
        </p:spPr>
        <p:txBody>
          <a:bodyPr/>
          <a:lstStyle/>
          <a:p>
            <a:r>
              <a:rPr lang="ru-RU" dirty="0"/>
              <a:t>Различия между коммутаторами и мостами</a:t>
            </a:r>
          </a:p>
        </p:txBody>
      </p:sp>
      <p:sp>
        <p:nvSpPr>
          <p:cNvPr id="3" name="Прямоугольник 2">
            <a:extLst>
              <a:ext uri="{FF2B5EF4-FFF2-40B4-BE49-F238E27FC236}">
                <a16:creationId xmlns="" xmlns:a16="http://schemas.microsoft.com/office/drawing/2014/main" id="{CF523D08-5060-476E-9A42-E2883E1FD5EE}"/>
              </a:ext>
            </a:extLst>
          </p:cNvPr>
          <p:cNvSpPr/>
          <p:nvPr/>
        </p:nvSpPr>
        <p:spPr>
          <a:xfrm>
            <a:off x="1049383" y="2287173"/>
            <a:ext cx="10755923" cy="3785652"/>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В общем случае коммутатор (свитч) и мост аналогичны по функциональности; </a:t>
            </a:r>
          </a:p>
          <a:p>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Разница заключается во внутреннем устройстве: мосты обрабатывают трафик, используя центральный процессор, коммутатор же использует коммутационную матрицу (аппаратную схему для коммутации пакетов). </a:t>
            </a:r>
          </a:p>
          <a:p>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В настоящее время мосты практически не используются (так как для работы требуют производительный процессор), за исключением ситуаций, когда связываются сегменты сети с разной организацией первого уровня, например, между </a:t>
            </a:r>
            <a:r>
              <a:rPr lang="ru-RU" sz="2400" dirty="0" err="1">
                <a:latin typeface="Times New Roman" panose="02020603050405020304" pitchFamily="18" charset="0"/>
                <a:cs typeface="Times New Roman" panose="02020603050405020304" pitchFamily="18" charset="0"/>
              </a:rPr>
              <a:t>xDSL</a:t>
            </a:r>
            <a:r>
              <a:rPr lang="ru-RU" sz="2400" dirty="0">
                <a:latin typeface="Times New Roman" panose="02020603050405020304" pitchFamily="18" charset="0"/>
                <a:cs typeface="Times New Roman" panose="02020603050405020304" pitchFamily="18" charset="0"/>
              </a:rPr>
              <a:t> соединениями, оптикой, </a:t>
            </a:r>
            <a:r>
              <a:rPr lang="ru-RU" sz="2400" dirty="0" err="1">
                <a:latin typeface="Times New Roman" panose="02020603050405020304" pitchFamily="18" charset="0"/>
                <a:cs typeface="Times New Roman" panose="02020603050405020304" pitchFamily="18" charset="0"/>
              </a:rPr>
              <a:t>Ethernet’ом</a:t>
            </a:r>
            <a:r>
              <a:rPr lang="ru-RU"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75766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a:extLst>
              <a:ext uri="{FF2B5EF4-FFF2-40B4-BE49-F238E27FC236}">
                <a16:creationId xmlns="" xmlns:a16="http://schemas.microsoft.com/office/drawing/2014/main" id="{D53A676A-89E0-4375-B41E-3D5F29FEECE0}"/>
              </a:ext>
            </a:extLst>
          </p:cNvPr>
          <p:cNvSpPr>
            <a:spLocks noGrp="1"/>
          </p:cNvSpPr>
          <p:nvPr>
            <p:ph sz="quarter" idx="11"/>
          </p:nvPr>
        </p:nvSpPr>
        <p:spPr/>
        <p:txBody>
          <a:bodyPr/>
          <a:lstStyle/>
          <a:p>
            <a:pPr marL="0" indent="0">
              <a:buNone/>
            </a:pPr>
            <a:r>
              <a:rPr lang="ru-RU" dirty="0">
                <a:latin typeface="Times New Roman" panose="02020603050405020304" pitchFamily="18" charset="0"/>
                <a:cs typeface="Times New Roman" panose="02020603050405020304" pitchFamily="18" charset="0"/>
              </a:rPr>
              <a:t>Маршрутизатор делит физическую среду передачи сети на части более эффективно, чем мост или коммутатор. Он может пересылать пакеты на конкретный адрес, выбирать лучший путь для прохождения пакета и многое другое. Чем сложней и больше сеть, тем больше выгода от использования маршрутизаторов.</a:t>
            </a:r>
          </a:p>
          <a:p>
            <a:endParaRPr lang="ru-RU" dirty="0"/>
          </a:p>
        </p:txBody>
      </p:sp>
      <p:sp>
        <p:nvSpPr>
          <p:cNvPr id="3" name="Заголовок 2">
            <a:extLst>
              <a:ext uri="{FF2B5EF4-FFF2-40B4-BE49-F238E27FC236}">
                <a16:creationId xmlns="" xmlns:a16="http://schemas.microsoft.com/office/drawing/2014/main" id="{E86DE146-8250-482D-89FC-AF6B63C11651}"/>
              </a:ext>
            </a:extLst>
          </p:cNvPr>
          <p:cNvSpPr>
            <a:spLocks noGrp="1"/>
          </p:cNvSpPr>
          <p:nvPr>
            <p:ph type="title"/>
          </p:nvPr>
        </p:nvSpPr>
        <p:spPr/>
        <p:txBody>
          <a:bodyPr/>
          <a:lstStyle/>
          <a:p>
            <a:r>
              <a:rPr lang="ru-RU" dirty="0"/>
              <a:t>Маршрутизатор</a:t>
            </a:r>
          </a:p>
        </p:txBody>
      </p:sp>
      <p:pic>
        <p:nvPicPr>
          <p:cNvPr id="5" name="Рисунок 4">
            <a:extLst>
              <a:ext uri="{FF2B5EF4-FFF2-40B4-BE49-F238E27FC236}">
                <a16:creationId xmlns="" xmlns:a16="http://schemas.microsoft.com/office/drawing/2014/main" id="{76716AE5-5500-428D-B9A1-941E3A2BC23A}"/>
              </a:ext>
            </a:extLst>
          </p:cNvPr>
          <p:cNvPicPr>
            <a:picLocks noChangeAspect="1"/>
          </p:cNvPicPr>
          <p:nvPr/>
        </p:nvPicPr>
        <p:blipFill>
          <a:blip r:embed="rId2"/>
          <a:stretch>
            <a:fillRect/>
          </a:stretch>
        </p:blipFill>
        <p:spPr>
          <a:xfrm>
            <a:off x="6068112" y="3689537"/>
            <a:ext cx="4666952" cy="1947514"/>
          </a:xfrm>
          <a:prstGeom prst="rect">
            <a:avLst/>
          </a:prstGeom>
        </p:spPr>
      </p:pic>
      <p:pic>
        <p:nvPicPr>
          <p:cNvPr id="6" name="Рисунок 5">
            <a:extLst>
              <a:ext uri="{FF2B5EF4-FFF2-40B4-BE49-F238E27FC236}">
                <a16:creationId xmlns="" xmlns:a16="http://schemas.microsoft.com/office/drawing/2014/main" id="{14B4A69D-EFB8-4FDD-81BB-5DDAB50B1290}"/>
              </a:ext>
            </a:extLst>
          </p:cNvPr>
          <p:cNvPicPr>
            <a:picLocks noChangeAspect="1"/>
          </p:cNvPicPr>
          <p:nvPr/>
        </p:nvPicPr>
        <p:blipFill>
          <a:blip r:embed="rId3"/>
          <a:stretch>
            <a:fillRect/>
          </a:stretch>
        </p:blipFill>
        <p:spPr>
          <a:xfrm>
            <a:off x="1774003" y="5178670"/>
            <a:ext cx="2514546" cy="916762"/>
          </a:xfrm>
          <a:prstGeom prst="rect">
            <a:avLst/>
          </a:prstGeom>
        </p:spPr>
      </p:pic>
    </p:spTree>
    <p:extLst>
      <p:ext uri="{BB962C8B-B14F-4D97-AF65-F5344CB8AC3E}">
        <p14:creationId xmlns:p14="http://schemas.microsoft.com/office/powerpoint/2010/main" val="3556339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 xmlns:a16="http://schemas.microsoft.com/office/drawing/2014/main" id="{C334884A-D70A-4CDA-98B6-240681FC897D}"/>
              </a:ext>
            </a:extLst>
          </p:cNvPr>
          <p:cNvSpPr>
            <a:spLocks noGrp="1"/>
          </p:cNvSpPr>
          <p:nvPr>
            <p:ph type="title"/>
          </p:nvPr>
        </p:nvSpPr>
        <p:spPr/>
        <p:txBody>
          <a:bodyPr/>
          <a:lstStyle/>
          <a:p>
            <a:r>
              <a:rPr lang="ru-RU" dirty="0"/>
              <a:t>Маршрутизатор</a:t>
            </a:r>
          </a:p>
        </p:txBody>
      </p:sp>
      <p:pic>
        <p:nvPicPr>
          <p:cNvPr id="4" name="Picture 11">
            <a:extLst>
              <a:ext uri="{FF2B5EF4-FFF2-40B4-BE49-F238E27FC236}">
                <a16:creationId xmlns="" xmlns:a16="http://schemas.microsoft.com/office/drawing/2014/main" id="{8371F4B4-29B1-4F59-9B75-341AB799E288}"/>
              </a:ext>
            </a:extLst>
          </p:cNvPr>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rcRect t="26666" b="26294"/>
          <a:stretch>
            <a:fillRect/>
          </a:stretch>
        </p:blipFill>
        <p:spPr bwMode="auto">
          <a:xfrm>
            <a:off x="1338943" y="4605949"/>
            <a:ext cx="4710418" cy="177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 xmlns:a16="http://schemas.microsoft.com/office/drawing/2014/main" id="{0DF1A5E6-00B9-4B1B-8B9E-FF48A1B534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8188" y="4126524"/>
            <a:ext cx="3414347" cy="273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a:extLst>
              <a:ext uri="{FF2B5EF4-FFF2-40B4-BE49-F238E27FC236}">
                <a16:creationId xmlns="" xmlns:a16="http://schemas.microsoft.com/office/drawing/2014/main" id="{77319D03-E1E8-4904-A13C-FD3C78DC66B4}"/>
              </a:ext>
            </a:extLst>
          </p:cNvPr>
          <p:cNvSpPr/>
          <p:nvPr/>
        </p:nvSpPr>
        <p:spPr>
          <a:xfrm>
            <a:off x="1245576" y="1654629"/>
            <a:ext cx="10351478" cy="2893100"/>
          </a:xfrm>
          <a:prstGeom prst="rect">
            <a:avLst/>
          </a:prstGeom>
        </p:spPr>
        <p:txBody>
          <a:bodyPr wrap="square">
            <a:spAutoFit/>
          </a:bodyPr>
          <a:lstStyle/>
          <a:p>
            <a:pPr indent="441325" algn="just"/>
            <a:r>
              <a:rPr lang="ru-RU" altLang="ru-RU" sz="2600" dirty="0" err="1">
                <a:latin typeface="Times New Roman" panose="02020603050405020304" pitchFamily="18" charset="0"/>
                <a:cs typeface="Times New Roman" panose="02020603050405020304" pitchFamily="18" charset="0"/>
              </a:rPr>
              <a:t>Маршрутиза́тор</a:t>
            </a:r>
            <a:r>
              <a:rPr lang="ru-RU" altLang="ru-RU" sz="2600" dirty="0">
                <a:latin typeface="Times New Roman" panose="02020603050405020304" pitchFamily="18" charset="0"/>
                <a:cs typeface="Times New Roman" panose="02020603050405020304" pitchFamily="18" charset="0"/>
              </a:rPr>
              <a:t> или роутер, </a:t>
            </a:r>
            <a:r>
              <a:rPr lang="ru-RU" altLang="ru-RU" sz="2600" dirty="0" err="1">
                <a:latin typeface="Times New Roman" panose="02020603050405020304" pitchFamily="18" charset="0"/>
                <a:cs typeface="Times New Roman" panose="02020603050405020304" pitchFamily="18" charset="0"/>
              </a:rPr>
              <a:t>рутер</a:t>
            </a:r>
            <a:r>
              <a:rPr lang="ru-RU" altLang="ru-RU" sz="2600" dirty="0">
                <a:latin typeface="Times New Roman" panose="02020603050405020304" pitchFamily="18" charset="0"/>
                <a:cs typeface="Times New Roman" panose="02020603050405020304" pitchFamily="18" charset="0"/>
              </a:rPr>
              <a:t> (от англ. </a:t>
            </a:r>
            <a:r>
              <a:rPr lang="en-US" altLang="ru-RU" sz="2600" dirty="0">
                <a:latin typeface="Times New Roman" panose="02020603050405020304" pitchFamily="18" charset="0"/>
                <a:cs typeface="Times New Roman" panose="02020603050405020304" pitchFamily="18" charset="0"/>
              </a:rPr>
              <a:t>R</a:t>
            </a:r>
            <a:r>
              <a:rPr lang="ru-RU" altLang="ru-RU" sz="2600" dirty="0" err="1">
                <a:latin typeface="Times New Roman" panose="02020603050405020304" pitchFamily="18" charset="0"/>
                <a:cs typeface="Times New Roman" panose="02020603050405020304" pitchFamily="18" charset="0"/>
              </a:rPr>
              <a:t>outer</a:t>
            </a:r>
            <a:r>
              <a:rPr lang="ru-RU" altLang="ru-RU" sz="2600" dirty="0">
                <a:latin typeface="Times New Roman" panose="02020603050405020304" pitchFamily="18" charset="0"/>
                <a:cs typeface="Times New Roman" panose="02020603050405020304" pitchFamily="18" charset="0"/>
              </a:rPr>
              <a:t>) — сетевое устройство, на основании информации о топологии сети и определённых правил принимающее решения о пересылке пакетов сетевого уровня (уровень 3 модели OSI) между различными сегментами сети.</a:t>
            </a:r>
          </a:p>
          <a:p>
            <a:pPr indent="441325" algn="just"/>
            <a:r>
              <a:rPr lang="ru-RU" altLang="ru-RU" sz="2600" dirty="0">
                <a:latin typeface="Times New Roman" panose="02020603050405020304" pitchFamily="18" charset="0"/>
                <a:cs typeface="Times New Roman" panose="02020603050405020304" pitchFamily="18" charset="0"/>
              </a:rPr>
              <a:t>Работает на более высоком уровне, нежели коммутатор и сетевой мост.</a:t>
            </a:r>
          </a:p>
        </p:txBody>
      </p:sp>
    </p:spTree>
    <p:extLst>
      <p:ext uri="{BB962C8B-B14F-4D97-AF65-F5344CB8AC3E}">
        <p14:creationId xmlns:p14="http://schemas.microsoft.com/office/powerpoint/2010/main" val="916673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 xmlns:a16="http://schemas.microsoft.com/office/drawing/2014/main" id="{9E603E00-ECC6-47E3-A8E5-6D1CCFB7E758}"/>
              </a:ext>
            </a:extLst>
          </p:cNvPr>
          <p:cNvSpPr>
            <a:spLocks noGrp="1"/>
          </p:cNvSpPr>
          <p:nvPr>
            <p:ph sz="quarter" idx="11"/>
          </p:nvPr>
        </p:nvSpPr>
        <p:spPr/>
        <p:txBody>
          <a:bodyPr/>
          <a:lstStyle/>
          <a:p>
            <a:r>
              <a:rPr lang="ru-RU" sz="2800" dirty="0">
                <a:latin typeface="Times New Roman" panose="02020603050405020304" pitchFamily="18" charset="0"/>
                <a:cs typeface="Times New Roman" panose="02020603050405020304" pitchFamily="18" charset="0"/>
              </a:rPr>
              <a:t>Сетевая карта</a:t>
            </a:r>
          </a:p>
          <a:p>
            <a:r>
              <a:rPr lang="ru-RU" sz="2800" dirty="0">
                <a:latin typeface="Times New Roman" panose="02020603050405020304" pitchFamily="18" charset="0"/>
                <a:cs typeface="Times New Roman" panose="02020603050405020304" pitchFamily="18" charset="0"/>
              </a:rPr>
              <a:t>Трансивер (</a:t>
            </a:r>
            <a:r>
              <a:rPr lang="en-US" sz="2800" dirty="0">
                <a:latin typeface="Times New Roman" panose="02020603050405020304" pitchFamily="18" charset="0"/>
                <a:cs typeface="Times New Roman" panose="02020603050405020304" pitchFamily="18" charset="0"/>
              </a:rPr>
              <a:t>transceiver)</a:t>
            </a:r>
          </a:p>
          <a:p>
            <a:r>
              <a:rPr lang="ru-RU" sz="2800" dirty="0">
                <a:latin typeface="Times New Roman" panose="02020603050405020304" pitchFamily="18" charset="0"/>
                <a:cs typeface="Times New Roman" panose="02020603050405020304" pitchFamily="18" charset="0"/>
              </a:rPr>
              <a:t>Повторитель (</a:t>
            </a:r>
            <a:r>
              <a:rPr lang="en-US" sz="2800" dirty="0">
                <a:latin typeface="Times New Roman" panose="02020603050405020304" pitchFamily="18" charset="0"/>
                <a:cs typeface="Times New Roman" panose="02020603050405020304" pitchFamily="18" charset="0"/>
              </a:rPr>
              <a:t>Repeater) </a:t>
            </a:r>
          </a:p>
          <a:p>
            <a:r>
              <a:rPr lang="ru-RU" sz="2800" dirty="0">
                <a:latin typeface="Times New Roman" panose="02020603050405020304" pitchFamily="18" charset="0"/>
                <a:cs typeface="Times New Roman" panose="02020603050405020304" pitchFamily="18" charset="0"/>
              </a:rPr>
              <a:t>Концентратор (</a:t>
            </a:r>
            <a:r>
              <a:rPr lang="en-US" sz="2800" dirty="0">
                <a:latin typeface="Times New Roman" panose="02020603050405020304" pitchFamily="18" charset="0"/>
                <a:cs typeface="Times New Roman" panose="02020603050405020304" pitchFamily="18" charset="0"/>
              </a:rPr>
              <a:t>Hub) </a:t>
            </a:r>
          </a:p>
          <a:p>
            <a:r>
              <a:rPr lang="ru-RU" sz="2800" dirty="0">
                <a:latin typeface="Times New Roman" panose="02020603050405020304" pitchFamily="18" charset="0"/>
                <a:cs typeface="Times New Roman" panose="02020603050405020304" pitchFamily="18" charset="0"/>
              </a:rPr>
              <a:t>Мост (</a:t>
            </a:r>
            <a:r>
              <a:rPr lang="en-US" sz="2800" dirty="0">
                <a:latin typeface="Times New Roman" panose="02020603050405020304" pitchFamily="18" charset="0"/>
                <a:cs typeface="Times New Roman" panose="02020603050405020304" pitchFamily="18" charset="0"/>
              </a:rPr>
              <a:t>Bridge)</a:t>
            </a:r>
          </a:p>
          <a:p>
            <a:r>
              <a:rPr lang="ru-RU" sz="2800" dirty="0">
                <a:latin typeface="Times New Roman" panose="02020603050405020304" pitchFamily="18" charset="0"/>
                <a:cs typeface="Times New Roman" panose="02020603050405020304" pitchFamily="18" charset="0"/>
              </a:rPr>
              <a:t>Коммутатор (</a:t>
            </a:r>
            <a:r>
              <a:rPr lang="en-US" sz="2800" dirty="0">
                <a:latin typeface="Times New Roman" panose="02020603050405020304" pitchFamily="18" charset="0"/>
                <a:cs typeface="Times New Roman" panose="02020603050405020304" pitchFamily="18" charset="0"/>
              </a:rPr>
              <a:t>Switch)</a:t>
            </a:r>
          </a:p>
          <a:p>
            <a:r>
              <a:rPr lang="ru-RU" sz="2800" dirty="0">
                <a:latin typeface="Times New Roman" panose="02020603050405020304" pitchFamily="18" charset="0"/>
                <a:cs typeface="Times New Roman" panose="02020603050405020304" pitchFamily="18" charset="0"/>
              </a:rPr>
              <a:t>Маршрутизатор (</a:t>
            </a:r>
            <a:r>
              <a:rPr lang="en-US" sz="2800" dirty="0">
                <a:latin typeface="Times New Roman" panose="02020603050405020304" pitchFamily="18" charset="0"/>
                <a:cs typeface="Times New Roman" panose="02020603050405020304" pitchFamily="18" charset="0"/>
              </a:rPr>
              <a:t>Router)</a:t>
            </a:r>
          </a:p>
          <a:p>
            <a:r>
              <a:rPr lang="ru-RU" sz="2800" dirty="0">
                <a:latin typeface="Times New Roman" panose="02020603050405020304" pitchFamily="18" charset="0"/>
                <a:cs typeface="Times New Roman" panose="02020603050405020304" pitchFamily="18" charset="0"/>
              </a:rPr>
              <a:t>Шлюз (</a:t>
            </a:r>
            <a:r>
              <a:rPr lang="en-US" sz="2800" dirty="0">
                <a:latin typeface="Times New Roman" panose="02020603050405020304" pitchFamily="18" charset="0"/>
                <a:cs typeface="Times New Roman" panose="02020603050405020304" pitchFamily="18" charset="0"/>
              </a:rPr>
              <a:t>Gateway)</a:t>
            </a:r>
          </a:p>
          <a:p>
            <a:endParaRPr lang="ru-RU" dirty="0"/>
          </a:p>
        </p:txBody>
      </p:sp>
      <p:sp>
        <p:nvSpPr>
          <p:cNvPr id="4" name="Заголовок 3">
            <a:extLst>
              <a:ext uri="{FF2B5EF4-FFF2-40B4-BE49-F238E27FC236}">
                <a16:creationId xmlns="" xmlns:a16="http://schemas.microsoft.com/office/drawing/2014/main" id="{E1038086-6877-403C-A619-8DCE23AEF1EA}"/>
              </a:ext>
            </a:extLst>
          </p:cNvPr>
          <p:cNvSpPr>
            <a:spLocks noGrp="1"/>
          </p:cNvSpPr>
          <p:nvPr>
            <p:ph type="title"/>
          </p:nvPr>
        </p:nvSpPr>
        <p:spPr/>
        <p:txBody>
          <a:bodyPr/>
          <a:lstStyle/>
          <a:p>
            <a:r>
              <a:rPr lang="ru-RU" dirty="0"/>
              <a:t>Оборудование компьютерных сетей</a:t>
            </a:r>
          </a:p>
        </p:txBody>
      </p:sp>
    </p:spTree>
    <p:extLst>
      <p:ext uri="{BB962C8B-B14F-4D97-AF65-F5344CB8AC3E}">
        <p14:creationId xmlns:p14="http://schemas.microsoft.com/office/powerpoint/2010/main" val="1743944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 xmlns:a16="http://schemas.microsoft.com/office/drawing/2014/main" id="{3CA6DFCB-A33B-444B-8FA2-DB888CA9A518}"/>
              </a:ext>
            </a:extLst>
          </p:cNvPr>
          <p:cNvSpPr>
            <a:spLocks noGrp="1"/>
          </p:cNvSpPr>
          <p:nvPr>
            <p:ph sz="quarter" idx="11"/>
          </p:nvPr>
        </p:nvSpPr>
        <p:spPr>
          <a:xfrm>
            <a:off x="1243836" y="1306287"/>
            <a:ext cx="10392682" cy="4466605"/>
          </a:xfrm>
        </p:spPr>
        <p:txBody>
          <a:bodyPr/>
          <a:lstStyle/>
          <a:p>
            <a:pPr marL="0" indent="715963" algn="just">
              <a:spcBef>
                <a:spcPct val="50000"/>
              </a:spcBef>
              <a:buNone/>
            </a:pPr>
            <a:r>
              <a:rPr lang="ru-RU" altLang="ru-RU" dirty="0">
                <a:latin typeface="Times New Roman" panose="02020603050405020304" pitchFamily="18" charset="0"/>
                <a:cs typeface="Times New Roman" panose="02020603050405020304" pitchFamily="18" charset="0"/>
              </a:rPr>
              <a:t>Обычно маршрутизатор использует адрес получателя, указанный в пакетах данных, и определяет по таблице маршрутизации путь, по которому следует передать данные. Если в таблице маршрутизации для адреса нет описанного маршрута, пакет отбрасывается.</a:t>
            </a:r>
          </a:p>
          <a:p>
            <a:pPr marL="0" indent="715963" algn="just">
              <a:spcBef>
                <a:spcPct val="50000"/>
              </a:spcBef>
              <a:buNone/>
            </a:pPr>
            <a:r>
              <a:rPr lang="ru-RU" altLang="ru-RU" dirty="0">
                <a:latin typeface="Times New Roman" panose="02020603050405020304" pitchFamily="18" charset="0"/>
                <a:cs typeface="Times New Roman" panose="02020603050405020304" pitchFamily="18" charset="0"/>
              </a:rPr>
              <a:t>Существуют и другие способы определения маршрута пересылки пакетов, когда, например, используется адрес отправителя, используемые протоколы верхних уровней и другая информация, содержащаяся в заголовках пакетов сетевого уровня. </a:t>
            </a:r>
          </a:p>
          <a:p>
            <a:endParaRPr lang="ru-RU" dirty="0"/>
          </a:p>
        </p:txBody>
      </p:sp>
      <p:sp>
        <p:nvSpPr>
          <p:cNvPr id="3" name="Заголовок 2">
            <a:extLst>
              <a:ext uri="{FF2B5EF4-FFF2-40B4-BE49-F238E27FC236}">
                <a16:creationId xmlns="" xmlns:a16="http://schemas.microsoft.com/office/drawing/2014/main" id="{98CB86A3-ACBB-49EF-8334-0F6BE734C879}"/>
              </a:ext>
            </a:extLst>
          </p:cNvPr>
          <p:cNvSpPr>
            <a:spLocks noGrp="1"/>
          </p:cNvSpPr>
          <p:nvPr>
            <p:ph type="title"/>
          </p:nvPr>
        </p:nvSpPr>
        <p:spPr>
          <a:xfrm>
            <a:off x="3941466" y="544287"/>
            <a:ext cx="8968127" cy="762000"/>
          </a:xfrm>
        </p:spPr>
        <p:txBody>
          <a:bodyPr/>
          <a:lstStyle/>
          <a:p>
            <a:r>
              <a:rPr lang="ru-RU" dirty="0">
                <a:solidFill>
                  <a:schemeClr val="tx1">
                    <a:lumMod val="75000"/>
                    <a:lumOff val="25000"/>
                  </a:schemeClr>
                </a:solidFill>
              </a:rPr>
              <a:t>Принцип работы</a:t>
            </a:r>
            <a:endParaRPr lang="ru-RU" dirty="0"/>
          </a:p>
        </p:txBody>
      </p:sp>
      <p:pic>
        <p:nvPicPr>
          <p:cNvPr id="4" name="Рисунок 3">
            <a:extLst>
              <a:ext uri="{FF2B5EF4-FFF2-40B4-BE49-F238E27FC236}">
                <a16:creationId xmlns="" xmlns:a16="http://schemas.microsoft.com/office/drawing/2014/main" id="{F73887DE-A7F9-4FB6-A1B5-E519A72DAFB2}"/>
              </a:ext>
            </a:extLst>
          </p:cNvPr>
          <p:cNvPicPr>
            <a:picLocks noChangeAspect="1"/>
          </p:cNvPicPr>
          <p:nvPr/>
        </p:nvPicPr>
        <p:blipFill>
          <a:blip r:embed="rId2"/>
          <a:stretch>
            <a:fillRect/>
          </a:stretch>
        </p:blipFill>
        <p:spPr>
          <a:xfrm>
            <a:off x="4442564" y="4344127"/>
            <a:ext cx="4787600" cy="2513873"/>
          </a:xfrm>
          <a:prstGeom prst="rect">
            <a:avLst/>
          </a:prstGeom>
        </p:spPr>
      </p:pic>
    </p:spTree>
    <p:extLst>
      <p:ext uri="{BB962C8B-B14F-4D97-AF65-F5344CB8AC3E}">
        <p14:creationId xmlns:p14="http://schemas.microsoft.com/office/powerpoint/2010/main" val="2387437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028982A-08B0-4314-9A14-D0541EA8A5D4}"/>
              </a:ext>
            </a:extLst>
          </p:cNvPr>
          <p:cNvSpPr>
            <a:spLocks noGrp="1"/>
          </p:cNvSpPr>
          <p:nvPr>
            <p:ph type="title"/>
          </p:nvPr>
        </p:nvSpPr>
        <p:spPr>
          <a:xfrm>
            <a:off x="838200" y="911946"/>
            <a:ext cx="10515600" cy="761048"/>
          </a:xfrm>
        </p:spPr>
        <p:txBody>
          <a:bodyPr/>
          <a:lstStyle/>
          <a:p>
            <a:r>
              <a:rPr lang="ru-RU" dirty="0">
                <a:solidFill>
                  <a:schemeClr val="tx1">
                    <a:lumMod val="75000"/>
                    <a:lumOff val="25000"/>
                  </a:schemeClr>
                </a:solidFill>
              </a:rPr>
              <a:t>Различия между маршрутизаторами и мостами</a:t>
            </a:r>
            <a:endParaRPr lang="ru-RU" dirty="0"/>
          </a:p>
        </p:txBody>
      </p:sp>
      <p:sp>
        <p:nvSpPr>
          <p:cNvPr id="3" name="Прямоугольник 2">
            <a:extLst>
              <a:ext uri="{FF2B5EF4-FFF2-40B4-BE49-F238E27FC236}">
                <a16:creationId xmlns="" xmlns:a16="http://schemas.microsoft.com/office/drawing/2014/main" id="{348108B9-470E-4F1F-8841-7F3416F9296C}"/>
              </a:ext>
            </a:extLst>
          </p:cNvPr>
          <p:cNvSpPr/>
          <p:nvPr/>
        </p:nvSpPr>
        <p:spPr>
          <a:xfrm>
            <a:off x="838200" y="2620108"/>
            <a:ext cx="10415954" cy="3046988"/>
          </a:xfrm>
          <a:prstGeom prst="rect">
            <a:avLst/>
          </a:prstGeom>
        </p:spPr>
        <p:txBody>
          <a:bodyPr wrap="square">
            <a:spAutoFit/>
          </a:bodyPr>
          <a:lstStyle/>
          <a:p>
            <a:r>
              <a:rPr lang="ru-RU" sz="2400" dirty="0"/>
              <a:t>Маршрутизаторы являются развитием мостов. Мосты производят фильтрацию по MAC-адресу, а маршрутизаторы могут осуществлять фильтрацию как по аппаратному адресу, так и по сетевому адресу (IP – адресу).</a:t>
            </a:r>
          </a:p>
          <a:p>
            <a:r>
              <a:rPr lang="ru-RU" sz="2400" dirty="0"/>
              <a:t>Каждый пересылаемый пакет отправляется мостом во все подключенные к нему сегменты, а маршрутизатором  - лишь в тот сегмент, по которому пакет достигнет получателя.</a:t>
            </a:r>
          </a:p>
          <a:p>
            <a:r>
              <a:rPr lang="ru-RU" sz="2400" dirty="0"/>
              <a:t> </a:t>
            </a:r>
          </a:p>
        </p:txBody>
      </p:sp>
    </p:spTree>
    <p:extLst>
      <p:ext uri="{BB962C8B-B14F-4D97-AF65-F5344CB8AC3E}">
        <p14:creationId xmlns:p14="http://schemas.microsoft.com/office/powerpoint/2010/main" val="2530312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 xmlns:a16="http://schemas.microsoft.com/office/drawing/2014/main" id="{BF047B5C-0678-4D3D-9A86-64BFB2C9E638}"/>
              </a:ext>
            </a:extLst>
          </p:cNvPr>
          <p:cNvSpPr>
            <a:spLocks noGrp="1"/>
          </p:cNvSpPr>
          <p:nvPr>
            <p:ph type="title"/>
          </p:nvPr>
        </p:nvSpPr>
        <p:spPr>
          <a:xfrm>
            <a:off x="538163" y="933411"/>
            <a:ext cx="11193462" cy="692722"/>
          </a:xfrm>
        </p:spPr>
        <p:txBody>
          <a:bodyPr/>
          <a:lstStyle/>
          <a:p>
            <a:r>
              <a:rPr lang="ru-RU" dirty="0">
                <a:solidFill>
                  <a:schemeClr val="tx1">
                    <a:lumMod val="75000"/>
                    <a:lumOff val="25000"/>
                  </a:schemeClr>
                </a:solidFill>
              </a:rPr>
              <a:t>Пример использования маршрутизатора</a:t>
            </a:r>
            <a:endParaRPr lang="ru-RU" dirty="0"/>
          </a:p>
        </p:txBody>
      </p:sp>
      <p:pic>
        <p:nvPicPr>
          <p:cNvPr id="4" name="Рисунок 3">
            <a:extLst>
              <a:ext uri="{FF2B5EF4-FFF2-40B4-BE49-F238E27FC236}">
                <a16:creationId xmlns="" xmlns:a16="http://schemas.microsoft.com/office/drawing/2014/main" id="{8707C557-6569-4D7A-9484-E3EE81F66831}"/>
              </a:ext>
            </a:extLst>
          </p:cNvPr>
          <p:cNvPicPr>
            <a:picLocks noChangeAspect="1"/>
          </p:cNvPicPr>
          <p:nvPr/>
        </p:nvPicPr>
        <p:blipFill>
          <a:blip r:embed="rId2"/>
          <a:stretch>
            <a:fillRect/>
          </a:stretch>
        </p:blipFill>
        <p:spPr>
          <a:xfrm>
            <a:off x="975946" y="2232932"/>
            <a:ext cx="7022806" cy="4343714"/>
          </a:xfrm>
          <a:prstGeom prst="rect">
            <a:avLst/>
          </a:prstGeom>
        </p:spPr>
      </p:pic>
      <p:pic>
        <p:nvPicPr>
          <p:cNvPr id="5" name="Рисунок 4">
            <a:extLst>
              <a:ext uri="{FF2B5EF4-FFF2-40B4-BE49-F238E27FC236}">
                <a16:creationId xmlns="" xmlns:a16="http://schemas.microsoft.com/office/drawing/2014/main" id="{3F5BB6C1-CDDB-4F49-ADCF-5ED4296B4722}"/>
              </a:ext>
            </a:extLst>
          </p:cNvPr>
          <p:cNvPicPr>
            <a:picLocks noChangeAspect="1"/>
          </p:cNvPicPr>
          <p:nvPr/>
        </p:nvPicPr>
        <p:blipFill>
          <a:blip r:embed="rId3"/>
          <a:stretch>
            <a:fillRect/>
          </a:stretch>
        </p:blipFill>
        <p:spPr>
          <a:xfrm>
            <a:off x="7282963" y="2743199"/>
            <a:ext cx="4563207" cy="1521069"/>
          </a:xfrm>
          <a:prstGeom prst="rect">
            <a:avLst/>
          </a:prstGeom>
        </p:spPr>
      </p:pic>
    </p:spTree>
    <p:extLst>
      <p:ext uri="{BB962C8B-B14F-4D97-AF65-F5344CB8AC3E}">
        <p14:creationId xmlns:p14="http://schemas.microsoft.com/office/powerpoint/2010/main" val="1737620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 xmlns:a16="http://schemas.microsoft.com/office/drawing/2014/main" id="{AA4FA9EC-61CF-4356-9A1B-9A9DCA8D64E2}"/>
              </a:ext>
            </a:extLst>
          </p:cNvPr>
          <p:cNvSpPr>
            <a:spLocks noGrp="1"/>
          </p:cNvSpPr>
          <p:nvPr>
            <p:ph sz="quarter" idx="11"/>
          </p:nvPr>
        </p:nvSpPr>
        <p:spPr>
          <a:xfrm>
            <a:off x="1257462" y="1083129"/>
            <a:ext cx="10392682" cy="4466605"/>
          </a:xfrm>
        </p:spPr>
        <p:txBody>
          <a:bodyPr/>
          <a:lstStyle/>
          <a:p>
            <a:pPr algn="just">
              <a:spcBef>
                <a:spcPts val="0"/>
              </a:spcBef>
              <a:buNone/>
              <a:defRPr/>
            </a:pPr>
            <a:r>
              <a:rPr lang="ru-RU" dirty="0">
                <a:latin typeface="Times New Roman" panose="02020603050405020304" pitchFamily="18" charset="0"/>
                <a:cs typeface="Times New Roman" panose="02020603050405020304" pitchFamily="18" charset="0"/>
              </a:rPr>
              <a:t>— аппаратный маршрутизатор (англ. </a:t>
            </a:r>
            <a:r>
              <a:rPr lang="ru-RU" dirty="0" err="1">
                <a:latin typeface="Times New Roman" panose="02020603050405020304" pitchFamily="18" charset="0"/>
                <a:cs typeface="Times New Roman" panose="02020603050405020304" pitchFamily="18" charset="0"/>
              </a:rPr>
              <a:t>gateway</a:t>
            </a:r>
            <a:r>
              <a:rPr lang="ru-RU" dirty="0">
                <a:latin typeface="Times New Roman" panose="02020603050405020304" pitchFamily="18" charset="0"/>
                <a:cs typeface="Times New Roman" panose="02020603050405020304" pitchFamily="18" charset="0"/>
              </a:rPr>
              <a:t>) или программное обеспечение для сопряжения компьютерных сетей, использующих разные протоколы, архитектуры и сетевые среды. Обычно шлюзы работают на </a:t>
            </a:r>
            <a:r>
              <a:rPr lang="ru-RU" u="sng" dirty="0">
                <a:latin typeface="Times New Roman" panose="02020603050405020304" pitchFamily="18" charset="0"/>
                <a:cs typeface="Times New Roman" panose="02020603050405020304" pitchFamily="18" charset="0"/>
              </a:rPr>
              <a:t>прикладном</a:t>
            </a:r>
            <a:r>
              <a:rPr lang="ru-RU" dirty="0">
                <a:latin typeface="Times New Roman" panose="02020603050405020304" pitchFamily="18" charset="0"/>
                <a:cs typeface="Times New Roman" panose="02020603050405020304" pitchFamily="18" charset="0"/>
              </a:rPr>
              <a:t> уровне модели </a:t>
            </a:r>
            <a:r>
              <a:rPr lang="en-US" dirty="0">
                <a:latin typeface="Times New Roman" panose="02020603050405020304" pitchFamily="18" charset="0"/>
                <a:cs typeface="Times New Roman" panose="02020603050405020304" pitchFamily="18" charset="0"/>
              </a:rPr>
              <a:t>OSI</a:t>
            </a:r>
            <a:r>
              <a:rPr lang="ru-RU" dirty="0">
                <a:latin typeface="Times New Roman" panose="02020603050405020304" pitchFamily="18" charset="0"/>
                <a:cs typeface="Times New Roman" panose="02020603050405020304" pitchFamily="18" charset="0"/>
              </a:rPr>
              <a:t>, но могут использоваться </a:t>
            </a:r>
            <a:r>
              <a:rPr lang="ru-RU" u="sng" dirty="0">
                <a:latin typeface="Times New Roman" panose="02020603050405020304" pitchFamily="18" charset="0"/>
                <a:cs typeface="Times New Roman" panose="02020603050405020304" pitchFamily="18" charset="0"/>
              </a:rPr>
              <a:t>транспортный, сеансовый и представительский</a:t>
            </a:r>
            <a:r>
              <a:rPr lang="ru-RU" dirty="0">
                <a:latin typeface="Times New Roman" panose="02020603050405020304" pitchFamily="18" charset="0"/>
                <a:cs typeface="Times New Roman" panose="02020603050405020304" pitchFamily="18" charset="0"/>
              </a:rPr>
              <a:t>.</a:t>
            </a:r>
          </a:p>
          <a:p>
            <a:pPr indent="357188" algn="just">
              <a:spcBef>
                <a:spcPts val="0"/>
              </a:spcBef>
              <a:buNone/>
              <a:defRPr/>
            </a:pPr>
            <a:r>
              <a:rPr lang="ru-RU" dirty="0">
                <a:latin typeface="Times New Roman" panose="02020603050405020304" pitchFamily="18" charset="0"/>
                <a:cs typeface="Times New Roman" panose="02020603050405020304" pitchFamily="18" charset="0"/>
              </a:rPr>
              <a:t>Сетевой шлюз конвертирует протоколы одного типа физической среды в протоколы другой физической среды (сети).  Шлюзы связывают различные программы  или протоколы и анализируют ВЕСЬ ПАКЕТ, в том числе поля данных, чтобы переслать данные между несовместимыми протоколами. </a:t>
            </a:r>
          </a:p>
          <a:p>
            <a:endParaRPr lang="ru-RU" sz="2200" dirty="0"/>
          </a:p>
        </p:txBody>
      </p:sp>
      <p:sp>
        <p:nvSpPr>
          <p:cNvPr id="3" name="Заголовок 2">
            <a:extLst>
              <a:ext uri="{FF2B5EF4-FFF2-40B4-BE49-F238E27FC236}">
                <a16:creationId xmlns="" xmlns:a16="http://schemas.microsoft.com/office/drawing/2014/main" id="{26CBB6A0-5409-462B-BF66-7D2E1D11ED80}"/>
              </a:ext>
            </a:extLst>
          </p:cNvPr>
          <p:cNvSpPr>
            <a:spLocks noGrp="1"/>
          </p:cNvSpPr>
          <p:nvPr>
            <p:ph type="title"/>
          </p:nvPr>
        </p:nvSpPr>
        <p:spPr>
          <a:xfrm>
            <a:off x="5146013" y="321129"/>
            <a:ext cx="8968127" cy="762000"/>
          </a:xfrm>
        </p:spPr>
        <p:txBody>
          <a:bodyPr/>
          <a:lstStyle/>
          <a:p>
            <a:r>
              <a:rPr lang="ru-RU" dirty="0">
                <a:solidFill>
                  <a:schemeClr val="tx1">
                    <a:lumMod val="75000"/>
                    <a:lumOff val="25000"/>
                  </a:schemeClr>
                </a:solidFill>
              </a:rPr>
              <a:t>Сетевой шлюз</a:t>
            </a:r>
            <a:endParaRPr lang="ru-RU" dirty="0"/>
          </a:p>
        </p:txBody>
      </p:sp>
      <p:pic>
        <p:nvPicPr>
          <p:cNvPr id="4" name="Picture 9">
            <a:extLst>
              <a:ext uri="{FF2B5EF4-FFF2-40B4-BE49-F238E27FC236}">
                <a16:creationId xmlns="" xmlns:a16="http://schemas.microsoft.com/office/drawing/2014/main" id="{CC02CAC0-11A5-4B63-9500-92252DA242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7914" y="4396126"/>
            <a:ext cx="3160629" cy="2253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a:extLst>
              <a:ext uri="{FF2B5EF4-FFF2-40B4-BE49-F238E27FC236}">
                <a16:creationId xmlns="" xmlns:a16="http://schemas.microsoft.com/office/drawing/2014/main" id="{E7308AFB-D80E-4B2D-9C41-F4D6F48AA662}"/>
              </a:ext>
            </a:extLst>
          </p:cNvPr>
          <p:cNvSpPr/>
          <p:nvPr/>
        </p:nvSpPr>
        <p:spPr>
          <a:xfrm>
            <a:off x="6392463" y="5338246"/>
            <a:ext cx="4603761" cy="369332"/>
          </a:xfrm>
          <a:prstGeom prst="rect">
            <a:avLst/>
          </a:prstGeom>
        </p:spPr>
        <p:txBody>
          <a:bodyPr wrap="none">
            <a:spAutoFit/>
          </a:bodyPr>
          <a:lstStyle/>
          <a:p>
            <a:pPr algn="ctr">
              <a:defRPr/>
            </a:pPr>
            <a:r>
              <a:rPr lang="ru-RU" dirty="0">
                <a:latin typeface="Times New Roman" panose="02020603050405020304" pitchFamily="18" charset="0"/>
                <a:cs typeface="Times New Roman" panose="02020603050405020304" pitchFamily="18" charset="0"/>
              </a:rPr>
              <a:t>Сетевой шлюз со встроенным коммутатором</a:t>
            </a:r>
          </a:p>
        </p:txBody>
      </p:sp>
    </p:spTree>
    <p:extLst>
      <p:ext uri="{BB962C8B-B14F-4D97-AF65-F5344CB8AC3E}">
        <p14:creationId xmlns:p14="http://schemas.microsoft.com/office/powerpoint/2010/main" val="3863645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 xmlns:a16="http://schemas.microsoft.com/office/drawing/2014/main" id="{42B9F4AB-1F98-4A5B-8206-7EF82419A9E4}"/>
              </a:ext>
            </a:extLst>
          </p:cNvPr>
          <p:cNvSpPr>
            <a:spLocks noGrp="1"/>
          </p:cNvSpPr>
          <p:nvPr>
            <p:ph sz="quarter" idx="11"/>
          </p:nvPr>
        </p:nvSpPr>
        <p:spPr>
          <a:xfrm>
            <a:off x="388693" y="1016000"/>
            <a:ext cx="11349038" cy="3248269"/>
          </a:xfrm>
        </p:spPr>
        <p:txBody>
          <a:bodyPr/>
          <a:lstStyle/>
          <a:p>
            <a:pPr marL="0" indent="715963">
              <a:buNone/>
            </a:pPr>
            <a:r>
              <a:rPr lang="ru-RU" altLang="ru-RU" dirty="0">
                <a:latin typeface="Times New Roman" panose="02020603050405020304" pitchFamily="18" charset="0"/>
                <a:cs typeface="Times New Roman" panose="02020603050405020304" pitchFamily="18" charset="0"/>
              </a:rPr>
              <a:t>Сетевые шлюзы работают почти на всех известных операционных системах. Основная задача сетевого шлюза — конвертировать протокол между сетями. Роутер сам по себе принимает, проводит и отправляет пакеты только среди сетей, использующих одинаковые протоколы. </a:t>
            </a:r>
            <a:endParaRPr lang="en-US" altLang="ru-RU" dirty="0" smtClean="0">
              <a:latin typeface="Times New Roman" panose="02020603050405020304" pitchFamily="18" charset="0"/>
              <a:cs typeface="Times New Roman" panose="02020603050405020304" pitchFamily="18" charset="0"/>
            </a:endParaRPr>
          </a:p>
          <a:p>
            <a:pPr marL="0" indent="715963">
              <a:buNone/>
            </a:pPr>
            <a:r>
              <a:rPr lang="ru-RU" altLang="ru-RU" dirty="0" smtClean="0">
                <a:latin typeface="Times New Roman" panose="02020603050405020304" pitchFamily="18" charset="0"/>
                <a:cs typeface="Times New Roman" panose="02020603050405020304" pitchFamily="18" charset="0"/>
              </a:rPr>
              <a:t>Сетевые </a:t>
            </a:r>
            <a:r>
              <a:rPr lang="ru-RU" altLang="ru-RU" dirty="0">
                <a:latin typeface="Times New Roman" panose="02020603050405020304" pitchFamily="18" charset="0"/>
                <a:cs typeface="Times New Roman" panose="02020603050405020304" pitchFamily="18" charset="0"/>
              </a:rPr>
              <a:t>шлюзы могут быть аппаратным решением, программным обеспечением или тем и другим вместе, но обычно это программное обеспечение, установленное на роутер или компьютер. Сетевой шлюз должен понимать все протоколы, используемые роутером. Обычно сетевые шлюзы работают медленнее, чем сетевые мосты, коммутаторы и обычные роутеры</a:t>
            </a:r>
            <a:r>
              <a:rPr lang="ru-RU" altLang="ru-RU" sz="2200" dirty="0"/>
              <a:t>. </a:t>
            </a:r>
          </a:p>
          <a:p>
            <a:endParaRPr lang="ru-RU" dirty="0"/>
          </a:p>
        </p:txBody>
      </p:sp>
      <p:sp>
        <p:nvSpPr>
          <p:cNvPr id="3" name="Заголовок 2">
            <a:extLst>
              <a:ext uri="{FF2B5EF4-FFF2-40B4-BE49-F238E27FC236}">
                <a16:creationId xmlns="" xmlns:a16="http://schemas.microsoft.com/office/drawing/2014/main" id="{DC5CA57C-989A-4D7D-A170-7710E6A83981}"/>
              </a:ext>
            </a:extLst>
          </p:cNvPr>
          <p:cNvSpPr>
            <a:spLocks noGrp="1"/>
          </p:cNvSpPr>
          <p:nvPr>
            <p:ph type="title"/>
          </p:nvPr>
        </p:nvSpPr>
        <p:spPr>
          <a:xfrm>
            <a:off x="1092079" y="197925"/>
            <a:ext cx="11193462" cy="692722"/>
          </a:xfrm>
        </p:spPr>
        <p:txBody>
          <a:bodyPr/>
          <a:lstStyle/>
          <a:p>
            <a:r>
              <a:rPr lang="ru-RU" dirty="0">
                <a:solidFill>
                  <a:schemeClr val="bg2"/>
                </a:solidFill>
              </a:rPr>
              <a:t>Сетевой шлюз</a:t>
            </a:r>
          </a:p>
        </p:txBody>
      </p:sp>
      <p:sp>
        <p:nvSpPr>
          <p:cNvPr id="4" name="Прямоугольник 3">
            <a:extLst>
              <a:ext uri="{FF2B5EF4-FFF2-40B4-BE49-F238E27FC236}">
                <a16:creationId xmlns="" xmlns:a16="http://schemas.microsoft.com/office/drawing/2014/main" id="{65D2DD8F-D7C1-4416-80A9-D0F2E8847BA0}"/>
              </a:ext>
            </a:extLst>
          </p:cNvPr>
          <p:cNvSpPr/>
          <p:nvPr/>
        </p:nvSpPr>
        <p:spPr>
          <a:xfrm>
            <a:off x="914400" y="4538003"/>
            <a:ext cx="4627685" cy="1200329"/>
          </a:xfrm>
          <a:prstGeom prst="rect">
            <a:avLst/>
          </a:prstGeom>
        </p:spPr>
        <p:txBody>
          <a:bodyPr wrap="square">
            <a:spAutoFit/>
          </a:bodyPr>
          <a:lstStyle/>
          <a:p>
            <a:pPr algn="just">
              <a:spcBef>
                <a:spcPct val="50000"/>
              </a:spcBef>
            </a:pPr>
            <a:r>
              <a:rPr lang="ru-RU" altLang="ru-RU" sz="2400" dirty="0">
                <a:latin typeface="Times New Roman" panose="02020603050405020304" pitchFamily="18" charset="0"/>
                <a:cs typeface="Times New Roman" panose="02020603050405020304" pitchFamily="18" charset="0"/>
              </a:rPr>
              <a:t>Сетевой шлюз — это точка сети, которая служит выходом в другую сеть.</a:t>
            </a:r>
          </a:p>
        </p:txBody>
      </p:sp>
      <p:pic>
        <p:nvPicPr>
          <p:cNvPr id="5" name="Рисунок 4">
            <a:extLst>
              <a:ext uri="{FF2B5EF4-FFF2-40B4-BE49-F238E27FC236}">
                <a16:creationId xmlns="" xmlns:a16="http://schemas.microsoft.com/office/drawing/2014/main" id="{9F2B1597-650D-47F9-8323-117AD75788FE}"/>
              </a:ext>
            </a:extLst>
          </p:cNvPr>
          <p:cNvPicPr>
            <a:picLocks noChangeAspect="1"/>
          </p:cNvPicPr>
          <p:nvPr/>
        </p:nvPicPr>
        <p:blipFill>
          <a:blip r:embed="rId2"/>
          <a:stretch>
            <a:fillRect/>
          </a:stretch>
        </p:blipFill>
        <p:spPr>
          <a:xfrm>
            <a:off x="8043865" y="3948029"/>
            <a:ext cx="4148135" cy="2909971"/>
          </a:xfrm>
          <a:prstGeom prst="rect">
            <a:avLst/>
          </a:prstGeom>
        </p:spPr>
      </p:pic>
    </p:spTree>
    <p:extLst>
      <p:ext uri="{BB962C8B-B14F-4D97-AF65-F5344CB8AC3E}">
        <p14:creationId xmlns:p14="http://schemas.microsoft.com/office/powerpoint/2010/main" val="3142197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 xmlns:a16="http://schemas.microsoft.com/office/drawing/2014/main" id="{84EE18DF-0D8A-4D27-9718-82823B2CD082}"/>
              </a:ext>
            </a:extLst>
          </p:cNvPr>
          <p:cNvSpPr>
            <a:spLocks noGrp="1"/>
          </p:cNvSpPr>
          <p:nvPr>
            <p:ph sz="quarter" idx="11"/>
          </p:nvPr>
        </p:nvSpPr>
        <p:spPr>
          <a:xfrm>
            <a:off x="1242228" y="863322"/>
            <a:ext cx="10392682" cy="4466605"/>
          </a:xfrm>
        </p:spPr>
        <p:txBody>
          <a:bodyPr/>
          <a:lstStyle/>
          <a:p>
            <a:pPr marL="0" indent="0">
              <a:buNone/>
            </a:pPr>
            <a:r>
              <a:rPr lang="ru-RU" altLang="ru-RU" dirty="0">
                <a:latin typeface="Times New Roman" panose="02020603050405020304" pitchFamily="18" charset="0"/>
                <a:cs typeface="Times New Roman" panose="02020603050405020304" pitchFamily="18" charset="0"/>
              </a:rPr>
              <a:t>В сети Интернет узлом или конечной точкой может быть или сетевой шлюз, или хост. Интернет-пользователи и компьютеры, которые доставляют веб-страницы пользователям — это хосты, а узлы между различными сетями — это сетевые шлюзы. Например, сервер, контролирующий трафик между локальной сетью компании и сетью Интернет — это сетевой шлюз.</a:t>
            </a:r>
          </a:p>
          <a:p>
            <a:endParaRPr lang="ru-RU" dirty="0">
              <a:latin typeface="Times New Roman" panose="02020603050405020304" pitchFamily="18" charset="0"/>
              <a:cs typeface="Times New Roman" panose="02020603050405020304" pitchFamily="18" charset="0"/>
            </a:endParaRPr>
          </a:p>
        </p:txBody>
      </p:sp>
      <p:sp>
        <p:nvSpPr>
          <p:cNvPr id="3" name="Заголовок 2">
            <a:extLst>
              <a:ext uri="{FF2B5EF4-FFF2-40B4-BE49-F238E27FC236}">
                <a16:creationId xmlns="" xmlns:a16="http://schemas.microsoft.com/office/drawing/2014/main" id="{C0CF9915-07A5-43C4-8308-56B868A1DFC3}"/>
              </a:ext>
            </a:extLst>
          </p:cNvPr>
          <p:cNvSpPr>
            <a:spLocks noGrp="1"/>
          </p:cNvSpPr>
          <p:nvPr>
            <p:ph type="title"/>
          </p:nvPr>
        </p:nvSpPr>
        <p:spPr>
          <a:xfrm>
            <a:off x="4970166" y="101322"/>
            <a:ext cx="8968127" cy="762000"/>
          </a:xfrm>
        </p:spPr>
        <p:txBody>
          <a:bodyPr/>
          <a:lstStyle/>
          <a:p>
            <a:r>
              <a:rPr lang="ru-RU" dirty="0">
                <a:solidFill>
                  <a:schemeClr val="tx1">
                    <a:lumMod val="75000"/>
                    <a:lumOff val="25000"/>
                  </a:schemeClr>
                </a:solidFill>
              </a:rPr>
              <a:t>Интернет - шлюз</a:t>
            </a:r>
            <a:endParaRPr lang="ru-RU" dirty="0"/>
          </a:p>
        </p:txBody>
      </p:sp>
      <p:pic>
        <p:nvPicPr>
          <p:cNvPr id="4" name="Picture 2">
            <a:extLst>
              <a:ext uri="{FF2B5EF4-FFF2-40B4-BE49-F238E27FC236}">
                <a16:creationId xmlns="" xmlns:a16="http://schemas.microsoft.com/office/drawing/2014/main" id="{88FF51A9-9D5C-4BA3-9364-43A28AD88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5792" y="2539370"/>
            <a:ext cx="4200525"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 xmlns:a16="http://schemas.microsoft.com/office/drawing/2014/main" id="{DF2DFB89-60F2-43B7-9453-241D5021C0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486" y="4686677"/>
            <a:ext cx="4200525" cy="207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a:extLst>
              <a:ext uri="{FF2B5EF4-FFF2-40B4-BE49-F238E27FC236}">
                <a16:creationId xmlns="" xmlns:a16="http://schemas.microsoft.com/office/drawing/2014/main" id="{2BF02275-8003-4C75-B953-E44DFE88AAF5}"/>
              </a:ext>
            </a:extLst>
          </p:cNvPr>
          <p:cNvSpPr/>
          <p:nvPr/>
        </p:nvSpPr>
        <p:spPr>
          <a:xfrm>
            <a:off x="1303774" y="2996315"/>
            <a:ext cx="4910752" cy="3046988"/>
          </a:xfrm>
          <a:prstGeom prst="rect">
            <a:avLst/>
          </a:prstGeom>
        </p:spPr>
        <p:txBody>
          <a:bodyPr wrap="square">
            <a:spAutoFit/>
          </a:bodyPr>
          <a:lstStyle/>
          <a:p>
            <a:pPr indent="441325"/>
            <a:r>
              <a:rPr lang="ru-RU" sz="2400" dirty="0">
                <a:latin typeface="Times New Roman" panose="02020603050405020304" pitchFamily="18" charset="0"/>
                <a:cs typeface="Times New Roman" panose="02020603050405020304" pitchFamily="18" charset="0"/>
              </a:rPr>
              <a:t>В крупных сетях сервер, работающий как сетевой шлюз, обычно интегрирован с прокси-сервером и межсетевым экраном. Сетевой шлюз часто объединен с роутером, который управляет распределением и конвертацией пакетов в сети.</a:t>
            </a:r>
          </a:p>
        </p:txBody>
      </p:sp>
    </p:spTree>
    <p:extLst>
      <p:ext uri="{BB962C8B-B14F-4D97-AF65-F5344CB8AC3E}">
        <p14:creationId xmlns:p14="http://schemas.microsoft.com/office/powerpoint/2010/main" val="2901561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11177AB-9BDA-4D90-8FEA-856486281D04}"/>
              </a:ext>
            </a:extLst>
          </p:cNvPr>
          <p:cNvSpPr>
            <a:spLocks noGrp="1" noChangeArrowheads="1"/>
          </p:cNvSpPr>
          <p:nvPr>
            <p:ph type="title"/>
          </p:nvPr>
        </p:nvSpPr>
        <p:spPr>
          <a:xfrm>
            <a:off x="838200" y="902677"/>
            <a:ext cx="10515600" cy="762000"/>
          </a:xfrm>
        </p:spPr>
        <p:txBody>
          <a:bodyPr>
            <a:noAutofit/>
          </a:bodyPr>
          <a:lstStyle/>
          <a:p>
            <a:pPr eaLnBrk="1" hangingPunct="1">
              <a:defRPr/>
            </a:pPr>
            <a:r>
              <a:rPr lang="ru-RU" sz="4300" b="1" dirty="0">
                <a:solidFill>
                  <a:schemeClr val="tx1">
                    <a:lumMod val="75000"/>
                    <a:lumOff val="25000"/>
                  </a:schemeClr>
                </a:solidFill>
              </a:rPr>
              <a:t>Интернет - шлюз</a:t>
            </a:r>
          </a:p>
        </p:txBody>
      </p:sp>
      <p:sp>
        <p:nvSpPr>
          <p:cNvPr id="4" name="Прямоугольник 3">
            <a:extLst>
              <a:ext uri="{FF2B5EF4-FFF2-40B4-BE49-F238E27FC236}">
                <a16:creationId xmlns="" xmlns:a16="http://schemas.microsoft.com/office/drawing/2014/main" id="{E23DE27B-22EC-4CDE-B749-E23A2CF00F9E}"/>
              </a:ext>
            </a:extLst>
          </p:cNvPr>
          <p:cNvSpPr/>
          <p:nvPr/>
        </p:nvSpPr>
        <p:spPr>
          <a:xfrm>
            <a:off x="512885" y="1767253"/>
            <a:ext cx="11166230" cy="4524315"/>
          </a:xfrm>
          <a:prstGeom prst="rect">
            <a:avLst/>
          </a:prstGeom>
        </p:spPr>
        <p:txBody>
          <a:bodyPr wrap="square">
            <a:spAutoFit/>
          </a:bodyPr>
          <a:lstStyle/>
          <a:p>
            <a:pPr algn="just"/>
            <a:r>
              <a:rPr lang="ru-RU" altLang="ru-RU" sz="2400" dirty="0"/>
              <a:t>Интернет-шлюз, как правило, это программное обеспечение, призванное организовать из локальной сети доступ к сети Интернет. Программа является рабочим инструментом системного администратора, позволяя ему контролировать трафик и действия сотрудников. </a:t>
            </a:r>
          </a:p>
          <a:p>
            <a:pPr algn="just"/>
            <a:r>
              <a:rPr lang="ru-RU" altLang="ru-RU" sz="2400" dirty="0"/>
              <a:t>Обычно Интернет-шлюз позволяет распределять доступ среди пользователей, вести учёт трафика, ограничивать доступ отдельным пользователям или группам пользователей к ресурсам в Интернет. </a:t>
            </a:r>
          </a:p>
          <a:p>
            <a:pPr algn="just"/>
            <a:r>
              <a:rPr lang="ru-RU" altLang="ru-RU" sz="2400" dirty="0"/>
              <a:t>Интернет-шлюз может содержать в себе прокси-сервер, межсетевой экран, почтовый сервер, </a:t>
            </a:r>
            <a:r>
              <a:rPr lang="ru-RU" altLang="ru-RU" sz="2400" dirty="0" err="1"/>
              <a:t>шейпер</a:t>
            </a:r>
            <a:r>
              <a:rPr lang="ru-RU" altLang="ru-RU" sz="2400" dirty="0"/>
              <a:t>, антивирус и другие сетевые утилиты. Интернет-шлюз может работать как на одном из компьютеров сети, так и на отдельном сервере. </a:t>
            </a:r>
          </a:p>
        </p:txBody>
      </p:sp>
    </p:spTree>
    <p:extLst>
      <p:ext uri="{BB962C8B-B14F-4D97-AF65-F5344CB8AC3E}">
        <p14:creationId xmlns:p14="http://schemas.microsoft.com/office/powerpoint/2010/main" val="146845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1A55DEC-4C32-4BE1-8D15-E053A22AB5E2}"/>
              </a:ext>
            </a:extLst>
          </p:cNvPr>
          <p:cNvSpPr>
            <a:spLocks noGrp="1"/>
          </p:cNvSpPr>
          <p:nvPr>
            <p:ph type="title"/>
          </p:nvPr>
        </p:nvSpPr>
        <p:spPr>
          <a:xfrm>
            <a:off x="838199" y="1175715"/>
            <a:ext cx="10515600" cy="761048"/>
          </a:xfrm>
        </p:spPr>
        <p:txBody>
          <a:bodyPr/>
          <a:lstStyle/>
          <a:p>
            <a:r>
              <a:rPr lang="ru-RU" sz="4800" dirty="0">
                <a:ea typeface="Calibri" panose="020F0502020204030204" pitchFamily="34" charset="0"/>
                <a:cs typeface="Times New Roman" panose="02020603050405020304" pitchFamily="18" charset="0"/>
              </a:rPr>
              <a:t>физическая среда передачи данных</a:t>
            </a:r>
            <a:r>
              <a:rPr lang="ru-RU" dirty="0"/>
              <a:t/>
            </a:r>
            <a:br>
              <a:rPr lang="ru-RU" dirty="0"/>
            </a:br>
            <a:endParaRPr lang="ru-RU" dirty="0"/>
          </a:p>
        </p:txBody>
      </p:sp>
      <p:sp>
        <p:nvSpPr>
          <p:cNvPr id="3" name="Прямоугольник 2">
            <a:extLst>
              <a:ext uri="{FF2B5EF4-FFF2-40B4-BE49-F238E27FC236}">
                <a16:creationId xmlns="" xmlns:a16="http://schemas.microsoft.com/office/drawing/2014/main" id="{E8F5F5D4-6345-473C-ACEB-F30C6F3E4900}"/>
              </a:ext>
            </a:extLst>
          </p:cNvPr>
          <p:cNvSpPr/>
          <p:nvPr/>
        </p:nvSpPr>
        <p:spPr>
          <a:xfrm>
            <a:off x="1132742" y="2927838"/>
            <a:ext cx="9926515" cy="2822889"/>
          </a:xfrm>
          <a:prstGeom prst="rect">
            <a:avLst/>
          </a:prstGeom>
        </p:spPr>
        <p:txBody>
          <a:bodyPr wrap="square">
            <a:spAutoFit/>
          </a:bodyPr>
          <a:lstStyle/>
          <a:p>
            <a:pPr>
              <a:lnSpc>
                <a:spcPct val="107000"/>
              </a:lnSpc>
              <a:spcAft>
                <a:spcPts val="0"/>
              </a:spcAft>
              <a:defRPr/>
            </a:pPr>
            <a:r>
              <a:rPr lang="ru-RU" sz="2800" dirty="0">
                <a:ea typeface="Calibri" panose="020F0502020204030204" pitchFamily="34" charset="0"/>
                <a:cs typeface="Times New Roman" panose="02020603050405020304" pitchFamily="18" charset="0"/>
              </a:rPr>
              <a:t>- может представлять собой кабель, то есть набор проводов, изоляционных и защитных оболочек и соединительных разъемов, а также земную атмосферу или космическое пространство, через которые распространяются электромагнитные волны.</a:t>
            </a:r>
          </a:p>
        </p:txBody>
      </p:sp>
    </p:spTree>
    <p:extLst>
      <p:ext uri="{BB962C8B-B14F-4D97-AF65-F5344CB8AC3E}">
        <p14:creationId xmlns:p14="http://schemas.microsoft.com/office/powerpoint/2010/main" val="262723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 xmlns:a16="http://schemas.microsoft.com/office/drawing/2014/main" id="{E71F3C37-9B99-48DD-8715-1400B6C67B46}"/>
              </a:ext>
            </a:extLst>
          </p:cNvPr>
          <p:cNvSpPr>
            <a:spLocks noGrp="1"/>
          </p:cNvSpPr>
          <p:nvPr>
            <p:ph sz="quarter" idx="11"/>
          </p:nvPr>
        </p:nvSpPr>
        <p:spPr>
          <a:xfrm>
            <a:off x="582124" y="1079885"/>
            <a:ext cx="11193462" cy="4040414"/>
          </a:xfrm>
        </p:spPr>
        <p:txBody>
          <a:bodyPr/>
          <a:lstStyle/>
          <a:p>
            <a:pPr marL="0" indent="441325">
              <a:lnSpc>
                <a:spcPct val="107000"/>
              </a:lnSpc>
              <a:spcAft>
                <a:spcPts val="0"/>
              </a:spcAft>
              <a:buNone/>
              <a:defRPr/>
            </a:pPr>
            <a:r>
              <a:rPr lang="ru-RU" dirty="0">
                <a:latin typeface="Times New Roman" panose="02020603050405020304" pitchFamily="18" charset="0"/>
                <a:ea typeface="Calibri" panose="020F0502020204030204" pitchFamily="34" charset="0"/>
                <a:cs typeface="Times New Roman" panose="02020603050405020304" pitchFamily="18" charset="0"/>
              </a:rPr>
              <a:t>В зависимости от среды передачи данных линии связи разделяются на следующие:</a:t>
            </a:r>
          </a:p>
          <a:p>
            <a:pPr marL="0" indent="441325">
              <a:lnSpc>
                <a:spcPct val="107000"/>
              </a:lnSpc>
              <a:spcAft>
                <a:spcPts val="0"/>
              </a:spcAft>
              <a:buNone/>
              <a:defRPr/>
            </a:pPr>
            <a:r>
              <a:rPr lang="ru-RU" dirty="0">
                <a:latin typeface="Times New Roman" panose="02020603050405020304" pitchFamily="18" charset="0"/>
                <a:ea typeface="Calibri" panose="020F0502020204030204" pitchFamily="34" charset="0"/>
                <a:cs typeface="Times New Roman" panose="02020603050405020304" pitchFamily="18" charset="0"/>
              </a:rPr>
              <a:t>проводные (воздушные);</a:t>
            </a:r>
          </a:p>
          <a:p>
            <a:pPr marL="0" indent="441325">
              <a:lnSpc>
                <a:spcPct val="107000"/>
              </a:lnSpc>
              <a:spcAft>
                <a:spcPts val="0"/>
              </a:spcAft>
              <a:buNone/>
              <a:defRPr/>
            </a:pPr>
            <a:r>
              <a:rPr lang="ru-RU" dirty="0">
                <a:latin typeface="Times New Roman" panose="02020603050405020304" pitchFamily="18" charset="0"/>
                <a:ea typeface="Calibri" panose="020F0502020204030204" pitchFamily="34" charset="0"/>
                <a:cs typeface="Times New Roman" panose="02020603050405020304" pitchFamily="18" charset="0"/>
              </a:rPr>
              <a:t>кабельные (медные и волоконно-оптические);</a:t>
            </a:r>
          </a:p>
          <a:p>
            <a:pPr marL="0" indent="441325">
              <a:lnSpc>
                <a:spcPct val="107000"/>
              </a:lnSpc>
              <a:spcAft>
                <a:spcPts val="0"/>
              </a:spcAft>
              <a:buNone/>
              <a:defRPr/>
            </a:pPr>
            <a:r>
              <a:rPr lang="ru-RU" dirty="0">
                <a:latin typeface="Times New Roman" panose="02020603050405020304" pitchFamily="18" charset="0"/>
                <a:ea typeface="Calibri" panose="020F0502020204030204" pitchFamily="34" charset="0"/>
                <a:cs typeface="Times New Roman" panose="02020603050405020304" pitchFamily="18" charset="0"/>
              </a:rPr>
              <a:t>радиоканалы наземной и спутниковой связи.</a:t>
            </a:r>
          </a:p>
          <a:p>
            <a:endParaRPr lang="ru-RU" dirty="0"/>
          </a:p>
        </p:txBody>
      </p:sp>
      <p:pic>
        <p:nvPicPr>
          <p:cNvPr id="4" name="Рисунок 3">
            <a:extLst>
              <a:ext uri="{FF2B5EF4-FFF2-40B4-BE49-F238E27FC236}">
                <a16:creationId xmlns="" xmlns:a16="http://schemas.microsoft.com/office/drawing/2014/main" id="{B7FD4922-DE1D-4775-9F48-F450BE681F52}"/>
              </a:ext>
            </a:extLst>
          </p:cNvPr>
          <p:cNvPicPr>
            <a:picLocks noChangeAspect="1"/>
          </p:cNvPicPr>
          <p:nvPr/>
        </p:nvPicPr>
        <p:blipFill>
          <a:blip r:embed="rId2"/>
          <a:stretch>
            <a:fillRect/>
          </a:stretch>
        </p:blipFill>
        <p:spPr>
          <a:xfrm>
            <a:off x="2127712" y="3721145"/>
            <a:ext cx="8102286" cy="2798307"/>
          </a:xfrm>
          <a:prstGeom prst="rect">
            <a:avLst/>
          </a:prstGeom>
        </p:spPr>
      </p:pic>
    </p:spTree>
    <p:extLst>
      <p:ext uri="{BB962C8B-B14F-4D97-AF65-F5344CB8AC3E}">
        <p14:creationId xmlns:p14="http://schemas.microsoft.com/office/powerpoint/2010/main" val="3081062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 xmlns:a16="http://schemas.microsoft.com/office/drawing/2014/main" id="{09660FEF-4C06-407D-B577-B3405F7683A5}"/>
              </a:ext>
            </a:extLst>
          </p:cNvPr>
          <p:cNvSpPr>
            <a:spLocks noGrp="1"/>
          </p:cNvSpPr>
          <p:nvPr>
            <p:ph sz="quarter" idx="11"/>
          </p:nvPr>
        </p:nvSpPr>
        <p:spPr/>
        <p:txBody>
          <a:bodyPr/>
          <a:lstStyle/>
          <a:p>
            <a:pPr marL="0" indent="0">
              <a:buNone/>
            </a:pPr>
            <a:r>
              <a:rPr lang="ru-RU" altLang="ru-RU" dirty="0">
                <a:latin typeface="Arial Black" panose="020B0A04020102020204" pitchFamily="34" charset="0"/>
              </a:rPr>
              <a:t>Кабельные линии связи</a:t>
            </a:r>
          </a:p>
          <a:p>
            <a:endParaRPr lang="ru-RU" dirty="0"/>
          </a:p>
        </p:txBody>
      </p:sp>
      <p:sp>
        <p:nvSpPr>
          <p:cNvPr id="3" name="Заголовок 2">
            <a:extLst>
              <a:ext uri="{FF2B5EF4-FFF2-40B4-BE49-F238E27FC236}">
                <a16:creationId xmlns="" xmlns:a16="http://schemas.microsoft.com/office/drawing/2014/main" id="{9DE8A170-24F8-4ACB-829E-7C9821E51055}"/>
              </a:ext>
            </a:extLst>
          </p:cNvPr>
          <p:cNvSpPr>
            <a:spLocks noGrp="1"/>
          </p:cNvSpPr>
          <p:nvPr>
            <p:ph type="title"/>
          </p:nvPr>
        </p:nvSpPr>
        <p:spPr/>
        <p:txBody>
          <a:bodyPr/>
          <a:lstStyle/>
          <a:p>
            <a:r>
              <a:rPr lang="ru-RU" dirty="0">
                <a:solidFill>
                  <a:schemeClr val="tx1">
                    <a:lumMod val="75000"/>
                    <a:lumOff val="25000"/>
                  </a:schemeClr>
                </a:solidFill>
              </a:rPr>
              <a:t>Линии связи</a:t>
            </a:r>
            <a:endParaRPr lang="ru-RU" dirty="0"/>
          </a:p>
        </p:txBody>
      </p:sp>
      <p:pic>
        <p:nvPicPr>
          <p:cNvPr id="4" name="Picture 10" descr="Коаксиал&#10;">
            <a:extLst>
              <a:ext uri="{FF2B5EF4-FFF2-40B4-BE49-F238E27FC236}">
                <a16:creationId xmlns="" xmlns:a16="http://schemas.microsoft.com/office/drawing/2014/main" id="{88B84401-FD56-4752-BCC0-4E71828CA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426" r="37001"/>
          <a:stretch>
            <a:fillRect/>
          </a:stretch>
        </p:blipFill>
        <p:spPr bwMode="auto">
          <a:xfrm>
            <a:off x="1514004" y="1986435"/>
            <a:ext cx="237648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a:extLst>
              <a:ext uri="{FF2B5EF4-FFF2-40B4-BE49-F238E27FC236}">
                <a16:creationId xmlns="" xmlns:a16="http://schemas.microsoft.com/office/drawing/2014/main" id="{54273B7B-564F-41AC-9636-FD81DB5AF774}"/>
              </a:ext>
            </a:extLst>
          </p:cNvPr>
          <p:cNvSpPr/>
          <p:nvPr/>
        </p:nvSpPr>
        <p:spPr>
          <a:xfrm>
            <a:off x="2041650" y="3004583"/>
            <a:ext cx="1321195" cy="369332"/>
          </a:xfrm>
          <a:prstGeom prst="rect">
            <a:avLst/>
          </a:prstGeom>
        </p:spPr>
        <p:txBody>
          <a:bodyPr wrap="none">
            <a:spAutoFit/>
          </a:bodyPr>
          <a:lstStyle/>
          <a:p>
            <a:pPr algn="ctr"/>
            <a:r>
              <a:rPr lang="ru-RU" altLang="ru-RU" dirty="0"/>
              <a:t>Коаксиал</a:t>
            </a:r>
          </a:p>
        </p:txBody>
      </p:sp>
      <p:pic>
        <p:nvPicPr>
          <p:cNvPr id="6" name="Picture 10" descr="1">
            <a:extLst>
              <a:ext uri="{FF2B5EF4-FFF2-40B4-BE49-F238E27FC236}">
                <a16:creationId xmlns="" xmlns:a16="http://schemas.microsoft.com/office/drawing/2014/main" id="{D5522362-7548-4DE7-93A6-AF32FD76C9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0235"/>
          <a:stretch>
            <a:fillRect/>
          </a:stretch>
        </p:blipFill>
        <p:spPr bwMode="auto">
          <a:xfrm>
            <a:off x="4757329" y="1986435"/>
            <a:ext cx="2312987"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a:extLst>
              <a:ext uri="{FF2B5EF4-FFF2-40B4-BE49-F238E27FC236}">
                <a16:creationId xmlns="" xmlns:a16="http://schemas.microsoft.com/office/drawing/2014/main" id="{DFDE31EA-B7D2-47E5-8174-8599FE86FB86}"/>
              </a:ext>
            </a:extLst>
          </p:cNvPr>
          <p:cNvSpPr/>
          <p:nvPr/>
        </p:nvSpPr>
        <p:spPr>
          <a:xfrm>
            <a:off x="5207558" y="3007775"/>
            <a:ext cx="1481495" cy="369332"/>
          </a:xfrm>
          <a:prstGeom prst="rect">
            <a:avLst/>
          </a:prstGeom>
        </p:spPr>
        <p:txBody>
          <a:bodyPr wrap="none">
            <a:spAutoFit/>
          </a:bodyPr>
          <a:lstStyle/>
          <a:p>
            <a:pPr algn="ctr"/>
            <a:r>
              <a:rPr lang="ru-RU" altLang="ru-RU" dirty="0"/>
              <a:t>Витая пара</a:t>
            </a:r>
          </a:p>
        </p:txBody>
      </p:sp>
      <p:pic>
        <p:nvPicPr>
          <p:cNvPr id="8" name="Picture 10" descr="1">
            <a:extLst>
              <a:ext uri="{FF2B5EF4-FFF2-40B4-BE49-F238E27FC236}">
                <a16:creationId xmlns="" xmlns:a16="http://schemas.microsoft.com/office/drawing/2014/main" id="{6541F0E9-3DFA-4971-AA48-8442BA293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9745"/>
          <a:stretch>
            <a:fillRect/>
          </a:stretch>
        </p:blipFill>
        <p:spPr bwMode="auto">
          <a:xfrm>
            <a:off x="8683680" y="1975883"/>
            <a:ext cx="235108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a:extLst>
              <a:ext uri="{FF2B5EF4-FFF2-40B4-BE49-F238E27FC236}">
                <a16:creationId xmlns="" xmlns:a16="http://schemas.microsoft.com/office/drawing/2014/main" id="{FB0E68F0-7DFC-46D2-9D29-E4EB25C7D0C0}"/>
              </a:ext>
            </a:extLst>
          </p:cNvPr>
          <p:cNvSpPr/>
          <p:nvPr/>
        </p:nvSpPr>
        <p:spPr>
          <a:xfrm>
            <a:off x="8809690" y="3004583"/>
            <a:ext cx="1702710" cy="369332"/>
          </a:xfrm>
          <a:prstGeom prst="rect">
            <a:avLst/>
          </a:prstGeom>
        </p:spPr>
        <p:txBody>
          <a:bodyPr wrap="none">
            <a:spAutoFit/>
          </a:bodyPr>
          <a:lstStyle/>
          <a:p>
            <a:pPr algn="ctr"/>
            <a:r>
              <a:rPr lang="ru-RU" altLang="ru-RU" dirty="0"/>
              <a:t>Оптоволокно</a:t>
            </a:r>
          </a:p>
        </p:txBody>
      </p:sp>
      <p:sp>
        <p:nvSpPr>
          <p:cNvPr id="10" name="Прямоугольник 9">
            <a:extLst>
              <a:ext uri="{FF2B5EF4-FFF2-40B4-BE49-F238E27FC236}">
                <a16:creationId xmlns="" xmlns:a16="http://schemas.microsoft.com/office/drawing/2014/main" id="{E5BA5C04-494D-40E0-8266-1345C5FA58C5}"/>
              </a:ext>
            </a:extLst>
          </p:cNvPr>
          <p:cNvSpPr/>
          <p:nvPr/>
        </p:nvSpPr>
        <p:spPr>
          <a:xfrm>
            <a:off x="1432380" y="3759989"/>
            <a:ext cx="5064207" cy="461665"/>
          </a:xfrm>
          <a:prstGeom prst="rect">
            <a:avLst/>
          </a:prstGeom>
        </p:spPr>
        <p:txBody>
          <a:bodyPr wrap="none">
            <a:spAutoFit/>
          </a:bodyPr>
          <a:lstStyle/>
          <a:p>
            <a:r>
              <a:rPr lang="ru-RU" altLang="ru-RU" sz="2400" dirty="0">
                <a:latin typeface="Arial Black" panose="020B0A04020102020204" pitchFamily="34" charset="0"/>
              </a:rPr>
              <a:t>Беспроводные линии связи</a:t>
            </a:r>
          </a:p>
        </p:txBody>
      </p:sp>
      <p:pic>
        <p:nvPicPr>
          <p:cNvPr id="11" name="Picture 14" descr="2">
            <a:extLst>
              <a:ext uri="{FF2B5EF4-FFF2-40B4-BE49-F238E27FC236}">
                <a16:creationId xmlns="" xmlns:a16="http://schemas.microsoft.com/office/drawing/2014/main" id="{EAD7029D-86A6-452F-B089-10132766B6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4922" y="4404843"/>
            <a:ext cx="5257800"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361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 xmlns:a16="http://schemas.microsoft.com/office/drawing/2014/main" id="{04B1FAD4-2D36-4B12-AE00-044802E2F8C9}"/>
              </a:ext>
            </a:extLst>
          </p:cNvPr>
          <p:cNvSpPr>
            <a:spLocks noGrp="1"/>
          </p:cNvSpPr>
          <p:nvPr>
            <p:ph type="title"/>
          </p:nvPr>
        </p:nvSpPr>
        <p:spPr>
          <a:xfrm>
            <a:off x="838200" y="955907"/>
            <a:ext cx="10515600" cy="761048"/>
          </a:xfrm>
        </p:spPr>
        <p:txBody>
          <a:bodyPr/>
          <a:lstStyle/>
          <a:p>
            <a:r>
              <a:rPr lang="ru-RU" dirty="0"/>
              <a:t>Интерфейсы компьютерной сети</a:t>
            </a:r>
          </a:p>
        </p:txBody>
      </p:sp>
      <p:pic>
        <p:nvPicPr>
          <p:cNvPr id="2" name="Рисунок 1">
            <a:extLst>
              <a:ext uri="{FF2B5EF4-FFF2-40B4-BE49-F238E27FC236}">
                <a16:creationId xmlns="" xmlns:a16="http://schemas.microsoft.com/office/drawing/2014/main" id="{5DA123C0-1DE5-41D6-BCD7-A00A8FC83536}"/>
              </a:ext>
            </a:extLst>
          </p:cNvPr>
          <p:cNvPicPr>
            <a:picLocks noChangeAspect="1"/>
          </p:cNvPicPr>
          <p:nvPr/>
        </p:nvPicPr>
        <p:blipFill>
          <a:blip r:embed="rId2"/>
          <a:stretch>
            <a:fillRect/>
          </a:stretch>
        </p:blipFill>
        <p:spPr>
          <a:xfrm>
            <a:off x="1312984" y="2579485"/>
            <a:ext cx="8943607" cy="3322608"/>
          </a:xfrm>
          <a:prstGeom prst="rect">
            <a:avLst/>
          </a:prstGeom>
        </p:spPr>
      </p:pic>
      <p:sp>
        <p:nvSpPr>
          <p:cNvPr id="3" name="Прямоугольник 2">
            <a:extLst>
              <a:ext uri="{FF2B5EF4-FFF2-40B4-BE49-F238E27FC236}">
                <a16:creationId xmlns="" xmlns:a16="http://schemas.microsoft.com/office/drawing/2014/main" id="{7BA3C7A9-C065-454F-8FC5-5EC6FA36DA87}"/>
              </a:ext>
            </a:extLst>
          </p:cNvPr>
          <p:cNvSpPr/>
          <p:nvPr/>
        </p:nvSpPr>
        <p:spPr>
          <a:xfrm>
            <a:off x="1966912" y="1917387"/>
            <a:ext cx="2786340" cy="461665"/>
          </a:xfrm>
          <a:prstGeom prst="rect">
            <a:avLst/>
          </a:prstGeom>
        </p:spPr>
        <p:txBody>
          <a:bodyPr wrap="none">
            <a:spAutoFit/>
          </a:bodyPr>
          <a:lstStyle/>
          <a:p>
            <a:r>
              <a:rPr lang="ru-RU" sz="2400" dirty="0"/>
              <a:t>Интерфейс </a:t>
            </a:r>
            <a:r>
              <a:rPr lang="en-US" sz="2400" dirty="0"/>
              <a:t>BNC</a:t>
            </a:r>
          </a:p>
        </p:txBody>
      </p:sp>
      <p:sp>
        <p:nvSpPr>
          <p:cNvPr id="5" name="Прямоугольник 4">
            <a:extLst>
              <a:ext uri="{FF2B5EF4-FFF2-40B4-BE49-F238E27FC236}">
                <a16:creationId xmlns="" xmlns:a16="http://schemas.microsoft.com/office/drawing/2014/main" id="{0BEA2F99-C36A-442A-B821-825C6DBADE1E}"/>
              </a:ext>
            </a:extLst>
          </p:cNvPr>
          <p:cNvSpPr/>
          <p:nvPr/>
        </p:nvSpPr>
        <p:spPr>
          <a:xfrm>
            <a:off x="6096000" y="4996430"/>
            <a:ext cx="2911374" cy="461665"/>
          </a:xfrm>
          <a:prstGeom prst="rect">
            <a:avLst/>
          </a:prstGeom>
        </p:spPr>
        <p:txBody>
          <a:bodyPr wrap="none">
            <a:spAutoFit/>
          </a:bodyPr>
          <a:lstStyle/>
          <a:p>
            <a:r>
              <a:rPr lang="ru-RU" sz="2400" dirty="0"/>
              <a:t>Интерфейс </a:t>
            </a:r>
            <a:r>
              <a:rPr lang="en-US" sz="2400" dirty="0"/>
              <a:t>RJ-45</a:t>
            </a:r>
          </a:p>
        </p:txBody>
      </p:sp>
    </p:spTree>
    <p:extLst>
      <p:ext uri="{BB962C8B-B14F-4D97-AF65-F5344CB8AC3E}">
        <p14:creationId xmlns:p14="http://schemas.microsoft.com/office/powerpoint/2010/main" val="32786236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2E9A7B8-84F4-452F-8DB0-F4EB7881C0E4}"/>
              </a:ext>
            </a:extLst>
          </p:cNvPr>
          <p:cNvSpPr>
            <a:spLocks noGrp="1"/>
          </p:cNvSpPr>
          <p:nvPr>
            <p:ph type="title"/>
          </p:nvPr>
        </p:nvSpPr>
        <p:spPr/>
        <p:txBody>
          <a:bodyPr/>
          <a:lstStyle/>
          <a:p>
            <a:r>
              <a:rPr lang="ru-RU" dirty="0"/>
              <a:t>Коаксиальный кабель</a:t>
            </a:r>
          </a:p>
        </p:txBody>
      </p:sp>
      <p:sp>
        <p:nvSpPr>
          <p:cNvPr id="3" name="Прямоугольник 2">
            <a:extLst>
              <a:ext uri="{FF2B5EF4-FFF2-40B4-BE49-F238E27FC236}">
                <a16:creationId xmlns="" xmlns:a16="http://schemas.microsoft.com/office/drawing/2014/main" id="{82495DEC-F78E-4420-8EBC-726F6D8A8548}"/>
              </a:ext>
            </a:extLst>
          </p:cNvPr>
          <p:cNvSpPr/>
          <p:nvPr/>
        </p:nvSpPr>
        <p:spPr>
          <a:xfrm>
            <a:off x="1148862" y="1885657"/>
            <a:ext cx="10799298" cy="3416320"/>
          </a:xfrm>
          <a:prstGeom prst="rect">
            <a:avLst/>
          </a:prstGeom>
        </p:spPr>
        <p:txBody>
          <a:bodyPr wrap="square">
            <a:spAutoFit/>
          </a:bodyPr>
          <a:lstStyle/>
          <a:p>
            <a:pPr indent="441325"/>
            <a:r>
              <a:rPr lang="ru-RU" altLang="ru-RU" sz="2400" dirty="0">
                <a:latin typeface="Times New Roman" panose="02020603050405020304" pitchFamily="18" charset="0"/>
                <a:cs typeface="Times New Roman" panose="02020603050405020304" pitchFamily="18" charset="0"/>
              </a:rPr>
              <a:t>- это тип линии передачи , используемый </a:t>
            </a:r>
            <a:r>
              <a:rPr lang="ru-RU" altLang="ru-RU" sz="2400" dirty="0" smtClean="0">
                <a:latin typeface="Times New Roman" panose="02020603050405020304" pitchFamily="18" charset="0"/>
                <a:cs typeface="Times New Roman" panose="02020603050405020304" pitchFamily="18" charset="0"/>
              </a:rPr>
              <a:t>для</a:t>
            </a:r>
            <a:r>
              <a:rPr lang="en-US" altLang="ru-RU" sz="2400" dirty="0" smtClean="0">
                <a:latin typeface="Times New Roman" panose="02020603050405020304" pitchFamily="18" charset="0"/>
                <a:cs typeface="Times New Roman" panose="02020603050405020304" pitchFamily="18" charset="0"/>
              </a:rPr>
              <a:t> </a:t>
            </a:r>
            <a:r>
              <a:rPr lang="ru-RU" altLang="ru-RU" sz="2400" dirty="0" smtClean="0">
                <a:latin typeface="Times New Roman" panose="02020603050405020304" pitchFamily="18" charset="0"/>
                <a:cs typeface="Times New Roman" panose="02020603050405020304" pitchFamily="18" charset="0"/>
              </a:rPr>
              <a:t>передачи</a:t>
            </a:r>
            <a:r>
              <a:rPr lang="ru-RU" altLang="ru-RU" sz="2400" dirty="0">
                <a:latin typeface="Times New Roman" panose="02020603050405020304" pitchFamily="18" charset="0"/>
                <a:cs typeface="Times New Roman" panose="02020603050405020304" pitchFamily="18" charset="0"/>
              </a:rPr>
              <a:t> высокочастотных электрических сигналов с низкими потерями. Коаксиальный кабель передает электрический сигнал с помощью внутреннего проводника (обычно сплошного медного, многожильного медного или стального провода с медным покрытием), окруженного изолирующим слоем и окруженного экраном, обычно от одного до четырех слоев тканой металлической оплетки и металлической ленты. Кабель защищен внешней изоляционной оболочкой. Обычно на экране поддерживается потенциал земли, и к центральному проводнику прикладывается напряжение, несущее сигнал.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04228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 xmlns:a16="http://schemas.microsoft.com/office/drawing/2014/main" id="{1C4BB0FA-7C6F-4B12-A081-A51AC58B83AC}"/>
              </a:ext>
            </a:extLst>
          </p:cNvPr>
          <p:cNvSpPr>
            <a:spLocks noGrp="1"/>
          </p:cNvSpPr>
          <p:nvPr>
            <p:ph type="title"/>
          </p:nvPr>
        </p:nvSpPr>
        <p:spPr>
          <a:xfrm>
            <a:off x="499269" y="1030126"/>
            <a:ext cx="11193462" cy="692722"/>
          </a:xfrm>
        </p:spPr>
        <p:txBody>
          <a:bodyPr/>
          <a:lstStyle/>
          <a:p>
            <a:r>
              <a:rPr lang="ru-RU" dirty="0">
                <a:solidFill>
                  <a:schemeClr val="accent4">
                    <a:lumMod val="75000"/>
                  </a:schemeClr>
                </a:solidFill>
                <a:cs typeface="Arial" panose="020B0604020202020204" pitchFamily="34" charset="0"/>
              </a:rPr>
              <a:t>Коаксиальный кабель</a:t>
            </a:r>
            <a:endParaRPr lang="ru-RU" dirty="0">
              <a:solidFill>
                <a:schemeClr val="accent4">
                  <a:lumMod val="75000"/>
                </a:schemeClr>
              </a:solidFill>
            </a:endParaRPr>
          </a:p>
        </p:txBody>
      </p:sp>
      <p:pic>
        <p:nvPicPr>
          <p:cNvPr id="4" name="Picture 6" descr="130454657469J510">
            <a:extLst>
              <a:ext uri="{FF2B5EF4-FFF2-40B4-BE49-F238E27FC236}">
                <a16:creationId xmlns="" xmlns:a16="http://schemas.microsoft.com/office/drawing/2014/main" id="{FDBF2B18-C3A9-40E4-8B7C-24DDC8BAE5E2}"/>
              </a:ext>
            </a:extLst>
          </p:cNvPr>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499269" y="1789019"/>
            <a:ext cx="1325257" cy="195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rg_11new">
            <a:extLst>
              <a:ext uri="{FF2B5EF4-FFF2-40B4-BE49-F238E27FC236}">
                <a16:creationId xmlns="" xmlns:a16="http://schemas.microsoft.com/office/drawing/2014/main" id="{5E395991-95A2-4A4C-868A-30B8F6B6E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9903" y="1722848"/>
            <a:ext cx="4681537"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T-conn">
            <a:extLst>
              <a:ext uri="{FF2B5EF4-FFF2-40B4-BE49-F238E27FC236}">
                <a16:creationId xmlns="" xmlns:a16="http://schemas.microsoft.com/office/drawing/2014/main" id="{BD8A783B-5635-4142-A307-8C56AA23DF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5571" y="1199051"/>
            <a:ext cx="2395537"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Coaxial_Cable_Connector">
            <a:extLst>
              <a:ext uri="{FF2B5EF4-FFF2-40B4-BE49-F238E27FC236}">
                <a16:creationId xmlns="" xmlns:a16="http://schemas.microsoft.com/office/drawing/2014/main" id="{05AAC982-8331-4D51-82CF-0EFD1600C4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3311" y="3188859"/>
            <a:ext cx="305752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36037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 xmlns:a16="http://schemas.microsoft.com/office/drawing/2014/main" id="{2F09E0E2-5820-4C2A-A00E-8885AFB6632B}"/>
              </a:ext>
            </a:extLst>
          </p:cNvPr>
          <p:cNvSpPr>
            <a:spLocks noGrp="1"/>
          </p:cNvSpPr>
          <p:nvPr>
            <p:ph sz="half" idx="1"/>
          </p:nvPr>
        </p:nvSpPr>
        <p:spPr>
          <a:xfrm>
            <a:off x="274659" y="2084764"/>
            <a:ext cx="5821340" cy="2688471"/>
          </a:xfrm>
        </p:spPr>
        <p:txBody>
          <a:bodyPr/>
          <a:lstStyle/>
          <a:p>
            <a:pPr>
              <a:spcBef>
                <a:spcPct val="0"/>
              </a:spcBef>
              <a:spcAft>
                <a:spcPct val="0"/>
              </a:spcAft>
            </a:pPr>
            <a:r>
              <a:rPr lang="ru-RU" altLang="ru-RU" sz="2400" b="1" dirty="0"/>
              <a:t>Тонкий</a:t>
            </a:r>
            <a:r>
              <a:rPr lang="ru-RU" altLang="ru-RU" sz="2400" dirty="0"/>
              <a:t> – диаметр до 5 мм, однослойная оплетка и тонкая наружная оболочка, рекомендуется прокладывать на длину не более 200 метров до камеры от центрального комплекса приема видеосигнала.</a:t>
            </a:r>
          </a:p>
          <a:p>
            <a:pPr>
              <a:spcBef>
                <a:spcPct val="0"/>
              </a:spcBef>
              <a:spcAft>
                <a:spcPct val="0"/>
              </a:spcAft>
            </a:pPr>
            <a:r>
              <a:rPr lang="ru-RU" altLang="ru-RU" sz="2400" b="1" dirty="0"/>
              <a:t>Толстый</a:t>
            </a:r>
            <a:r>
              <a:rPr lang="ru-RU" altLang="ru-RU" sz="2400" dirty="0"/>
              <a:t> – диаметр до 10 мм, имеет оплетку из двух слоев, толстую наружную оболочку, кабель прокладывается до 650 метров.</a:t>
            </a:r>
          </a:p>
          <a:p>
            <a:endParaRPr lang="ru-RU" dirty="0"/>
          </a:p>
        </p:txBody>
      </p:sp>
      <p:sp>
        <p:nvSpPr>
          <p:cNvPr id="4" name="Заголовок 3">
            <a:extLst>
              <a:ext uri="{FF2B5EF4-FFF2-40B4-BE49-F238E27FC236}">
                <a16:creationId xmlns="" xmlns:a16="http://schemas.microsoft.com/office/drawing/2014/main" id="{3B56FCB2-6CF3-40AD-8250-D808D7BDF7BA}"/>
              </a:ext>
            </a:extLst>
          </p:cNvPr>
          <p:cNvSpPr>
            <a:spLocks noGrp="1"/>
          </p:cNvSpPr>
          <p:nvPr>
            <p:ph type="title"/>
          </p:nvPr>
        </p:nvSpPr>
        <p:spPr>
          <a:xfrm>
            <a:off x="813916" y="930834"/>
            <a:ext cx="11103425" cy="855980"/>
          </a:xfrm>
        </p:spPr>
        <p:txBody>
          <a:bodyPr/>
          <a:lstStyle/>
          <a:p>
            <a:r>
              <a:rPr lang="ru-RU" sz="3600" dirty="0">
                <a:solidFill>
                  <a:schemeClr val="bg2"/>
                </a:solidFill>
              </a:rPr>
              <a:t>Коаксиальный кабель разделяют по толщине:</a:t>
            </a:r>
          </a:p>
        </p:txBody>
      </p:sp>
      <p:pic>
        <p:nvPicPr>
          <p:cNvPr id="6" name="Picture 2" descr="Коаксиальный кабель. Технические характеристики, типы и правила выбора">
            <a:extLst>
              <a:ext uri="{FF2B5EF4-FFF2-40B4-BE49-F238E27FC236}">
                <a16:creationId xmlns="" xmlns:a16="http://schemas.microsoft.com/office/drawing/2014/main" id="{13D7FB87-F7BA-4EAC-ACB4-C2CB690E12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5629" y="1786814"/>
            <a:ext cx="462915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0415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 xmlns:a16="http://schemas.microsoft.com/office/drawing/2014/main" id="{5443C185-1164-48A9-8BD5-2E293FFFB55F}"/>
              </a:ext>
            </a:extLst>
          </p:cNvPr>
          <p:cNvSpPr>
            <a:spLocks noGrp="1"/>
          </p:cNvSpPr>
          <p:nvPr>
            <p:ph type="title"/>
          </p:nvPr>
        </p:nvSpPr>
        <p:spPr>
          <a:xfrm>
            <a:off x="838200" y="867983"/>
            <a:ext cx="10515600" cy="761048"/>
          </a:xfrm>
        </p:spPr>
        <p:txBody>
          <a:bodyPr/>
          <a:lstStyle/>
          <a:p>
            <a:r>
              <a:rPr lang="ru-RU" dirty="0"/>
              <a:t>Преимущество коаксиального кабеля</a:t>
            </a:r>
          </a:p>
        </p:txBody>
      </p:sp>
      <p:sp>
        <p:nvSpPr>
          <p:cNvPr id="5" name="Прямоугольник 4">
            <a:extLst>
              <a:ext uri="{FF2B5EF4-FFF2-40B4-BE49-F238E27FC236}">
                <a16:creationId xmlns="" xmlns:a16="http://schemas.microsoft.com/office/drawing/2014/main" id="{DC229AB4-65EB-498C-BD1F-527DE564F6BC}"/>
              </a:ext>
            </a:extLst>
          </p:cNvPr>
          <p:cNvSpPr/>
          <p:nvPr/>
        </p:nvSpPr>
        <p:spPr>
          <a:xfrm>
            <a:off x="838200" y="2250831"/>
            <a:ext cx="10591800" cy="3785652"/>
          </a:xfrm>
          <a:prstGeom prst="rect">
            <a:avLst/>
          </a:prstGeom>
        </p:spPr>
        <p:txBody>
          <a:bodyPr wrap="square">
            <a:spAutoFit/>
          </a:bodyPr>
          <a:lstStyle/>
          <a:p>
            <a:r>
              <a:rPr lang="ru-RU" altLang="ru-RU" sz="2400" dirty="0"/>
              <a:t>состоит в том, что электрическое и магнитное поля ограничиваются диэлектриком с небольшой утечкой за пределы экрана. Кроме того, электрические и магнитные поля вне кабеля в значительной степени не мешают сигналам внутри кабеля. Это свойство делает коаксиальный кабель хорошим выбором для передачи слабых сигналов, которые не могут переносить помехи от окружающей среды, или для более сильных электрических сигналов, которые не должны излучаться или передаваться в соседние конструкции или цепи. Кабели большего диаметра и кабели с несколькими экранами имеют меньшую утечку.</a:t>
            </a:r>
          </a:p>
        </p:txBody>
      </p:sp>
    </p:spTree>
    <p:extLst>
      <p:ext uri="{BB962C8B-B14F-4D97-AF65-F5344CB8AC3E}">
        <p14:creationId xmlns:p14="http://schemas.microsoft.com/office/powerpoint/2010/main" val="7515784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 xmlns:a16="http://schemas.microsoft.com/office/drawing/2014/main" id="{1E2DAE66-09E9-4BB7-BBB1-5F1964D1FD09}"/>
              </a:ext>
            </a:extLst>
          </p:cNvPr>
          <p:cNvSpPr>
            <a:spLocks noGrp="1"/>
          </p:cNvSpPr>
          <p:nvPr>
            <p:ph type="title"/>
          </p:nvPr>
        </p:nvSpPr>
        <p:spPr>
          <a:xfrm>
            <a:off x="538163" y="977372"/>
            <a:ext cx="11193462" cy="692722"/>
          </a:xfrm>
        </p:spPr>
        <p:txBody>
          <a:bodyPr/>
          <a:lstStyle/>
          <a:p>
            <a:r>
              <a:rPr lang="ru-RU" dirty="0">
                <a:solidFill>
                  <a:schemeClr val="tx1">
                    <a:lumMod val="75000"/>
                    <a:lumOff val="25000"/>
                  </a:schemeClr>
                </a:solidFill>
              </a:rPr>
              <a:t>Использование коаксиального кабеля</a:t>
            </a:r>
            <a:endParaRPr lang="ru-RU" dirty="0"/>
          </a:p>
        </p:txBody>
      </p:sp>
      <p:pic>
        <p:nvPicPr>
          <p:cNvPr id="4" name="Picture 8" descr="Схема сети на &quot;тонком&quot; коаксиальном кабеле.">
            <a:extLst>
              <a:ext uri="{FF2B5EF4-FFF2-40B4-BE49-F238E27FC236}">
                <a16:creationId xmlns="" xmlns:a16="http://schemas.microsoft.com/office/drawing/2014/main" id="{88E481CF-9C02-4A2F-9E6F-16D2A920D7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411415" y="1606616"/>
            <a:ext cx="5369170" cy="4824024"/>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873409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 xmlns:a16="http://schemas.microsoft.com/office/drawing/2014/main" id="{10A9455D-0D40-4034-A0E8-92C54163712E}"/>
              </a:ext>
            </a:extLst>
          </p:cNvPr>
          <p:cNvSpPr>
            <a:spLocks noGrp="1"/>
          </p:cNvSpPr>
          <p:nvPr>
            <p:ph type="title"/>
          </p:nvPr>
        </p:nvSpPr>
        <p:spPr/>
        <p:txBody>
          <a:bodyPr/>
          <a:lstStyle/>
          <a:p>
            <a:r>
              <a:rPr lang="ru-RU" dirty="0">
                <a:solidFill>
                  <a:schemeClr val="tx1">
                    <a:lumMod val="75000"/>
                    <a:lumOff val="25000"/>
                  </a:schemeClr>
                </a:solidFill>
              </a:rPr>
              <a:t>Сегмент коаксиального кабеля</a:t>
            </a:r>
            <a:endParaRPr lang="ru-RU" dirty="0"/>
          </a:p>
        </p:txBody>
      </p:sp>
      <p:pic>
        <p:nvPicPr>
          <p:cNvPr id="4" name="Picture 4" descr="h3d9">
            <a:extLst>
              <a:ext uri="{FF2B5EF4-FFF2-40B4-BE49-F238E27FC236}">
                <a16:creationId xmlns="" xmlns:a16="http://schemas.microsoft.com/office/drawing/2014/main" id="{36FE15D8-233A-4351-808B-070E34BD7CB8}"/>
              </a:ext>
            </a:extLst>
          </p:cNvPr>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rcRect/>
          <a:stretch>
            <a:fillRect/>
          </a:stretch>
        </p:blipFill>
        <p:spPr>
          <a:xfrm>
            <a:off x="2135659" y="2673045"/>
            <a:ext cx="7920682" cy="2523209"/>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115534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34EEEDDA-BF79-45FF-8A4A-87CEF7BED356}"/>
              </a:ext>
            </a:extLst>
          </p:cNvPr>
          <p:cNvSpPr/>
          <p:nvPr/>
        </p:nvSpPr>
        <p:spPr>
          <a:xfrm>
            <a:off x="860180" y="1382286"/>
            <a:ext cx="10471639" cy="4893647"/>
          </a:xfrm>
          <a:prstGeom prst="rect">
            <a:avLst/>
          </a:prstGeom>
        </p:spPr>
        <p:txBody>
          <a:bodyPr wrap="square">
            <a:spAutoFit/>
          </a:bodyPr>
          <a:lstStyle/>
          <a:p>
            <a:pPr indent="352425">
              <a:spcBef>
                <a:spcPts val="0"/>
              </a:spcBef>
              <a:spcAft>
                <a:spcPts val="0"/>
              </a:spcAft>
              <a:defRPr/>
            </a:pPr>
            <a:r>
              <a:rPr lang="ru-RU" sz="2400" dirty="0">
                <a:latin typeface="Times New Roman" panose="02020603050405020304" pitchFamily="18" charset="0"/>
                <a:cs typeface="Times New Roman" panose="02020603050405020304" pitchFamily="18" charset="0"/>
              </a:rPr>
              <a:t>В компьютерных сетях </a:t>
            </a:r>
            <a:r>
              <a:rPr lang="ru-RU" sz="2400" b="1" dirty="0">
                <a:latin typeface="Times New Roman" panose="02020603050405020304" pitchFamily="18" charset="0"/>
                <a:cs typeface="Times New Roman" panose="02020603050405020304" pitchFamily="18" charset="0"/>
              </a:rPr>
              <a:t>коаксиальные кабеля </a:t>
            </a:r>
            <a:r>
              <a:rPr lang="ru-RU" sz="2400" dirty="0">
                <a:latin typeface="Times New Roman" panose="02020603050405020304" pitchFamily="18" charset="0"/>
                <a:cs typeface="Times New Roman" panose="02020603050405020304" pitchFamily="18" charset="0"/>
              </a:rPr>
              <a:t>используются очень редко. Ну а список основных сфер применения выглядит так:</a:t>
            </a:r>
          </a:p>
          <a:p>
            <a:pPr marL="433388" indent="-342900">
              <a:spcBef>
                <a:spcPts val="0"/>
              </a:spcBef>
              <a:spcAft>
                <a:spcPts val="0"/>
              </a:spcAft>
              <a:buFont typeface="Wingdings" panose="05000000000000000000" pitchFamily="2" charset="2"/>
              <a:buChar char="Ø"/>
              <a:defRPr/>
            </a:pPr>
            <a:r>
              <a:rPr lang="ru-RU" sz="2400" dirty="0">
                <a:latin typeface="Times New Roman" panose="02020603050405020304" pitchFamily="18" charset="0"/>
                <a:cs typeface="Times New Roman" panose="02020603050405020304" pitchFamily="18" charset="0"/>
              </a:rPr>
              <a:t>антенные системы;</a:t>
            </a:r>
          </a:p>
          <a:p>
            <a:pPr marL="433388" indent="-342900">
              <a:spcBef>
                <a:spcPts val="0"/>
              </a:spcBef>
              <a:spcAft>
                <a:spcPts val="0"/>
              </a:spcAft>
              <a:buFont typeface="Wingdings" panose="05000000000000000000" pitchFamily="2" charset="2"/>
              <a:buChar char="Ø"/>
              <a:defRPr/>
            </a:pPr>
            <a:r>
              <a:rPr lang="ru-RU" sz="2400" dirty="0">
                <a:latin typeface="Times New Roman" panose="02020603050405020304" pitchFamily="18" charset="0"/>
                <a:cs typeface="Times New Roman" panose="02020603050405020304" pitchFamily="18" charset="0"/>
              </a:rPr>
              <a:t>системы сигнализации и автоматизации;</a:t>
            </a:r>
          </a:p>
          <a:p>
            <a:pPr marL="433388" indent="-342900">
              <a:spcBef>
                <a:spcPts val="0"/>
              </a:spcBef>
              <a:spcAft>
                <a:spcPts val="0"/>
              </a:spcAft>
              <a:buFont typeface="Wingdings" panose="05000000000000000000" pitchFamily="2" charset="2"/>
              <a:buChar char="Ø"/>
              <a:defRPr/>
            </a:pPr>
            <a:r>
              <a:rPr lang="ru-RU" sz="2400" dirty="0">
                <a:latin typeface="Times New Roman" panose="02020603050405020304" pitchFamily="18" charset="0"/>
                <a:cs typeface="Times New Roman" panose="02020603050405020304" pitchFamily="18" charset="0"/>
              </a:rPr>
              <a:t>вещательные системы и сети;</a:t>
            </a:r>
          </a:p>
          <a:p>
            <a:pPr marL="433388" indent="-342900">
              <a:spcBef>
                <a:spcPts val="0"/>
              </a:spcBef>
              <a:spcAft>
                <a:spcPts val="0"/>
              </a:spcAft>
              <a:buFont typeface="Wingdings" panose="05000000000000000000" pitchFamily="2" charset="2"/>
              <a:buChar char="Ø"/>
              <a:defRPr/>
            </a:pPr>
            <a:r>
              <a:rPr lang="ru-RU" sz="2400" dirty="0">
                <a:latin typeface="Times New Roman" panose="02020603050405020304" pitchFamily="18" charset="0"/>
                <a:cs typeface="Times New Roman" panose="02020603050405020304" pitchFamily="18" charset="0"/>
              </a:rPr>
              <a:t>в системах связи;</a:t>
            </a:r>
          </a:p>
          <a:p>
            <a:pPr marL="433388" indent="-342900">
              <a:spcBef>
                <a:spcPts val="0"/>
              </a:spcBef>
              <a:spcAft>
                <a:spcPts val="0"/>
              </a:spcAft>
              <a:buFont typeface="Wingdings" panose="05000000000000000000" pitchFamily="2" charset="2"/>
              <a:buChar char="Ø"/>
              <a:defRPr/>
            </a:pPr>
            <a:r>
              <a:rPr lang="ru-RU" sz="2400" dirty="0">
                <a:latin typeface="Times New Roman" panose="02020603050405020304" pitchFamily="18" charset="0"/>
                <a:cs typeface="Times New Roman" panose="02020603050405020304" pitchFamily="18" charset="0"/>
              </a:rPr>
              <a:t>автоматизированные системы управления;</a:t>
            </a:r>
          </a:p>
          <a:p>
            <a:pPr marL="433388" indent="-342900">
              <a:spcBef>
                <a:spcPts val="0"/>
              </a:spcBef>
              <a:spcAft>
                <a:spcPts val="0"/>
              </a:spcAft>
              <a:buFont typeface="Wingdings" panose="05000000000000000000" pitchFamily="2" charset="2"/>
              <a:buChar char="Ø"/>
              <a:defRPr/>
            </a:pPr>
            <a:r>
              <a:rPr lang="ru-RU" sz="2400" dirty="0">
                <a:latin typeface="Times New Roman" panose="02020603050405020304" pitchFamily="18" charset="0"/>
                <a:cs typeface="Times New Roman" panose="02020603050405020304" pitchFamily="18" charset="0"/>
              </a:rPr>
              <a:t>системы видеонаблюдения;</a:t>
            </a:r>
          </a:p>
          <a:p>
            <a:pPr marL="433388" indent="-342900">
              <a:spcBef>
                <a:spcPts val="0"/>
              </a:spcBef>
              <a:spcAft>
                <a:spcPts val="0"/>
              </a:spcAft>
              <a:buFont typeface="Wingdings" panose="05000000000000000000" pitchFamily="2" charset="2"/>
              <a:buChar char="Ø"/>
              <a:defRPr/>
            </a:pPr>
            <a:r>
              <a:rPr lang="ru-RU" sz="2400" dirty="0">
                <a:latin typeface="Times New Roman" panose="02020603050405020304" pitchFamily="18" charset="0"/>
                <a:cs typeface="Times New Roman" panose="02020603050405020304" pitchFamily="18" charset="0"/>
              </a:rPr>
              <a:t>военная техника.</a:t>
            </a:r>
          </a:p>
          <a:p>
            <a:pPr indent="352425">
              <a:spcBef>
                <a:spcPts val="0"/>
              </a:spcBef>
              <a:spcAft>
                <a:spcPts val="0"/>
              </a:spcAft>
              <a:defRPr/>
            </a:pPr>
            <a:r>
              <a:rPr lang="ru-RU" sz="2400" dirty="0">
                <a:latin typeface="Times New Roman" panose="02020603050405020304" pitchFamily="18" charset="0"/>
                <a:cs typeface="Times New Roman" panose="02020603050405020304" pitchFamily="18" charset="0"/>
              </a:rPr>
              <a:t>Также отметим, что существуют кабеля и для передачи низкочастотных сигналов, в которых оплетка выполняет роль экрана. Они имеют ограниченное применение, а волновое сопротивление для них никак не нормируется. В быту коаксиальный кабель чаще всего используется для подключения ТВ к антенне.</a:t>
            </a:r>
          </a:p>
        </p:txBody>
      </p:sp>
    </p:spTree>
    <p:extLst>
      <p:ext uri="{BB962C8B-B14F-4D97-AF65-F5344CB8AC3E}">
        <p14:creationId xmlns:p14="http://schemas.microsoft.com/office/powerpoint/2010/main" val="23126257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 xmlns:a16="http://schemas.microsoft.com/office/drawing/2014/main" id="{BB838BE3-2FF0-4878-9ADA-8462397F35FE}"/>
              </a:ext>
            </a:extLst>
          </p:cNvPr>
          <p:cNvSpPr>
            <a:spLocks noGrp="1"/>
          </p:cNvSpPr>
          <p:nvPr>
            <p:ph sz="quarter" idx="11"/>
          </p:nvPr>
        </p:nvSpPr>
        <p:spPr>
          <a:xfrm>
            <a:off x="179228" y="1917812"/>
            <a:ext cx="7730331" cy="4422027"/>
          </a:xfrm>
        </p:spPr>
        <p:txBody>
          <a:bodyPr/>
          <a:lstStyle/>
          <a:p>
            <a:pPr indent="579438">
              <a:spcBef>
                <a:spcPts val="0"/>
              </a:spcBef>
              <a:spcAft>
                <a:spcPts val="0"/>
              </a:spcAft>
              <a:buNone/>
              <a:defRPr/>
            </a:pPr>
            <a:r>
              <a:rPr lang="ru-RU" dirty="0">
                <a:latin typeface="Times New Roman" panose="02020603050405020304" pitchFamily="18" charset="0"/>
                <a:cs typeface="Times New Roman" panose="02020603050405020304" pitchFamily="18" charset="0"/>
              </a:rPr>
              <a:t>представляет собой кабель, в структуру которого входит от одной до нескольких пар изолированных проводов, скрученных между собой и помещённых в ПВХ оболочку.</a:t>
            </a:r>
          </a:p>
          <a:p>
            <a:pPr indent="579438">
              <a:spcBef>
                <a:spcPts val="0"/>
              </a:spcBef>
              <a:spcAft>
                <a:spcPts val="0"/>
              </a:spcAft>
              <a:buNone/>
              <a:defRPr/>
            </a:pPr>
            <a:r>
              <a:rPr lang="ru-RU" dirty="0">
                <a:latin typeface="Times New Roman" panose="02020603050405020304" pitchFamily="18" charset="0"/>
                <a:cs typeface="Times New Roman" panose="02020603050405020304" pitchFamily="18" charset="0"/>
              </a:rPr>
              <a:t>Скручивание проводов одной пары производится с целью увеличения уровня связи между ними. Благодаря чему электромагнитные помехи влияют в равной степени на оба провода, уменьшаются взаимные наводки при передаче дифференциальных сигналов,  а также снижается влияние электромагнитных помех от внешних источников. </a:t>
            </a:r>
          </a:p>
          <a:p>
            <a:endParaRPr lang="ru-RU" dirty="0"/>
          </a:p>
        </p:txBody>
      </p:sp>
      <p:sp>
        <p:nvSpPr>
          <p:cNvPr id="3" name="Заголовок 2">
            <a:extLst>
              <a:ext uri="{FF2B5EF4-FFF2-40B4-BE49-F238E27FC236}">
                <a16:creationId xmlns="" xmlns:a16="http://schemas.microsoft.com/office/drawing/2014/main" id="{275007B7-2329-4968-B418-00A0440845A0}"/>
              </a:ext>
            </a:extLst>
          </p:cNvPr>
          <p:cNvSpPr>
            <a:spLocks noGrp="1"/>
          </p:cNvSpPr>
          <p:nvPr>
            <p:ph type="title"/>
          </p:nvPr>
        </p:nvSpPr>
        <p:spPr>
          <a:xfrm>
            <a:off x="499269" y="1003749"/>
            <a:ext cx="11193462" cy="692722"/>
          </a:xfrm>
        </p:spPr>
        <p:txBody>
          <a:bodyPr/>
          <a:lstStyle/>
          <a:p>
            <a:r>
              <a:rPr lang="ru-RU" dirty="0"/>
              <a:t>Витая пара - (англ. </a:t>
            </a:r>
            <a:r>
              <a:rPr lang="ru-RU" dirty="0" err="1"/>
              <a:t>twisted</a:t>
            </a:r>
            <a:r>
              <a:rPr lang="ru-RU" dirty="0"/>
              <a:t> </a:t>
            </a:r>
            <a:r>
              <a:rPr lang="ru-RU" dirty="0" err="1"/>
              <a:t>pair</a:t>
            </a:r>
            <a:r>
              <a:rPr lang="ru-RU" dirty="0"/>
              <a:t>) — </a:t>
            </a:r>
          </a:p>
        </p:txBody>
      </p:sp>
      <p:pic>
        <p:nvPicPr>
          <p:cNvPr id="4" name="Рисунок 3">
            <a:extLst>
              <a:ext uri="{FF2B5EF4-FFF2-40B4-BE49-F238E27FC236}">
                <a16:creationId xmlns="" xmlns:a16="http://schemas.microsoft.com/office/drawing/2014/main" id="{BB516F2B-22F8-43BB-BBB8-B46AFB31CFDB}"/>
              </a:ext>
            </a:extLst>
          </p:cNvPr>
          <p:cNvPicPr>
            <a:picLocks noChangeAspect="1"/>
          </p:cNvPicPr>
          <p:nvPr/>
        </p:nvPicPr>
        <p:blipFill>
          <a:blip r:embed="rId2"/>
          <a:stretch>
            <a:fillRect/>
          </a:stretch>
        </p:blipFill>
        <p:spPr>
          <a:xfrm>
            <a:off x="8229599" y="2241595"/>
            <a:ext cx="3702640" cy="2778814"/>
          </a:xfrm>
          <a:prstGeom prst="rect">
            <a:avLst/>
          </a:prstGeom>
        </p:spPr>
      </p:pic>
    </p:spTree>
    <p:extLst>
      <p:ext uri="{BB962C8B-B14F-4D97-AF65-F5344CB8AC3E}">
        <p14:creationId xmlns:p14="http://schemas.microsoft.com/office/powerpoint/2010/main" val="8610947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C7A29B2-6F7B-472B-8F4C-E5B79F11BF9F}"/>
              </a:ext>
            </a:extLst>
          </p:cNvPr>
          <p:cNvSpPr>
            <a:spLocks noGrp="1"/>
          </p:cNvSpPr>
          <p:nvPr>
            <p:ph type="title"/>
          </p:nvPr>
        </p:nvSpPr>
        <p:spPr>
          <a:xfrm>
            <a:off x="838200" y="841607"/>
            <a:ext cx="10515600" cy="761048"/>
          </a:xfrm>
        </p:spPr>
        <p:txBody>
          <a:bodyPr/>
          <a:lstStyle/>
          <a:p>
            <a:r>
              <a:rPr lang="ru-RU" dirty="0"/>
              <a:t>Витая пара различается по следующим признакам:</a:t>
            </a:r>
            <a:r>
              <a:rPr lang="ru-RU" sz="4000" dirty="0">
                <a:solidFill>
                  <a:schemeClr val="tx1">
                    <a:lumMod val="75000"/>
                    <a:lumOff val="25000"/>
                  </a:schemeClr>
                </a:solidFill>
              </a:rPr>
              <a:t/>
            </a:r>
            <a:br>
              <a:rPr lang="ru-RU" sz="4000" dirty="0">
                <a:solidFill>
                  <a:schemeClr val="tx1">
                    <a:lumMod val="75000"/>
                    <a:lumOff val="25000"/>
                  </a:schemeClr>
                </a:solidFill>
              </a:rPr>
            </a:br>
            <a:endParaRPr lang="ru-RU" dirty="0"/>
          </a:p>
        </p:txBody>
      </p:sp>
      <p:sp>
        <p:nvSpPr>
          <p:cNvPr id="3" name="Прямоугольник 2">
            <a:extLst>
              <a:ext uri="{FF2B5EF4-FFF2-40B4-BE49-F238E27FC236}">
                <a16:creationId xmlns="" xmlns:a16="http://schemas.microsoft.com/office/drawing/2014/main" id="{8E2A3CB7-E2AE-42B8-878E-4A12EA72D940}"/>
              </a:ext>
            </a:extLst>
          </p:cNvPr>
          <p:cNvSpPr/>
          <p:nvPr/>
        </p:nvSpPr>
        <p:spPr>
          <a:xfrm>
            <a:off x="738554" y="2382713"/>
            <a:ext cx="10615246" cy="3539430"/>
          </a:xfrm>
          <a:prstGeom prst="rect">
            <a:avLst/>
          </a:prstGeom>
        </p:spPr>
        <p:txBody>
          <a:bodyPr wrap="square">
            <a:spAutoFit/>
          </a:bodyPr>
          <a:lstStyle/>
          <a:p>
            <a:pPr indent="365125"/>
            <a:r>
              <a:rPr lang="de-DE" altLang="ru-RU" sz="2800" b="1" dirty="0">
                <a:latin typeface="Times New Roman" panose="02020603050405020304" pitchFamily="18" charset="0"/>
                <a:cs typeface="Times New Roman" panose="02020603050405020304" pitchFamily="18" charset="0"/>
              </a:rPr>
              <a:t>UTP </a:t>
            </a:r>
            <a:r>
              <a:rPr lang="de-DE" altLang="ru-RU" sz="2800" b="1" dirty="0" err="1">
                <a:latin typeface="Times New Roman" panose="02020603050405020304" pitchFamily="18" charset="0"/>
                <a:cs typeface="Times New Roman" panose="02020603050405020304" pitchFamily="18" charset="0"/>
              </a:rPr>
              <a:t>Unshielded</a:t>
            </a:r>
            <a:r>
              <a:rPr lang="de-DE" altLang="ru-RU" sz="2800" b="1" dirty="0">
                <a:latin typeface="Times New Roman" panose="02020603050405020304" pitchFamily="18" charset="0"/>
                <a:cs typeface="Times New Roman" panose="02020603050405020304" pitchFamily="18" charset="0"/>
              </a:rPr>
              <a:t> Twisted Pair</a:t>
            </a:r>
            <a:r>
              <a:rPr lang="ru-RU" altLang="ru-RU" sz="2800" dirty="0">
                <a:latin typeface="Times New Roman" panose="02020603050405020304" pitchFamily="18" charset="0"/>
                <a:cs typeface="Times New Roman" panose="02020603050405020304" pitchFamily="18" charset="0"/>
              </a:rPr>
              <a:t>:</a:t>
            </a:r>
            <a:r>
              <a:rPr lang="ru-RU" altLang="ru-RU" sz="2800" b="1" dirty="0">
                <a:latin typeface="Times New Roman" panose="02020603050405020304" pitchFamily="18" charset="0"/>
                <a:cs typeface="Times New Roman" panose="02020603050405020304" pitchFamily="18" charset="0"/>
              </a:rPr>
              <a:t> </a:t>
            </a:r>
            <a:r>
              <a:rPr lang="ru-RU" altLang="ru-RU" sz="2800" dirty="0">
                <a:latin typeface="Times New Roman" panose="02020603050405020304" pitchFamily="18" charset="0"/>
                <a:cs typeface="Times New Roman" panose="02020603050405020304" pitchFamily="18" charset="0"/>
              </a:rPr>
              <a:t>кабель без экранирования пары и без общего экранирования</a:t>
            </a:r>
          </a:p>
          <a:p>
            <a:pPr indent="365125"/>
            <a:r>
              <a:rPr lang="de-DE" altLang="ru-RU" sz="2800" b="1" dirty="0">
                <a:latin typeface="Times New Roman" panose="02020603050405020304" pitchFamily="18" charset="0"/>
                <a:cs typeface="Times New Roman" panose="02020603050405020304" pitchFamily="18" charset="0"/>
              </a:rPr>
              <a:t>STP </a:t>
            </a:r>
            <a:r>
              <a:rPr lang="de-DE" altLang="ru-RU" sz="2800" b="1" dirty="0" err="1">
                <a:latin typeface="Times New Roman" panose="02020603050405020304" pitchFamily="18" charset="0"/>
                <a:cs typeface="Times New Roman" panose="02020603050405020304" pitchFamily="18" charset="0"/>
              </a:rPr>
              <a:t>Shielded</a:t>
            </a:r>
            <a:r>
              <a:rPr lang="de-DE" altLang="ru-RU" sz="2800" b="1" dirty="0">
                <a:latin typeface="Times New Roman" panose="02020603050405020304" pitchFamily="18" charset="0"/>
                <a:cs typeface="Times New Roman" panose="02020603050405020304" pitchFamily="18" charset="0"/>
              </a:rPr>
              <a:t> Twisted Pair</a:t>
            </a:r>
            <a:r>
              <a:rPr lang="ru-RU" altLang="ru-RU" sz="2800" dirty="0">
                <a:latin typeface="Times New Roman" panose="02020603050405020304" pitchFamily="18" charset="0"/>
                <a:cs typeface="Times New Roman" panose="02020603050405020304" pitchFamily="18" charset="0"/>
              </a:rPr>
              <a:t>: кабель с экранированием пары, но без общего экранирования</a:t>
            </a:r>
          </a:p>
          <a:p>
            <a:pPr indent="365125"/>
            <a:r>
              <a:rPr lang="de-DE" altLang="ru-RU" sz="2800" b="1" dirty="0">
                <a:latin typeface="Times New Roman" panose="02020603050405020304" pitchFamily="18" charset="0"/>
                <a:cs typeface="Times New Roman" panose="02020603050405020304" pitchFamily="18" charset="0"/>
              </a:rPr>
              <a:t>S</a:t>
            </a:r>
            <a:r>
              <a:rPr lang="ru-RU" altLang="ru-RU" sz="2800" b="1" dirty="0">
                <a:latin typeface="Times New Roman" panose="02020603050405020304" pitchFamily="18" charset="0"/>
                <a:cs typeface="Times New Roman" panose="02020603050405020304" pitchFamily="18" charset="0"/>
              </a:rPr>
              <a:t>/</a:t>
            </a:r>
            <a:r>
              <a:rPr lang="de-DE" altLang="ru-RU" sz="2800" b="1" dirty="0">
                <a:latin typeface="Times New Roman" panose="02020603050405020304" pitchFamily="18" charset="0"/>
                <a:cs typeface="Times New Roman" panose="02020603050405020304" pitchFamily="18" charset="0"/>
              </a:rPr>
              <a:t>UTP </a:t>
            </a:r>
            <a:r>
              <a:rPr lang="de-DE" altLang="ru-RU" sz="2800" b="1" dirty="0" err="1">
                <a:latin typeface="Times New Roman" panose="02020603050405020304" pitchFamily="18" charset="0"/>
                <a:cs typeface="Times New Roman" panose="02020603050405020304" pitchFamily="18" charset="0"/>
              </a:rPr>
              <a:t>Screened</a:t>
            </a:r>
            <a:r>
              <a:rPr lang="ru-RU" altLang="ru-RU" sz="2800" b="1" dirty="0">
                <a:latin typeface="Times New Roman" panose="02020603050405020304" pitchFamily="18" charset="0"/>
                <a:cs typeface="Times New Roman" panose="02020603050405020304" pitchFamily="18" charset="0"/>
              </a:rPr>
              <a:t>/ </a:t>
            </a:r>
            <a:r>
              <a:rPr lang="de-DE" altLang="ru-RU" sz="2800" b="1" dirty="0" err="1">
                <a:latin typeface="Times New Roman" panose="02020603050405020304" pitchFamily="18" charset="0"/>
                <a:cs typeface="Times New Roman" panose="02020603050405020304" pitchFamily="18" charset="0"/>
              </a:rPr>
              <a:t>Unshielded</a:t>
            </a:r>
            <a:r>
              <a:rPr lang="de-DE" altLang="ru-RU" sz="2800" b="1" dirty="0">
                <a:latin typeface="Times New Roman" panose="02020603050405020304" pitchFamily="18" charset="0"/>
                <a:cs typeface="Times New Roman" panose="02020603050405020304" pitchFamily="18" charset="0"/>
              </a:rPr>
              <a:t> Twisted Pair</a:t>
            </a:r>
            <a:r>
              <a:rPr lang="ru-RU" altLang="ru-RU" sz="2800" dirty="0">
                <a:latin typeface="Times New Roman" panose="02020603050405020304" pitchFamily="18" charset="0"/>
                <a:cs typeface="Times New Roman" panose="02020603050405020304" pitchFamily="18" charset="0"/>
              </a:rPr>
              <a:t>:</a:t>
            </a:r>
            <a:r>
              <a:rPr lang="ru-RU" altLang="ru-RU" sz="2800" b="1" dirty="0">
                <a:latin typeface="Times New Roman" panose="02020603050405020304" pitchFamily="18" charset="0"/>
                <a:cs typeface="Times New Roman" panose="02020603050405020304" pitchFamily="18" charset="0"/>
              </a:rPr>
              <a:t> </a:t>
            </a:r>
            <a:r>
              <a:rPr lang="ru-RU" altLang="ru-RU" sz="2800" dirty="0">
                <a:latin typeface="Times New Roman" panose="02020603050405020304" pitchFamily="18" charset="0"/>
                <a:cs typeface="Times New Roman" panose="02020603050405020304" pitchFamily="18" charset="0"/>
              </a:rPr>
              <a:t>кабель без экранирования пары, но с общим экранированием</a:t>
            </a:r>
          </a:p>
          <a:p>
            <a:pPr indent="365125"/>
            <a:r>
              <a:rPr lang="en-GB" altLang="ru-RU" sz="2800" b="1" dirty="0">
                <a:latin typeface="Times New Roman" panose="02020603050405020304" pitchFamily="18" charset="0"/>
                <a:cs typeface="Times New Roman" panose="02020603050405020304" pitchFamily="18" charset="0"/>
              </a:rPr>
              <a:t>S</a:t>
            </a:r>
            <a:r>
              <a:rPr lang="ru-RU" altLang="ru-RU" sz="2800" b="1" dirty="0">
                <a:latin typeface="Times New Roman" panose="02020603050405020304" pitchFamily="18" charset="0"/>
                <a:cs typeface="Times New Roman" panose="02020603050405020304" pitchFamily="18" charset="0"/>
              </a:rPr>
              <a:t>/</a:t>
            </a:r>
            <a:r>
              <a:rPr lang="en-GB" altLang="ru-RU" sz="2800" b="1" dirty="0">
                <a:latin typeface="Times New Roman" panose="02020603050405020304" pitchFamily="18" charset="0"/>
                <a:cs typeface="Times New Roman" panose="02020603050405020304" pitchFamily="18" charset="0"/>
              </a:rPr>
              <a:t>STP Screened</a:t>
            </a:r>
            <a:r>
              <a:rPr lang="ru-RU" altLang="ru-RU" sz="2800" b="1" dirty="0">
                <a:latin typeface="Times New Roman" panose="02020603050405020304" pitchFamily="18" charset="0"/>
                <a:cs typeface="Times New Roman" panose="02020603050405020304" pitchFamily="18" charset="0"/>
              </a:rPr>
              <a:t>/ </a:t>
            </a:r>
            <a:r>
              <a:rPr lang="en-GB" altLang="ru-RU" sz="2800" b="1" dirty="0">
                <a:latin typeface="Times New Roman" panose="02020603050405020304" pitchFamily="18" charset="0"/>
                <a:cs typeface="Times New Roman" panose="02020603050405020304" pitchFamily="18" charset="0"/>
              </a:rPr>
              <a:t>Shielded Twisted Pair</a:t>
            </a:r>
            <a:r>
              <a:rPr lang="ru-RU" altLang="ru-RU" sz="2800" dirty="0">
                <a:latin typeface="Times New Roman" panose="02020603050405020304" pitchFamily="18" charset="0"/>
                <a:cs typeface="Times New Roman" panose="02020603050405020304" pitchFamily="18" charset="0"/>
              </a:rPr>
              <a:t>: кабель с экранированием пары и с общим экранированием</a:t>
            </a:r>
          </a:p>
        </p:txBody>
      </p:sp>
    </p:spTree>
    <p:extLst>
      <p:ext uri="{BB962C8B-B14F-4D97-AF65-F5344CB8AC3E}">
        <p14:creationId xmlns:p14="http://schemas.microsoft.com/office/powerpoint/2010/main" val="9010172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 xmlns:a16="http://schemas.microsoft.com/office/drawing/2014/main" id="{3C044FF4-0E5D-4573-9F70-18D40972BBBE}"/>
              </a:ext>
            </a:extLst>
          </p:cNvPr>
          <p:cNvSpPr/>
          <p:nvPr/>
        </p:nvSpPr>
        <p:spPr>
          <a:xfrm>
            <a:off x="2148840" y="1025155"/>
            <a:ext cx="6805246" cy="646331"/>
          </a:xfrm>
          <a:prstGeom prst="rect">
            <a:avLst/>
          </a:prstGeom>
        </p:spPr>
        <p:txBody>
          <a:bodyPr wrap="square">
            <a:spAutoFit/>
          </a:bodyPr>
          <a:lstStyle/>
          <a:p>
            <a:r>
              <a:rPr lang="ru-RU" sz="3600" dirty="0">
                <a:solidFill>
                  <a:schemeClr val="bg2"/>
                </a:solidFill>
                <a:latin typeface="Times New Roman" panose="02020603050405020304" pitchFamily="18" charset="0"/>
                <a:cs typeface="Times New Roman" panose="02020603050405020304" pitchFamily="18" charset="0"/>
              </a:rPr>
              <a:t>Волоконно-оптический кабель</a:t>
            </a:r>
          </a:p>
        </p:txBody>
      </p:sp>
      <p:sp>
        <p:nvSpPr>
          <p:cNvPr id="6" name="Прямоугольник 5">
            <a:extLst>
              <a:ext uri="{FF2B5EF4-FFF2-40B4-BE49-F238E27FC236}">
                <a16:creationId xmlns="" xmlns:a16="http://schemas.microsoft.com/office/drawing/2014/main" id="{6A351B89-4204-4233-8C74-8425A7BDE78B}"/>
              </a:ext>
            </a:extLst>
          </p:cNvPr>
          <p:cNvSpPr/>
          <p:nvPr/>
        </p:nvSpPr>
        <p:spPr>
          <a:xfrm>
            <a:off x="299532" y="1713245"/>
            <a:ext cx="5485806" cy="4401205"/>
          </a:xfrm>
          <a:prstGeom prst="rect">
            <a:avLst/>
          </a:prstGeom>
        </p:spPr>
        <p:txBody>
          <a:bodyPr wrap="square">
            <a:spAutoFit/>
          </a:bodyPr>
          <a:lstStyle/>
          <a:p>
            <a:pPr marL="85725" lvl="1">
              <a:spcBef>
                <a:spcPct val="0"/>
              </a:spcBef>
              <a:defRPr/>
            </a:pPr>
            <a:r>
              <a:rPr lang="ru-RU" sz="2800" dirty="0">
                <a:solidFill>
                  <a:schemeClr val="bg2"/>
                </a:solidFill>
                <a:latin typeface="Times New Roman" panose="02020603050405020304" pitchFamily="18" charset="0"/>
                <a:cs typeface="Times New Roman" panose="02020603050405020304" pitchFamily="18" charset="0"/>
              </a:rPr>
              <a:t>(также </a:t>
            </a:r>
            <a:r>
              <a:rPr lang="ru-RU" sz="2800" i="1" dirty="0">
                <a:solidFill>
                  <a:schemeClr val="bg2"/>
                </a:solidFill>
                <a:latin typeface="Times New Roman" panose="02020603050405020304" pitchFamily="18" charset="0"/>
                <a:cs typeface="Times New Roman" panose="02020603050405020304" pitchFamily="18" charset="0"/>
              </a:rPr>
              <a:t>оптоволоконный</a:t>
            </a:r>
            <a:r>
              <a:rPr lang="ru-RU" sz="2800" dirty="0">
                <a:solidFill>
                  <a:schemeClr val="bg2"/>
                </a:solidFill>
                <a:latin typeface="Times New Roman" panose="02020603050405020304" pitchFamily="18" charset="0"/>
                <a:cs typeface="Times New Roman" panose="02020603050405020304" pitchFamily="18" charset="0"/>
              </a:rPr>
              <a:t> или </a:t>
            </a:r>
            <a:r>
              <a:rPr lang="ru-RU" sz="2800" i="1" dirty="0">
                <a:solidFill>
                  <a:schemeClr val="bg2"/>
                </a:solidFill>
                <a:latin typeface="Times New Roman" panose="02020603050405020304" pitchFamily="18" charset="0"/>
                <a:cs typeface="Times New Roman" panose="02020603050405020304" pitchFamily="18" charset="0"/>
              </a:rPr>
              <a:t>оптико-волоконный</a:t>
            </a:r>
            <a:r>
              <a:rPr lang="ru-RU" sz="2800" dirty="0">
                <a:solidFill>
                  <a:schemeClr val="bg2"/>
                </a:solidFill>
                <a:latin typeface="Times New Roman" panose="02020603050405020304" pitchFamily="18" charset="0"/>
                <a:cs typeface="Times New Roman" panose="02020603050405020304" pitchFamily="18" charset="0"/>
              </a:rPr>
              <a:t> кабель) — кабель на основе волоконных </a:t>
            </a:r>
            <a:r>
              <a:rPr lang="ru-RU" sz="2800" dirty="0" err="1">
                <a:solidFill>
                  <a:schemeClr val="bg2"/>
                </a:solidFill>
                <a:latin typeface="Times New Roman" panose="02020603050405020304" pitchFamily="18" charset="0"/>
                <a:cs typeface="Times New Roman" panose="02020603050405020304" pitchFamily="18" charset="0"/>
              </a:rPr>
              <a:t>световодов</a:t>
            </a:r>
            <a:r>
              <a:rPr lang="ru-RU" sz="2800" dirty="0">
                <a:solidFill>
                  <a:schemeClr val="bg2"/>
                </a:solidFill>
                <a:latin typeface="Times New Roman" panose="02020603050405020304" pitchFamily="18" charset="0"/>
                <a:cs typeface="Times New Roman" panose="02020603050405020304" pitchFamily="18" charset="0"/>
              </a:rPr>
              <a:t>, предназначенный для передачи оптических сигналов в линиях связи, в виде фотонов (света), со скоростью меньшей скорости света из-за </a:t>
            </a:r>
            <a:r>
              <a:rPr lang="ru-RU" sz="2800" dirty="0" err="1">
                <a:solidFill>
                  <a:schemeClr val="bg2"/>
                </a:solidFill>
                <a:latin typeface="Times New Roman" panose="02020603050405020304" pitchFamily="18" charset="0"/>
                <a:cs typeface="Times New Roman" panose="02020603050405020304" pitchFamily="18" charset="0"/>
              </a:rPr>
              <a:t>непрямолинейности</a:t>
            </a:r>
            <a:r>
              <a:rPr lang="ru-RU" sz="2800" dirty="0">
                <a:solidFill>
                  <a:schemeClr val="bg2"/>
                </a:solidFill>
                <a:latin typeface="Times New Roman" panose="02020603050405020304" pitchFamily="18" charset="0"/>
                <a:cs typeface="Times New Roman" panose="02020603050405020304" pitchFamily="18" charset="0"/>
              </a:rPr>
              <a:t> движения.</a:t>
            </a:r>
          </a:p>
        </p:txBody>
      </p:sp>
      <p:pic>
        <p:nvPicPr>
          <p:cNvPr id="7" name="Picture 6" descr="Оптоволоконные технологии в системах оповещения ROXTON | Группа компаний  ESCORT">
            <a:extLst>
              <a:ext uri="{FF2B5EF4-FFF2-40B4-BE49-F238E27FC236}">
                <a16:creationId xmlns="" xmlns:a16="http://schemas.microsoft.com/office/drawing/2014/main" id="{C87ED9CC-A420-45B4-BCFB-436BE4BE2E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0163" y="1896304"/>
            <a:ext cx="5811837" cy="417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4164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 xmlns:a16="http://schemas.microsoft.com/office/drawing/2014/main" id="{2309A2C5-D91A-41B2-B573-28EE5D8B908A}"/>
              </a:ext>
            </a:extLst>
          </p:cNvPr>
          <p:cNvSpPr>
            <a:spLocks noGrp="1"/>
          </p:cNvSpPr>
          <p:nvPr>
            <p:ph type="title"/>
          </p:nvPr>
        </p:nvSpPr>
        <p:spPr>
          <a:xfrm>
            <a:off x="544287" y="1038918"/>
            <a:ext cx="11103425" cy="692722"/>
          </a:xfrm>
        </p:spPr>
        <p:txBody>
          <a:bodyPr/>
          <a:lstStyle/>
          <a:p>
            <a:r>
              <a:rPr lang="ru-RU" dirty="0"/>
              <a:t>Сетевая карта (</a:t>
            </a:r>
            <a:r>
              <a:rPr lang="en-US" dirty="0"/>
              <a:t>Ethernet-</a:t>
            </a:r>
            <a:r>
              <a:rPr lang="ru-RU" dirty="0"/>
              <a:t>адаптер) – </a:t>
            </a:r>
          </a:p>
        </p:txBody>
      </p:sp>
      <p:sp>
        <p:nvSpPr>
          <p:cNvPr id="4" name="Объект 3">
            <a:extLst>
              <a:ext uri="{FF2B5EF4-FFF2-40B4-BE49-F238E27FC236}">
                <a16:creationId xmlns="" xmlns:a16="http://schemas.microsoft.com/office/drawing/2014/main" id="{17DF15F4-C22D-477F-A08A-FA301B79CED3}"/>
              </a:ext>
            </a:extLst>
          </p:cNvPr>
          <p:cNvSpPr>
            <a:spLocks noGrp="1"/>
          </p:cNvSpPr>
          <p:nvPr>
            <p:ph sz="half" idx="1"/>
          </p:nvPr>
        </p:nvSpPr>
        <p:spPr>
          <a:xfrm>
            <a:off x="544287" y="2137510"/>
            <a:ext cx="11000013" cy="4001612"/>
          </a:xfrm>
        </p:spPr>
        <p:txBody>
          <a:bodyPr/>
          <a:lstStyle/>
          <a:p>
            <a:pPr marL="0" indent="0">
              <a:buNone/>
            </a:pPr>
            <a:r>
              <a:rPr lang="ru-RU" dirty="0">
                <a:latin typeface="Times New Roman" panose="02020603050405020304" pitchFamily="18" charset="0"/>
                <a:cs typeface="Times New Roman" panose="02020603050405020304" pitchFamily="18" charset="0"/>
              </a:rPr>
              <a:t>это специальное интерфейсное устройство, которое позволяет компьютеру (ноутбук) взаимодействовать с другими участниками локальной вычислительной сети. </a:t>
            </a:r>
          </a:p>
          <a:p>
            <a:pPr marL="0" indent="0">
              <a:buNone/>
            </a:pPr>
            <a:r>
              <a:rPr lang="ru-RU" dirty="0">
                <a:latin typeface="Times New Roman" panose="02020603050405020304" pitchFamily="18" charset="0"/>
                <a:cs typeface="Times New Roman" panose="02020603050405020304" pitchFamily="18" charset="0"/>
              </a:rPr>
              <a:t>Сетевая карта, довольно часто интегрирована в материнскую плату ПК. С помощью сетевой карты компьютер способен получать доступ не только к информационному полю локальной сети, но и осуществлять взаимодействие с сетями более высокого ранга (интернет). </a:t>
            </a:r>
          </a:p>
          <a:p>
            <a:pPr marL="0" indent="0">
              <a:buNone/>
            </a:pPr>
            <a:r>
              <a:rPr lang="ru-RU" dirty="0">
                <a:latin typeface="Times New Roman" panose="02020603050405020304" pitchFamily="18" charset="0"/>
                <a:cs typeface="Times New Roman" panose="02020603050405020304" pitchFamily="18" charset="0"/>
              </a:rPr>
              <a:t>Синонимами сетевой карты являются: сетевой адаптер, сетевая плата.</a:t>
            </a:r>
          </a:p>
        </p:txBody>
      </p:sp>
    </p:spTree>
    <p:extLst>
      <p:ext uri="{BB962C8B-B14F-4D97-AF65-F5344CB8AC3E}">
        <p14:creationId xmlns:p14="http://schemas.microsoft.com/office/powerpoint/2010/main" val="25263679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798B6B94-B5D3-4578-A3A5-AEB8F9184159}"/>
              </a:ext>
            </a:extLst>
          </p:cNvPr>
          <p:cNvSpPr/>
          <p:nvPr/>
        </p:nvSpPr>
        <p:spPr>
          <a:xfrm>
            <a:off x="4753302" y="175816"/>
            <a:ext cx="5630413" cy="523220"/>
          </a:xfrm>
          <a:prstGeom prst="rect">
            <a:avLst/>
          </a:prstGeom>
        </p:spPr>
        <p:txBody>
          <a:bodyPr wrap="square">
            <a:spAutoFit/>
          </a:bodyPr>
          <a:lstStyle/>
          <a:p>
            <a:r>
              <a:rPr lang="ru-RU" sz="2800" dirty="0">
                <a:solidFill>
                  <a:schemeClr val="bg2"/>
                </a:solidFill>
              </a:rPr>
              <a:t>Типы оптического волокна </a:t>
            </a:r>
          </a:p>
        </p:txBody>
      </p:sp>
      <p:sp>
        <p:nvSpPr>
          <p:cNvPr id="5" name="Прямоугольник 4">
            <a:extLst>
              <a:ext uri="{FF2B5EF4-FFF2-40B4-BE49-F238E27FC236}">
                <a16:creationId xmlns="" xmlns:a16="http://schemas.microsoft.com/office/drawing/2014/main" id="{3FE1B8BE-AFDB-485B-9259-0A486A7512B3}"/>
              </a:ext>
            </a:extLst>
          </p:cNvPr>
          <p:cNvSpPr/>
          <p:nvPr/>
        </p:nvSpPr>
        <p:spPr>
          <a:xfrm>
            <a:off x="426720" y="1507482"/>
            <a:ext cx="11513233" cy="523220"/>
          </a:xfrm>
          <a:prstGeom prst="rect">
            <a:avLst/>
          </a:prstGeom>
        </p:spPr>
        <p:txBody>
          <a:bodyPr wrap="square">
            <a:spAutoFit/>
          </a:bodyPr>
          <a:lstStyle/>
          <a:p>
            <a:r>
              <a:rPr lang="ru-RU" sz="2800" dirty="0">
                <a:latin typeface="Times New Roman" panose="02020603050405020304" pitchFamily="18" charset="0"/>
                <a:cs typeface="Times New Roman" panose="02020603050405020304" pitchFamily="18" charset="0"/>
              </a:rPr>
              <a:t>Существует 2 типа оптического волокна: </a:t>
            </a:r>
            <a:r>
              <a:rPr lang="ru-RU" sz="2800" dirty="0" err="1">
                <a:latin typeface="Times New Roman" panose="02020603050405020304" pitchFamily="18" charset="0"/>
                <a:cs typeface="Times New Roman" panose="02020603050405020304" pitchFamily="18" charset="0"/>
              </a:rPr>
              <a:t>мономодовый</a:t>
            </a:r>
            <a:r>
              <a:rPr lang="ru-RU" sz="2800" dirty="0">
                <a:latin typeface="Times New Roman" panose="02020603050405020304" pitchFamily="18" charset="0"/>
                <a:cs typeface="Times New Roman" panose="02020603050405020304" pitchFamily="18" charset="0"/>
              </a:rPr>
              <a:t> и </a:t>
            </a:r>
            <a:r>
              <a:rPr lang="ru-RU" sz="2800" dirty="0" err="1">
                <a:latin typeface="Times New Roman" panose="02020603050405020304" pitchFamily="18" charset="0"/>
                <a:cs typeface="Times New Roman" panose="02020603050405020304" pitchFamily="18" charset="0"/>
              </a:rPr>
              <a:t>мультимодовый</a:t>
            </a:r>
            <a:r>
              <a:rPr lang="ru-RU" sz="2400" dirty="0"/>
              <a:t>. </a:t>
            </a:r>
          </a:p>
        </p:txBody>
      </p:sp>
      <p:sp>
        <p:nvSpPr>
          <p:cNvPr id="6" name="Прямоугольник 5">
            <a:extLst>
              <a:ext uri="{FF2B5EF4-FFF2-40B4-BE49-F238E27FC236}">
                <a16:creationId xmlns="" xmlns:a16="http://schemas.microsoft.com/office/drawing/2014/main" id="{587D6377-F523-46C0-A351-C2CC68752358}"/>
              </a:ext>
            </a:extLst>
          </p:cNvPr>
          <p:cNvSpPr/>
          <p:nvPr/>
        </p:nvSpPr>
        <p:spPr>
          <a:xfrm>
            <a:off x="589085" y="2672862"/>
            <a:ext cx="10761784" cy="3108543"/>
          </a:xfrm>
          <a:prstGeom prst="rect">
            <a:avLst/>
          </a:prstGeom>
        </p:spPr>
        <p:txBody>
          <a:bodyPr wrap="square">
            <a:spAutoFit/>
          </a:bodyPr>
          <a:lstStyle/>
          <a:p>
            <a:pPr indent="357188" algn="just">
              <a:spcBef>
                <a:spcPct val="0"/>
              </a:spcBef>
            </a:pPr>
            <a:r>
              <a:rPr lang="ru-RU" altLang="ru-RU" sz="2800" dirty="0" err="1">
                <a:latin typeface="Times New Roman" panose="02020603050405020304" pitchFamily="18" charset="0"/>
                <a:cs typeface="Times New Roman" panose="02020603050405020304" pitchFamily="18" charset="0"/>
              </a:rPr>
              <a:t>Мономодовые</a:t>
            </a:r>
            <a:r>
              <a:rPr lang="ru-RU" altLang="ru-RU" sz="2800" dirty="0">
                <a:latin typeface="Times New Roman" panose="02020603050405020304" pitchFamily="18" charset="0"/>
                <a:cs typeface="Times New Roman" panose="02020603050405020304" pitchFamily="18" charset="0"/>
              </a:rPr>
              <a:t> передачи посылают световой сигнал как единственную оптическую волну. Вид передачи используется для вычислительных сетей, нуждающихся в очень высокой скорости передачи данных либо имеющих большую протяжённость (максим. 100 км).</a:t>
            </a:r>
          </a:p>
          <a:p>
            <a:pPr indent="357188" algn="just">
              <a:spcBef>
                <a:spcPct val="0"/>
              </a:spcBef>
            </a:pPr>
            <a:r>
              <a:rPr lang="ru-RU" altLang="ru-RU" sz="2800" dirty="0" err="1">
                <a:latin typeface="Times New Roman" panose="02020603050405020304" pitchFamily="18" charset="0"/>
                <a:cs typeface="Times New Roman" panose="02020603050405020304" pitchFamily="18" charset="0"/>
              </a:rPr>
              <a:t>Мультимодовый</a:t>
            </a:r>
            <a:r>
              <a:rPr lang="ru-RU" altLang="ru-RU" sz="2800" dirty="0">
                <a:latin typeface="Times New Roman" panose="02020603050405020304" pitchFamily="18" charset="0"/>
                <a:cs typeface="Times New Roman" panose="02020603050405020304" pitchFamily="18" charset="0"/>
              </a:rPr>
              <a:t> оптоволоконный кабель может передавать множество оптических волн (максим. 5 км)</a:t>
            </a:r>
          </a:p>
        </p:txBody>
      </p:sp>
    </p:spTree>
    <p:extLst>
      <p:ext uri="{BB962C8B-B14F-4D97-AF65-F5344CB8AC3E}">
        <p14:creationId xmlns:p14="http://schemas.microsoft.com/office/powerpoint/2010/main" val="24184100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 xmlns:a16="http://schemas.microsoft.com/office/drawing/2014/main" id="{7652E937-467F-4EDB-8015-6C379B146177}"/>
              </a:ext>
            </a:extLst>
          </p:cNvPr>
          <p:cNvSpPr>
            <a:spLocks noGrp="1"/>
          </p:cNvSpPr>
          <p:nvPr>
            <p:ph type="title"/>
          </p:nvPr>
        </p:nvSpPr>
        <p:spPr>
          <a:xfrm>
            <a:off x="353526" y="986164"/>
            <a:ext cx="11193462" cy="692722"/>
          </a:xfrm>
        </p:spPr>
        <p:txBody>
          <a:bodyPr/>
          <a:lstStyle/>
          <a:p>
            <a:r>
              <a:rPr lang="ru-RU" dirty="0">
                <a:solidFill>
                  <a:schemeClr val="tx1">
                    <a:lumMod val="75000"/>
                    <a:lumOff val="25000"/>
                  </a:schemeClr>
                </a:solidFill>
              </a:rPr>
              <a:t>Оптические кабели</a:t>
            </a:r>
            <a:br>
              <a:rPr lang="ru-RU" dirty="0">
                <a:solidFill>
                  <a:schemeClr val="tx1">
                    <a:lumMod val="75000"/>
                    <a:lumOff val="25000"/>
                  </a:schemeClr>
                </a:solidFill>
              </a:rPr>
            </a:br>
            <a:r>
              <a:rPr lang="ru-RU" dirty="0" err="1">
                <a:solidFill>
                  <a:schemeClr val="tx1">
                    <a:lumMod val="75000"/>
                    <a:lumOff val="25000"/>
                  </a:schemeClr>
                </a:solidFill>
                <a:cs typeface="Times New Roman" panose="02020603050405020304" pitchFamily="18" charset="0"/>
              </a:rPr>
              <a:t>мономодовый</a:t>
            </a:r>
            <a:r>
              <a:rPr lang="ru-RU" dirty="0">
                <a:solidFill>
                  <a:schemeClr val="tx1">
                    <a:lumMod val="75000"/>
                    <a:lumOff val="25000"/>
                  </a:schemeClr>
                </a:solidFill>
                <a:cs typeface="Times New Roman" panose="02020603050405020304" pitchFamily="18" charset="0"/>
              </a:rPr>
              <a:t> и </a:t>
            </a:r>
            <a:r>
              <a:rPr lang="ru-RU" dirty="0" err="1">
                <a:solidFill>
                  <a:schemeClr val="tx1">
                    <a:lumMod val="75000"/>
                    <a:lumOff val="25000"/>
                  </a:schemeClr>
                </a:solidFill>
                <a:cs typeface="Times New Roman" panose="02020603050405020304" pitchFamily="18" charset="0"/>
              </a:rPr>
              <a:t>мультимодовый</a:t>
            </a:r>
            <a:endParaRPr lang="ru-RU" dirty="0"/>
          </a:p>
        </p:txBody>
      </p:sp>
      <p:graphicFrame>
        <p:nvGraphicFramePr>
          <p:cNvPr id="6" name="Object 4">
            <a:extLst>
              <a:ext uri="{FF2B5EF4-FFF2-40B4-BE49-F238E27FC236}">
                <a16:creationId xmlns="" xmlns:a16="http://schemas.microsoft.com/office/drawing/2014/main" id="{B0DA0D84-5160-49D5-9C0F-269106CAAA76}"/>
              </a:ext>
            </a:extLst>
          </p:cNvPr>
          <p:cNvGraphicFramePr>
            <a:graphicFrameLocks noGrp="1" noChangeAspect="1"/>
          </p:cNvGraphicFramePr>
          <p:nvPr>
            <p:ph sz="quarter" idx="11"/>
            <p:extLst>
              <p:ext uri="{D42A27DB-BD31-4B8C-83A1-F6EECF244321}">
                <p14:modId xmlns:p14="http://schemas.microsoft.com/office/powerpoint/2010/main" val="2278085888"/>
              </p:ext>
            </p:extLst>
          </p:nvPr>
        </p:nvGraphicFramePr>
        <p:xfrm>
          <a:off x="3424237" y="2409275"/>
          <a:ext cx="5343525" cy="3838575"/>
        </p:xfrm>
        <a:graphic>
          <a:graphicData uri="http://schemas.openxmlformats.org/presentationml/2006/ole">
            <mc:AlternateContent xmlns:mc="http://schemas.openxmlformats.org/markup-compatibility/2006">
              <mc:Choice xmlns:v="urn:schemas-microsoft-com:vml" Requires="v">
                <p:oleObj spid="_x0000_s2055" name="Bitmap Image" r:id="rId3" imgW="5342857" imgH="3839111" progId="Paint.Picture">
                  <p:embed/>
                </p:oleObj>
              </mc:Choice>
              <mc:Fallback>
                <p:oleObj name="Bitmap Image" r:id="rId3" imgW="5342857" imgH="3839111" progId="Paint.Picture">
                  <p:embed/>
                  <p:pic>
                    <p:nvPicPr>
                      <p:cNvPr id="61443" name="Object 4">
                        <a:extLst>
                          <a:ext uri="{FF2B5EF4-FFF2-40B4-BE49-F238E27FC236}">
                            <a16:creationId xmlns="" xmlns:a16="http://schemas.microsoft.com/office/drawing/2014/main" id="{A3A379EE-3C00-4EC4-B5F2-F166AA673F7B}"/>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4237" y="2409275"/>
                        <a:ext cx="5343525"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274358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 xmlns:a16="http://schemas.microsoft.com/office/drawing/2014/main" id="{0F2057B4-0585-4AA9-B011-8B06A9BECED5}"/>
              </a:ext>
            </a:extLst>
          </p:cNvPr>
          <p:cNvSpPr>
            <a:spLocks noGrp="1"/>
          </p:cNvSpPr>
          <p:nvPr>
            <p:ph sz="half" idx="1"/>
          </p:nvPr>
        </p:nvSpPr>
        <p:spPr>
          <a:xfrm>
            <a:off x="456364" y="1648850"/>
            <a:ext cx="5475514" cy="3921443"/>
          </a:xfrm>
        </p:spPr>
        <p:txBody>
          <a:bodyPr/>
          <a:lstStyle/>
          <a:p>
            <a:pPr marL="0" indent="0" fontAlgn="t">
              <a:buNone/>
            </a:pPr>
            <a:r>
              <a:rPr lang="ru-RU" b="1" i="1" u="sng" cap="all" dirty="0"/>
              <a:t>Преимущества</a:t>
            </a:r>
            <a:endParaRPr lang="ru-RU" i="1" u="sng" dirty="0"/>
          </a:p>
          <a:p>
            <a:pPr fontAlgn="t"/>
            <a:r>
              <a:rPr lang="ru-RU" sz="2400" b="1" dirty="0"/>
              <a:t>Высокая скорость передачи данных</a:t>
            </a:r>
            <a:br>
              <a:rPr lang="ru-RU" sz="2400" b="1" dirty="0"/>
            </a:br>
            <a:r>
              <a:rPr lang="ru-RU" sz="2400" b="1" dirty="0"/>
              <a:t>(100/1000 </a:t>
            </a:r>
            <a:r>
              <a:rPr lang="de-DE" sz="2400" b="1" dirty="0"/>
              <a:t>Mbit</a:t>
            </a:r>
            <a:r>
              <a:rPr lang="ru-RU" sz="2400" b="1" dirty="0"/>
              <a:t>/</a:t>
            </a:r>
            <a:r>
              <a:rPr lang="de-DE" sz="2400" b="1" dirty="0"/>
              <a:t>s</a:t>
            </a:r>
            <a:r>
              <a:rPr lang="ru-RU" sz="2400" b="1" dirty="0"/>
              <a:t>)</a:t>
            </a:r>
            <a:endParaRPr lang="ru-RU" sz="2400" dirty="0"/>
          </a:p>
          <a:p>
            <a:pPr fontAlgn="t"/>
            <a:r>
              <a:rPr lang="ru-RU" sz="2400" b="1" dirty="0"/>
              <a:t>Нечувствителен к </a:t>
            </a:r>
            <a:r>
              <a:rPr lang="ru-RU" sz="2400" b="1" dirty="0" err="1"/>
              <a:t>электропомехам</a:t>
            </a:r>
            <a:r>
              <a:rPr lang="ru-RU" sz="2400" b="1" dirty="0"/>
              <a:t> извне</a:t>
            </a:r>
            <a:endParaRPr lang="ru-RU" sz="2400" dirty="0"/>
          </a:p>
          <a:p>
            <a:pPr fontAlgn="t"/>
            <a:r>
              <a:rPr lang="ru-RU" sz="2400" b="1" dirty="0"/>
              <a:t>Большие расстояния (100 км)</a:t>
            </a:r>
            <a:endParaRPr lang="ru-RU" sz="2400" dirty="0"/>
          </a:p>
          <a:p>
            <a:pPr fontAlgn="t"/>
            <a:r>
              <a:rPr lang="ru-RU" sz="2400" b="1" dirty="0"/>
              <a:t>Может использоваться в опасном окружении</a:t>
            </a:r>
            <a:endParaRPr lang="ru-RU" sz="2400" dirty="0"/>
          </a:p>
          <a:p>
            <a:pPr fontAlgn="t"/>
            <a:r>
              <a:rPr lang="ru-RU" sz="2400" b="1" dirty="0"/>
              <a:t>Высокая надёжность (подключение к кабелю для прослушивания)</a:t>
            </a:r>
            <a:endParaRPr lang="ru-RU" sz="2400" dirty="0"/>
          </a:p>
          <a:p>
            <a:endParaRPr lang="ru-RU" dirty="0"/>
          </a:p>
        </p:txBody>
      </p:sp>
      <p:sp>
        <p:nvSpPr>
          <p:cNvPr id="6" name="Объект 5">
            <a:extLst>
              <a:ext uri="{FF2B5EF4-FFF2-40B4-BE49-F238E27FC236}">
                <a16:creationId xmlns="" xmlns:a16="http://schemas.microsoft.com/office/drawing/2014/main" id="{3D8D0FCB-28F3-4C2F-A348-20063F83FB32}"/>
              </a:ext>
            </a:extLst>
          </p:cNvPr>
          <p:cNvSpPr>
            <a:spLocks noGrp="1"/>
          </p:cNvSpPr>
          <p:nvPr>
            <p:ph sz="half" idx="2"/>
          </p:nvPr>
        </p:nvSpPr>
        <p:spPr>
          <a:xfrm>
            <a:off x="6260123" y="1798319"/>
            <a:ext cx="5475513" cy="3921444"/>
          </a:xfrm>
        </p:spPr>
        <p:txBody>
          <a:bodyPr/>
          <a:lstStyle/>
          <a:p>
            <a:pPr marL="0" indent="0" fontAlgn="t">
              <a:buNone/>
            </a:pPr>
            <a:r>
              <a:rPr lang="ru-RU" b="1" i="1" u="sng" cap="all" dirty="0"/>
              <a:t>Недостатки</a:t>
            </a:r>
            <a:endParaRPr lang="ru-RU" i="1" u="sng" dirty="0"/>
          </a:p>
          <a:p>
            <a:pPr fontAlgn="t"/>
            <a:r>
              <a:rPr lang="ru-RU" sz="2400" b="1" dirty="0"/>
              <a:t>Прокладка кабеля требует больших затрат</a:t>
            </a:r>
            <a:endParaRPr lang="ru-RU" sz="2400" dirty="0"/>
          </a:p>
          <a:p>
            <a:pPr fontAlgn="t"/>
            <a:r>
              <a:rPr lang="ru-RU" sz="2400" b="1" dirty="0"/>
              <a:t>Трудная установка, необходимо наличие высококачественных приборов для установки и проверки</a:t>
            </a:r>
            <a:endParaRPr lang="ru-RU" sz="2400" dirty="0"/>
          </a:p>
          <a:p>
            <a:endParaRPr lang="ru-RU" dirty="0"/>
          </a:p>
        </p:txBody>
      </p:sp>
      <p:sp>
        <p:nvSpPr>
          <p:cNvPr id="4" name="Заголовок 3">
            <a:extLst>
              <a:ext uri="{FF2B5EF4-FFF2-40B4-BE49-F238E27FC236}">
                <a16:creationId xmlns="" xmlns:a16="http://schemas.microsoft.com/office/drawing/2014/main" id="{AF04A154-45A3-4EA9-AA99-FAD25E63F210}"/>
              </a:ext>
            </a:extLst>
          </p:cNvPr>
          <p:cNvSpPr>
            <a:spLocks noGrp="1"/>
          </p:cNvSpPr>
          <p:nvPr>
            <p:ph type="title"/>
          </p:nvPr>
        </p:nvSpPr>
        <p:spPr>
          <a:xfrm>
            <a:off x="1781070" y="543168"/>
            <a:ext cx="11103425" cy="855980"/>
          </a:xfrm>
        </p:spPr>
        <p:txBody>
          <a:bodyPr/>
          <a:lstStyle/>
          <a:p>
            <a:r>
              <a:rPr lang="ru-RU" altLang="ru-RU" sz="3600" b="0" dirty="0">
                <a:cs typeface="Times New Roman" panose="02020603050405020304" pitchFamily="18" charset="0"/>
              </a:rPr>
              <a:t>Оптоволоконные кабели имеют как преимущества, так и недостатки.</a:t>
            </a:r>
            <a:br>
              <a:rPr lang="ru-RU" altLang="ru-RU" sz="3600" b="0" dirty="0">
                <a:cs typeface="Times New Roman" panose="02020603050405020304" pitchFamily="18" charset="0"/>
              </a:rPr>
            </a:br>
            <a:endParaRPr lang="ru-RU" sz="3600" dirty="0"/>
          </a:p>
        </p:txBody>
      </p:sp>
    </p:spTree>
    <p:extLst>
      <p:ext uri="{BB962C8B-B14F-4D97-AF65-F5344CB8AC3E}">
        <p14:creationId xmlns:p14="http://schemas.microsoft.com/office/powerpoint/2010/main" val="25549645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 xmlns:a16="http://schemas.microsoft.com/office/drawing/2014/main" id="{66BBC896-E735-42A2-A41E-25709BEEA4CB}"/>
              </a:ext>
            </a:extLst>
          </p:cNvPr>
          <p:cNvSpPr>
            <a:spLocks noGrp="1"/>
          </p:cNvSpPr>
          <p:nvPr>
            <p:ph type="title"/>
          </p:nvPr>
        </p:nvSpPr>
        <p:spPr>
          <a:xfrm>
            <a:off x="838200" y="806438"/>
            <a:ext cx="10515600" cy="761048"/>
          </a:xfrm>
        </p:spPr>
        <p:txBody>
          <a:bodyPr/>
          <a:lstStyle/>
          <a:p>
            <a:r>
              <a:rPr lang="ru-RU" dirty="0">
                <a:cs typeface="Times New Roman" panose="02020603050405020304" pitchFamily="18" charset="0"/>
              </a:rPr>
              <a:t>Типы каналов связи. </a:t>
            </a:r>
            <a:endParaRPr lang="ru-RU" dirty="0"/>
          </a:p>
        </p:txBody>
      </p:sp>
      <p:sp>
        <p:nvSpPr>
          <p:cNvPr id="6" name="Прямоугольник 5">
            <a:extLst>
              <a:ext uri="{FF2B5EF4-FFF2-40B4-BE49-F238E27FC236}">
                <a16:creationId xmlns="" xmlns:a16="http://schemas.microsoft.com/office/drawing/2014/main" id="{49272BB3-BE60-4941-B891-DBD9945A6B6E}"/>
              </a:ext>
            </a:extLst>
          </p:cNvPr>
          <p:cNvSpPr/>
          <p:nvPr/>
        </p:nvSpPr>
        <p:spPr>
          <a:xfrm>
            <a:off x="1526929" y="2209085"/>
            <a:ext cx="7256583" cy="954107"/>
          </a:xfrm>
          <a:prstGeom prst="rect">
            <a:avLst/>
          </a:prstGeom>
        </p:spPr>
        <p:txBody>
          <a:bodyPr wrap="square">
            <a:spAutoFit/>
          </a:bodyPr>
          <a:lstStyle/>
          <a:p>
            <a:r>
              <a:rPr lang="ru-RU" altLang="ru-RU" sz="2800" dirty="0">
                <a:cs typeface="Times New Roman" panose="02020603050405020304" pitchFamily="18" charset="0"/>
              </a:rPr>
              <a:t>Существует 3 типа каналов связи:</a:t>
            </a:r>
            <a:r>
              <a:rPr lang="ru-RU" altLang="ru-RU" sz="2800" dirty="0"/>
              <a:t/>
            </a:r>
            <a:br>
              <a:rPr lang="ru-RU" altLang="ru-RU" sz="2800" dirty="0"/>
            </a:br>
            <a:endParaRPr lang="ru-RU" altLang="ru-RU" sz="2800" dirty="0"/>
          </a:p>
        </p:txBody>
      </p:sp>
      <p:sp>
        <p:nvSpPr>
          <p:cNvPr id="7" name="Прямоугольник 6">
            <a:extLst>
              <a:ext uri="{FF2B5EF4-FFF2-40B4-BE49-F238E27FC236}">
                <a16:creationId xmlns="" xmlns:a16="http://schemas.microsoft.com/office/drawing/2014/main" id="{EB65A21C-51FC-4DAF-8158-67BB86C23E6D}"/>
              </a:ext>
            </a:extLst>
          </p:cNvPr>
          <p:cNvSpPr/>
          <p:nvPr/>
        </p:nvSpPr>
        <p:spPr>
          <a:xfrm>
            <a:off x="1526930" y="3327819"/>
            <a:ext cx="7326923" cy="1384995"/>
          </a:xfrm>
          <a:prstGeom prst="rect">
            <a:avLst/>
          </a:prstGeom>
        </p:spPr>
        <p:txBody>
          <a:bodyPr wrap="square">
            <a:spAutoFit/>
          </a:bodyPr>
          <a:lstStyle/>
          <a:p>
            <a:pPr algn="just">
              <a:spcBef>
                <a:spcPct val="0"/>
              </a:spcBef>
              <a:buFont typeface="Wingdings" panose="05000000000000000000" pitchFamily="2" charset="2"/>
              <a:buChar char="Ø"/>
              <a:tabLst>
                <a:tab pos="228600" algn="l"/>
              </a:tabLst>
            </a:pPr>
            <a:r>
              <a:rPr lang="ru-RU" altLang="ru-RU" sz="2800" dirty="0"/>
              <a:t>Симплексная связь</a:t>
            </a:r>
          </a:p>
          <a:p>
            <a:pPr algn="just">
              <a:spcBef>
                <a:spcPct val="0"/>
              </a:spcBef>
              <a:buFont typeface="Wingdings" panose="05000000000000000000" pitchFamily="2" charset="2"/>
              <a:buChar char="Ø"/>
              <a:tabLst>
                <a:tab pos="228600" algn="l"/>
              </a:tabLst>
            </a:pPr>
            <a:r>
              <a:rPr lang="ru-RU" altLang="ru-RU" sz="2800" dirty="0">
                <a:cs typeface="Times New Roman" panose="02020603050405020304" pitchFamily="18" charset="0"/>
              </a:rPr>
              <a:t> </a:t>
            </a:r>
            <a:r>
              <a:rPr lang="ru-RU" altLang="ru-RU" sz="2800" dirty="0"/>
              <a:t>Полудуплексная связь</a:t>
            </a:r>
          </a:p>
          <a:p>
            <a:pPr algn="just">
              <a:spcBef>
                <a:spcPct val="0"/>
              </a:spcBef>
              <a:buFont typeface="Wingdings" panose="05000000000000000000" pitchFamily="2" charset="2"/>
              <a:buChar char="Ø"/>
              <a:tabLst>
                <a:tab pos="228600" algn="l"/>
              </a:tabLst>
            </a:pPr>
            <a:r>
              <a:rPr lang="ru-RU" altLang="ru-RU" sz="2800" dirty="0">
                <a:cs typeface="Times New Roman" panose="02020603050405020304" pitchFamily="18" charset="0"/>
              </a:rPr>
              <a:t> </a:t>
            </a:r>
            <a:r>
              <a:rPr lang="ru-RU" altLang="ru-RU" sz="2800" dirty="0"/>
              <a:t>Дуплексная передача</a:t>
            </a:r>
          </a:p>
        </p:txBody>
      </p:sp>
    </p:spTree>
    <p:extLst>
      <p:ext uri="{BB962C8B-B14F-4D97-AF65-F5344CB8AC3E}">
        <p14:creationId xmlns:p14="http://schemas.microsoft.com/office/powerpoint/2010/main" val="12480316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 xmlns:a16="http://schemas.microsoft.com/office/drawing/2014/main" id="{496A0DA7-DF9F-4A34-9B9B-DAC58A07A337}"/>
              </a:ext>
            </a:extLst>
          </p:cNvPr>
          <p:cNvSpPr>
            <a:spLocks noGrp="1"/>
          </p:cNvSpPr>
          <p:nvPr>
            <p:ph sz="quarter" idx="11"/>
          </p:nvPr>
        </p:nvSpPr>
        <p:spPr>
          <a:xfrm>
            <a:off x="255429" y="1930400"/>
            <a:ext cx="7653032" cy="4048369"/>
          </a:xfrm>
        </p:spPr>
        <p:txBody>
          <a:bodyPr/>
          <a:lstStyle/>
          <a:p>
            <a:pPr marL="0" indent="0">
              <a:buNone/>
            </a:pPr>
            <a:r>
              <a:rPr lang="ru-RU" sz="2800" dirty="0">
                <a:latin typeface="Times New Roman" panose="02020603050405020304" pitchFamily="18" charset="0"/>
                <a:cs typeface="Times New Roman" panose="02020603050405020304" pitchFamily="18" charset="0"/>
              </a:rPr>
              <a:t>Симплексный канал связи — это односторонний канал, данные по нему могут передаваться только в одном направлении. Первый узел способен отсылать сообщения, второй может только принимать их, но не может подтвердить получение или ответить. Типичным примером каналов связи этого типа является речевое оповещение в школах, больницах и других учреждениях. Другой пример — радио и телевидение.</a:t>
            </a:r>
          </a:p>
          <a:p>
            <a:endParaRPr lang="ru-RU" dirty="0"/>
          </a:p>
        </p:txBody>
      </p:sp>
      <p:sp>
        <p:nvSpPr>
          <p:cNvPr id="3" name="Заголовок 2">
            <a:extLst>
              <a:ext uri="{FF2B5EF4-FFF2-40B4-BE49-F238E27FC236}">
                <a16:creationId xmlns="" xmlns:a16="http://schemas.microsoft.com/office/drawing/2014/main" id="{67DC6A9E-A3BE-419A-AA28-783BB51D0505}"/>
              </a:ext>
            </a:extLst>
          </p:cNvPr>
          <p:cNvSpPr>
            <a:spLocks noGrp="1"/>
          </p:cNvSpPr>
          <p:nvPr>
            <p:ph type="title"/>
          </p:nvPr>
        </p:nvSpPr>
        <p:spPr>
          <a:xfrm>
            <a:off x="499269" y="1038918"/>
            <a:ext cx="11193462" cy="692722"/>
          </a:xfrm>
        </p:spPr>
        <p:txBody>
          <a:bodyPr/>
          <a:lstStyle/>
          <a:p>
            <a:r>
              <a:rPr lang="ru-RU" dirty="0">
                <a:solidFill>
                  <a:schemeClr val="tx1">
                    <a:lumMod val="75000"/>
                    <a:lumOff val="25000"/>
                  </a:schemeClr>
                </a:solidFill>
              </a:rPr>
              <a:t>Симплексная связь</a:t>
            </a:r>
            <a:endParaRPr lang="ru-RU" dirty="0"/>
          </a:p>
        </p:txBody>
      </p:sp>
      <p:pic>
        <p:nvPicPr>
          <p:cNvPr id="4" name="Picture 10" descr="ÑÐ¸Ð¼Ð¿Ð»ÐµÐºÑÐ½ÑÐ¹ ÐºÐ°Ð½Ð°Ð»">
            <a:extLst>
              <a:ext uri="{FF2B5EF4-FFF2-40B4-BE49-F238E27FC236}">
                <a16:creationId xmlns="" xmlns:a16="http://schemas.microsoft.com/office/drawing/2014/main" id="{9FA6CE50-7A7E-44FD-9D6C-4712FEEEA9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2301" y="1930400"/>
            <a:ext cx="3418375" cy="3354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15283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 xmlns:a16="http://schemas.microsoft.com/office/drawing/2014/main" id="{45A4A363-0A96-47CF-9078-FF94B6B76EE0}"/>
              </a:ext>
            </a:extLst>
          </p:cNvPr>
          <p:cNvSpPr>
            <a:spLocks noGrp="1"/>
          </p:cNvSpPr>
          <p:nvPr>
            <p:ph sz="quarter" idx="11"/>
          </p:nvPr>
        </p:nvSpPr>
        <p:spPr>
          <a:xfrm>
            <a:off x="538163" y="1630680"/>
            <a:ext cx="11193462" cy="4040414"/>
          </a:xfrm>
        </p:spPr>
        <p:txBody>
          <a:bodyPr/>
          <a:lstStyle/>
          <a:p>
            <a:pPr marL="0" indent="0">
              <a:buNone/>
            </a:pPr>
            <a:r>
              <a:rPr lang="ru-RU" altLang="ru-RU" sz="2800" dirty="0">
                <a:latin typeface="Times New Roman" panose="02020603050405020304" pitchFamily="18" charset="0"/>
                <a:cs typeface="Times New Roman" panose="02020603050405020304" pitchFamily="18" charset="0"/>
              </a:rPr>
              <a:t>При полудуплексном типе связи оба абонента имеют возможность принимать и передавать сообщения. Каждый узел имеет в своём составе и приёмник, и передатчик, но одновременно они работать не могут.  В каждый момент времени канал связи образуют передатчик одного узла и приёмник другого</a:t>
            </a:r>
            <a:r>
              <a:rPr lang="en-US" altLang="ru-RU" sz="2800" dirty="0">
                <a:latin typeface="Times New Roman" panose="02020603050405020304" pitchFamily="18" charset="0"/>
                <a:cs typeface="Times New Roman" panose="02020603050405020304" pitchFamily="18" charset="0"/>
              </a:rPr>
              <a:t>.</a:t>
            </a:r>
          </a:p>
          <a:p>
            <a:pPr marL="0" indent="0">
              <a:buNone/>
            </a:pPr>
            <a:r>
              <a:rPr lang="ru-RU" altLang="ru-RU" sz="2800" dirty="0">
                <a:latin typeface="Times New Roman" panose="02020603050405020304" pitchFamily="18" charset="0"/>
                <a:cs typeface="Times New Roman" panose="02020603050405020304" pitchFamily="18" charset="0"/>
              </a:rPr>
              <a:t>Типичным примером полудуплексного канала связи является рация</a:t>
            </a:r>
          </a:p>
          <a:p>
            <a:endParaRPr lang="ru-RU" dirty="0"/>
          </a:p>
        </p:txBody>
      </p:sp>
      <p:sp>
        <p:nvSpPr>
          <p:cNvPr id="3" name="Заголовок 2">
            <a:extLst>
              <a:ext uri="{FF2B5EF4-FFF2-40B4-BE49-F238E27FC236}">
                <a16:creationId xmlns="" xmlns:a16="http://schemas.microsoft.com/office/drawing/2014/main" id="{A4BED0F2-47E1-4DDB-B052-0933E54996DB}"/>
              </a:ext>
            </a:extLst>
          </p:cNvPr>
          <p:cNvSpPr>
            <a:spLocks noGrp="1"/>
          </p:cNvSpPr>
          <p:nvPr>
            <p:ph type="title"/>
          </p:nvPr>
        </p:nvSpPr>
        <p:spPr>
          <a:xfrm>
            <a:off x="538163" y="1021333"/>
            <a:ext cx="11193462" cy="609347"/>
          </a:xfrm>
        </p:spPr>
        <p:txBody>
          <a:bodyPr/>
          <a:lstStyle/>
          <a:p>
            <a:r>
              <a:rPr lang="ru-RU" dirty="0">
                <a:solidFill>
                  <a:schemeClr val="tx1">
                    <a:lumMod val="75000"/>
                    <a:lumOff val="25000"/>
                  </a:schemeClr>
                </a:solidFill>
              </a:rPr>
              <a:t>Полудуплексная связь</a:t>
            </a:r>
            <a:endParaRPr lang="ru-RU" dirty="0"/>
          </a:p>
        </p:txBody>
      </p:sp>
      <p:pic>
        <p:nvPicPr>
          <p:cNvPr id="4" name="Рисунок 3">
            <a:extLst>
              <a:ext uri="{FF2B5EF4-FFF2-40B4-BE49-F238E27FC236}">
                <a16:creationId xmlns="" xmlns:a16="http://schemas.microsoft.com/office/drawing/2014/main" id="{58848D44-880A-487B-B599-8C69DCBEB3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58367" y="4063023"/>
            <a:ext cx="652145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89692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 xmlns:a16="http://schemas.microsoft.com/office/drawing/2014/main" id="{08C2785D-5069-4DE2-870E-1C6DE20D1773}"/>
              </a:ext>
            </a:extLst>
          </p:cNvPr>
          <p:cNvSpPr>
            <a:spLocks noGrp="1"/>
          </p:cNvSpPr>
          <p:nvPr>
            <p:ph sz="quarter" idx="11"/>
          </p:nvPr>
        </p:nvSpPr>
        <p:spPr>
          <a:xfrm>
            <a:off x="300770" y="1796252"/>
            <a:ext cx="5423021" cy="4613340"/>
          </a:xfrm>
        </p:spPr>
        <p:txBody>
          <a:bodyPr/>
          <a:lstStyle/>
          <a:p>
            <a:pPr marL="0" indent="0">
              <a:buNone/>
            </a:pPr>
            <a:r>
              <a:rPr lang="ru-RU" sz="2800" dirty="0">
                <a:latin typeface="Times New Roman" panose="02020603050405020304" pitchFamily="18" charset="0"/>
                <a:cs typeface="Times New Roman" panose="02020603050405020304" pitchFamily="18" charset="0"/>
              </a:rPr>
              <a:t>По дуплексному каналу данные могут передаваться в обе стороны одновременно. Каждый из узлов связи имеет приёмник и передатчик. После установления связи передатчик первого абонента соединяется с приёмником второго и наоборот</a:t>
            </a:r>
          </a:p>
          <a:p>
            <a:endParaRPr lang="ru-RU" dirty="0"/>
          </a:p>
        </p:txBody>
      </p:sp>
      <p:sp>
        <p:nvSpPr>
          <p:cNvPr id="3" name="Заголовок 2">
            <a:extLst>
              <a:ext uri="{FF2B5EF4-FFF2-40B4-BE49-F238E27FC236}">
                <a16:creationId xmlns="" xmlns:a16="http://schemas.microsoft.com/office/drawing/2014/main" id="{DCCB014B-3D31-472A-8A0C-6C77C9B4D29E}"/>
              </a:ext>
            </a:extLst>
          </p:cNvPr>
          <p:cNvSpPr>
            <a:spLocks noGrp="1"/>
          </p:cNvSpPr>
          <p:nvPr>
            <p:ph type="title"/>
          </p:nvPr>
        </p:nvSpPr>
        <p:spPr>
          <a:xfrm>
            <a:off x="538163" y="1021334"/>
            <a:ext cx="11193462" cy="692722"/>
          </a:xfrm>
        </p:spPr>
        <p:txBody>
          <a:bodyPr/>
          <a:lstStyle/>
          <a:p>
            <a:r>
              <a:rPr lang="ru-RU" dirty="0">
                <a:solidFill>
                  <a:schemeClr val="tx1">
                    <a:lumMod val="75000"/>
                    <a:lumOff val="25000"/>
                  </a:schemeClr>
                </a:solidFill>
              </a:rPr>
              <a:t>Дуплексная передача</a:t>
            </a:r>
            <a:endParaRPr lang="ru-RU" b="0" dirty="0"/>
          </a:p>
        </p:txBody>
      </p:sp>
      <p:graphicFrame>
        <p:nvGraphicFramePr>
          <p:cNvPr id="4" name="Object 4">
            <a:extLst>
              <a:ext uri="{FF2B5EF4-FFF2-40B4-BE49-F238E27FC236}">
                <a16:creationId xmlns="" xmlns:a16="http://schemas.microsoft.com/office/drawing/2014/main" id="{66CE22D2-D744-4A20-922F-BF7368285860}"/>
              </a:ext>
            </a:extLst>
          </p:cNvPr>
          <p:cNvGraphicFramePr>
            <a:graphicFrameLocks noChangeAspect="1"/>
          </p:cNvGraphicFramePr>
          <p:nvPr>
            <p:extLst>
              <p:ext uri="{D42A27DB-BD31-4B8C-83A1-F6EECF244321}">
                <p14:modId xmlns:p14="http://schemas.microsoft.com/office/powerpoint/2010/main" val="1171199666"/>
              </p:ext>
            </p:extLst>
          </p:nvPr>
        </p:nvGraphicFramePr>
        <p:xfrm>
          <a:off x="6265131" y="1852143"/>
          <a:ext cx="4611687" cy="1160462"/>
        </p:xfrm>
        <a:graphic>
          <a:graphicData uri="http://schemas.openxmlformats.org/presentationml/2006/ole">
            <mc:AlternateContent xmlns:mc="http://schemas.openxmlformats.org/markup-compatibility/2006">
              <mc:Choice xmlns:v="urn:schemas-microsoft-com:vml" Requires="v">
                <p:oleObj spid="_x0000_s3078" name="Bitmap Image" r:id="rId3" imgW="4809524" imgH="1209524" progId="Paint.Picture">
                  <p:embed/>
                </p:oleObj>
              </mc:Choice>
              <mc:Fallback>
                <p:oleObj name="Bitmap Image" r:id="rId3" imgW="4809524" imgH="1209524" progId="Paint.Picture">
                  <p:embed/>
                  <p:pic>
                    <p:nvPicPr>
                      <p:cNvPr id="66563" name="Object 4">
                        <a:extLst>
                          <a:ext uri="{FF2B5EF4-FFF2-40B4-BE49-F238E27FC236}">
                            <a16:creationId xmlns="" xmlns:a16="http://schemas.microsoft.com/office/drawing/2014/main" id="{43D07C11-EFC9-4E07-AE57-CF58289B933E}"/>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5131" y="1852143"/>
                        <a:ext cx="4611687" cy="1160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5" name="Рисунок 3">
            <a:extLst>
              <a:ext uri="{FF2B5EF4-FFF2-40B4-BE49-F238E27FC236}">
                <a16:creationId xmlns="" xmlns:a16="http://schemas.microsoft.com/office/drawing/2014/main" id="{48E8134B-3B15-485E-9DB2-478D18E35FF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65131" y="3845396"/>
            <a:ext cx="4594225"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3717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4E2F5051-D6D7-4904-A792-0BC4044F21AA}"/>
              </a:ext>
            </a:extLst>
          </p:cNvPr>
          <p:cNvSpPr>
            <a:spLocks noGrp="1"/>
          </p:cNvSpPr>
          <p:nvPr>
            <p:ph sz="quarter" idx="11"/>
          </p:nvPr>
        </p:nvSpPr>
        <p:spPr>
          <a:xfrm>
            <a:off x="1260566" y="1654629"/>
            <a:ext cx="10392682" cy="4466605"/>
          </a:xfrm>
        </p:spPr>
        <p:txBody>
          <a:bodyPr/>
          <a:lstStyle/>
          <a:p>
            <a:pPr marL="0" indent="0">
              <a:buNone/>
            </a:pPr>
            <a:r>
              <a:rPr lang="ru-RU" dirty="0">
                <a:latin typeface="Times New Roman" panose="02020603050405020304" pitchFamily="18" charset="0"/>
                <a:cs typeface="Times New Roman" panose="02020603050405020304" pitchFamily="18" charset="0"/>
              </a:rPr>
              <a:t>Сетевая карта воспринимает команды и данные от сетевой операционной системы, преобразует эту информацию в один из стандартных форматов и передает ее в сеть через подключенный к карте кабель. Каждая карта имеет уникальный номер.</a:t>
            </a:r>
          </a:p>
          <a:p>
            <a:endParaRPr lang="ru-RU" dirty="0"/>
          </a:p>
        </p:txBody>
      </p:sp>
      <p:sp>
        <p:nvSpPr>
          <p:cNvPr id="2" name="Заголовок 1">
            <a:extLst>
              <a:ext uri="{FF2B5EF4-FFF2-40B4-BE49-F238E27FC236}">
                <a16:creationId xmlns="" xmlns:a16="http://schemas.microsoft.com/office/drawing/2014/main" id="{EF947AD3-6CBA-4260-A2FE-21B062DE5FB4}"/>
              </a:ext>
            </a:extLst>
          </p:cNvPr>
          <p:cNvSpPr>
            <a:spLocks noGrp="1"/>
          </p:cNvSpPr>
          <p:nvPr>
            <p:ph type="title"/>
          </p:nvPr>
        </p:nvSpPr>
        <p:spPr/>
        <p:txBody>
          <a:bodyPr/>
          <a:lstStyle/>
          <a:p>
            <a:r>
              <a:rPr lang="ru-RU" dirty="0"/>
              <a:t>Сетевая карта</a:t>
            </a:r>
          </a:p>
        </p:txBody>
      </p:sp>
      <p:pic>
        <p:nvPicPr>
          <p:cNvPr id="4" name="Рисунок 3">
            <a:extLst>
              <a:ext uri="{FF2B5EF4-FFF2-40B4-BE49-F238E27FC236}">
                <a16:creationId xmlns="" xmlns:a16="http://schemas.microsoft.com/office/drawing/2014/main" id="{554B73E7-6361-4AA4-9FBE-51E5F44A9378}"/>
              </a:ext>
            </a:extLst>
          </p:cNvPr>
          <p:cNvPicPr>
            <a:picLocks noChangeAspect="1"/>
          </p:cNvPicPr>
          <p:nvPr/>
        </p:nvPicPr>
        <p:blipFill>
          <a:blip r:embed="rId2"/>
          <a:stretch>
            <a:fillRect/>
          </a:stretch>
        </p:blipFill>
        <p:spPr>
          <a:xfrm>
            <a:off x="1107972" y="2999199"/>
            <a:ext cx="4858933" cy="3444539"/>
          </a:xfrm>
          <a:prstGeom prst="rect">
            <a:avLst/>
          </a:prstGeom>
        </p:spPr>
      </p:pic>
      <p:pic>
        <p:nvPicPr>
          <p:cNvPr id="9" name="Рисунок 8">
            <a:extLst>
              <a:ext uri="{FF2B5EF4-FFF2-40B4-BE49-F238E27FC236}">
                <a16:creationId xmlns="" xmlns:a16="http://schemas.microsoft.com/office/drawing/2014/main" id="{43D83B00-D115-4F00-AED1-8735612AF1AD}"/>
              </a:ext>
            </a:extLst>
          </p:cNvPr>
          <p:cNvPicPr>
            <a:picLocks noChangeAspect="1"/>
          </p:cNvPicPr>
          <p:nvPr/>
        </p:nvPicPr>
        <p:blipFill>
          <a:blip r:embed="rId3"/>
          <a:stretch>
            <a:fillRect/>
          </a:stretch>
        </p:blipFill>
        <p:spPr>
          <a:xfrm>
            <a:off x="6535284" y="4261905"/>
            <a:ext cx="2810500" cy="459563"/>
          </a:xfrm>
          <a:prstGeom prst="rect">
            <a:avLst/>
          </a:prstGeom>
        </p:spPr>
      </p:pic>
    </p:spTree>
    <p:extLst>
      <p:ext uri="{BB962C8B-B14F-4D97-AF65-F5344CB8AC3E}">
        <p14:creationId xmlns:p14="http://schemas.microsoft.com/office/powerpoint/2010/main" val="3078445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6C62A02-8D80-409E-A9F7-CA9E2D8210EA}"/>
              </a:ext>
            </a:extLst>
          </p:cNvPr>
          <p:cNvSpPr>
            <a:spLocks noGrp="1"/>
          </p:cNvSpPr>
          <p:nvPr>
            <p:ph type="title"/>
          </p:nvPr>
        </p:nvSpPr>
        <p:spPr>
          <a:xfrm>
            <a:off x="838200" y="824022"/>
            <a:ext cx="10515600" cy="761048"/>
          </a:xfrm>
        </p:spPr>
        <p:txBody>
          <a:bodyPr/>
          <a:lstStyle/>
          <a:p>
            <a:r>
              <a:rPr lang="ru-RU" dirty="0"/>
              <a:t>Классификация сетевых карт </a:t>
            </a:r>
          </a:p>
        </p:txBody>
      </p:sp>
      <p:sp>
        <p:nvSpPr>
          <p:cNvPr id="4" name="Прямоугольник 3">
            <a:extLst>
              <a:ext uri="{FF2B5EF4-FFF2-40B4-BE49-F238E27FC236}">
                <a16:creationId xmlns="" xmlns:a16="http://schemas.microsoft.com/office/drawing/2014/main" id="{3E8203DD-87AE-4AC5-B2DC-ED499F6CEA71}"/>
              </a:ext>
            </a:extLst>
          </p:cNvPr>
          <p:cNvSpPr/>
          <p:nvPr/>
        </p:nvSpPr>
        <p:spPr>
          <a:xfrm>
            <a:off x="759069" y="1585070"/>
            <a:ext cx="10415954" cy="1938992"/>
          </a:xfrm>
          <a:prstGeom prst="rect">
            <a:avLst/>
          </a:prstGeom>
        </p:spPr>
        <p:txBody>
          <a:bodyPr wrap="square">
            <a:spAutoFit/>
          </a:bodyPr>
          <a:lstStyle/>
          <a:p>
            <a:pPr indent="266700">
              <a:defRPr/>
            </a:pPr>
            <a:r>
              <a:rPr lang="ru-RU" sz="2400" b="1" dirty="0">
                <a:latin typeface="Georgia" panose="02040502050405020303" pitchFamily="18" charset="0"/>
              </a:rPr>
              <a:t>Современные сетевые карты подразделяются на три категории: </a:t>
            </a:r>
          </a:p>
          <a:p>
            <a:pPr>
              <a:buFont typeface="Wingdings" panose="05000000000000000000" pitchFamily="2" charset="2"/>
              <a:buChar char="Ø"/>
              <a:defRPr/>
            </a:pPr>
            <a:r>
              <a:rPr lang="ru-RU" sz="2400" b="1" dirty="0">
                <a:latin typeface="Georgia" panose="02040502050405020303" pitchFamily="18" charset="0"/>
              </a:rPr>
              <a:t>встроенные </a:t>
            </a:r>
          </a:p>
          <a:p>
            <a:pPr>
              <a:buFont typeface="Wingdings" panose="05000000000000000000" pitchFamily="2" charset="2"/>
              <a:buChar char="Ø"/>
              <a:defRPr/>
            </a:pPr>
            <a:r>
              <a:rPr lang="ru-RU" sz="2400" b="1" dirty="0">
                <a:latin typeface="Georgia" panose="02040502050405020303" pitchFamily="18" charset="0"/>
              </a:rPr>
              <a:t>внешние</a:t>
            </a:r>
          </a:p>
          <a:p>
            <a:pPr>
              <a:buFont typeface="Wingdings" panose="05000000000000000000" pitchFamily="2" charset="2"/>
              <a:buChar char="Ø"/>
              <a:defRPr/>
            </a:pPr>
            <a:r>
              <a:rPr lang="ru-RU" sz="2400" b="1" dirty="0">
                <a:latin typeface="Georgia" panose="02040502050405020303" pitchFamily="18" charset="0"/>
              </a:rPr>
              <a:t>внутренние.</a:t>
            </a:r>
          </a:p>
        </p:txBody>
      </p:sp>
      <p:pic>
        <p:nvPicPr>
          <p:cNvPr id="5" name="Рисунок 4">
            <a:extLst>
              <a:ext uri="{FF2B5EF4-FFF2-40B4-BE49-F238E27FC236}">
                <a16:creationId xmlns="" xmlns:a16="http://schemas.microsoft.com/office/drawing/2014/main" id="{573BC5B6-0E0D-4F78-905B-24D48EB32F91}"/>
              </a:ext>
            </a:extLst>
          </p:cNvPr>
          <p:cNvPicPr>
            <a:picLocks noChangeAspect="1"/>
          </p:cNvPicPr>
          <p:nvPr/>
        </p:nvPicPr>
        <p:blipFill>
          <a:blip r:embed="rId2"/>
          <a:stretch>
            <a:fillRect/>
          </a:stretch>
        </p:blipFill>
        <p:spPr>
          <a:xfrm>
            <a:off x="3497205" y="2161948"/>
            <a:ext cx="1493121" cy="1493121"/>
          </a:xfrm>
          <a:prstGeom prst="rect">
            <a:avLst/>
          </a:prstGeom>
        </p:spPr>
      </p:pic>
      <p:pic>
        <p:nvPicPr>
          <p:cNvPr id="6" name="Рисунок 5">
            <a:extLst>
              <a:ext uri="{FF2B5EF4-FFF2-40B4-BE49-F238E27FC236}">
                <a16:creationId xmlns="" xmlns:a16="http://schemas.microsoft.com/office/drawing/2014/main" id="{F6B9CE81-B564-4204-B573-6E27648119E8}"/>
              </a:ext>
            </a:extLst>
          </p:cNvPr>
          <p:cNvPicPr>
            <a:picLocks noChangeAspect="1"/>
          </p:cNvPicPr>
          <p:nvPr/>
        </p:nvPicPr>
        <p:blipFill>
          <a:blip r:embed="rId3"/>
          <a:stretch>
            <a:fillRect/>
          </a:stretch>
        </p:blipFill>
        <p:spPr>
          <a:xfrm>
            <a:off x="5750210" y="2331630"/>
            <a:ext cx="1829460" cy="1323439"/>
          </a:xfrm>
          <a:prstGeom prst="rect">
            <a:avLst/>
          </a:prstGeom>
        </p:spPr>
      </p:pic>
      <p:pic>
        <p:nvPicPr>
          <p:cNvPr id="7" name="Рисунок 6">
            <a:extLst>
              <a:ext uri="{FF2B5EF4-FFF2-40B4-BE49-F238E27FC236}">
                <a16:creationId xmlns="" xmlns:a16="http://schemas.microsoft.com/office/drawing/2014/main" id="{6C6BFAB0-39A1-4591-BD4A-FF41F46305F2}"/>
              </a:ext>
            </a:extLst>
          </p:cNvPr>
          <p:cNvPicPr>
            <a:picLocks noChangeAspect="1"/>
          </p:cNvPicPr>
          <p:nvPr/>
        </p:nvPicPr>
        <p:blipFill>
          <a:blip r:embed="rId4"/>
          <a:stretch>
            <a:fillRect/>
          </a:stretch>
        </p:blipFill>
        <p:spPr>
          <a:xfrm>
            <a:off x="8976946" y="2072887"/>
            <a:ext cx="2376854" cy="1766814"/>
          </a:xfrm>
          <a:prstGeom prst="rect">
            <a:avLst/>
          </a:prstGeom>
        </p:spPr>
      </p:pic>
      <p:pic>
        <p:nvPicPr>
          <p:cNvPr id="8" name="Рисунок 7">
            <a:extLst>
              <a:ext uri="{FF2B5EF4-FFF2-40B4-BE49-F238E27FC236}">
                <a16:creationId xmlns="" xmlns:a16="http://schemas.microsoft.com/office/drawing/2014/main" id="{7822F0AB-7B89-43B6-9C21-6DF27AC4D092}"/>
              </a:ext>
            </a:extLst>
          </p:cNvPr>
          <p:cNvPicPr>
            <a:picLocks noChangeAspect="1"/>
          </p:cNvPicPr>
          <p:nvPr/>
        </p:nvPicPr>
        <p:blipFill>
          <a:blip r:embed="rId5"/>
          <a:stretch>
            <a:fillRect/>
          </a:stretch>
        </p:blipFill>
        <p:spPr>
          <a:xfrm>
            <a:off x="7227277" y="4733332"/>
            <a:ext cx="2647950" cy="1794527"/>
          </a:xfrm>
          <a:prstGeom prst="rect">
            <a:avLst/>
          </a:prstGeom>
        </p:spPr>
      </p:pic>
      <p:sp>
        <p:nvSpPr>
          <p:cNvPr id="9" name="Прямоугольник 8">
            <a:extLst>
              <a:ext uri="{FF2B5EF4-FFF2-40B4-BE49-F238E27FC236}">
                <a16:creationId xmlns="" xmlns:a16="http://schemas.microsoft.com/office/drawing/2014/main" id="{A9DCEB8C-7817-439C-81FE-FBCD41B01470}"/>
              </a:ext>
            </a:extLst>
          </p:cNvPr>
          <p:cNvSpPr/>
          <p:nvPr/>
        </p:nvSpPr>
        <p:spPr>
          <a:xfrm>
            <a:off x="668215" y="4686300"/>
            <a:ext cx="6462347" cy="1477328"/>
          </a:xfrm>
          <a:prstGeom prst="rect">
            <a:avLst/>
          </a:prstGeom>
        </p:spPr>
        <p:txBody>
          <a:bodyPr wrap="square">
            <a:spAutoFit/>
          </a:bodyPr>
          <a:lstStyle/>
          <a:p>
            <a:r>
              <a:rPr lang="ru-RU" b="1" dirty="0"/>
              <a:t>Также бывают  беспроводные сетевые карты. Они предназначены для работы с беспроводными сетями </a:t>
            </a:r>
            <a:r>
              <a:rPr lang="ru-RU" b="1" dirty="0" err="1"/>
              <a:t>WiFi</a:t>
            </a:r>
            <a:r>
              <a:rPr lang="ru-RU" b="1" dirty="0"/>
              <a:t>.</a:t>
            </a:r>
            <a:br>
              <a:rPr lang="ru-RU" b="1" dirty="0"/>
            </a:br>
            <a:r>
              <a:rPr lang="ru-RU" dirty="0"/>
              <a:t/>
            </a:r>
            <a:br>
              <a:rPr lang="ru-RU" dirty="0"/>
            </a:br>
            <a:endParaRPr lang="ru-RU" dirty="0"/>
          </a:p>
        </p:txBody>
      </p:sp>
    </p:spTree>
    <p:extLst>
      <p:ext uri="{BB962C8B-B14F-4D97-AF65-F5344CB8AC3E}">
        <p14:creationId xmlns:p14="http://schemas.microsoft.com/office/powerpoint/2010/main" val="3297013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47F7182-1A91-4B77-B247-4C99F32FEAD7}"/>
              </a:ext>
            </a:extLst>
          </p:cNvPr>
          <p:cNvSpPr>
            <a:spLocks noGrp="1"/>
          </p:cNvSpPr>
          <p:nvPr>
            <p:ph type="title"/>
          </p:nvPr>
        </p:nvSpPr>
        <p:spPr>
          <a:xfrm>
            <a:off x="499268" y="884987"/>
            <a:ext cx="11193462" cy="692722"/>
          </a:xfrm>
        </p:spPr>
        <p:txBody>
          <a:bodyPr/>
          <a:lstStyle/>
          <a:p>
            <a:r>
              <a:rPr lang="ru-RU" dirty="0"/>
              <a:t>Трансивер</a:t>
            </a:r>
          </a:p>
        </p:txBody>
      </p:sp>
      <p:pic>
        <p:nvPicPr>
          <p:cNvPr id="3" name="Рисунок 2">
            <a:extLst>
              <a:ext uri="{FF2B5EF4-FFF2-40B4-BE49-F238E27FC236}">
                <a16:creationId xmlns="" xmlns:a16="http://schemas.microsoft.com/office/drawing/2014/main" id="{1F89E78A-B2D0-4A50-A9D7-534DC3412DFE}"/>
              </a:ext>
            </a:extLst>
          </p:cNvPr>
          <p:cNvPicPr>
            <a:picLocks noChangeAspect="1"/>
          </p:cNvPicPr>
          <p:nvPr/>
        </p:nvPicPr>
        <p:blipFill>
          <a:blip r:embed="rId2"/>
          <a:stretch>
            <a:fillRect/>
          </a:stretch>
        </p:blipFill>
        <p:spPr>
          <a:xfrm>
            <a:off x="4542586" y="1577709"/>
            <a:ext cx="2438611" cy="1310754"/>
          </a:xfrm>
          <a:prstGeom prst="rect">
            <a:avLst/>
          </a:prstGeom>
        </p:spPr>
      </p:pic>
      <p:pic>
        <p:nvPicPr>
          <p:cNvPr id="4" name="Рисунок 3">
            <a:extLst>
              <a:ext uri="{FF2B5EF4-FFF2-40B4-BE49-F238E27FC236}">
                <a16:creationId xmlns="" xmlns:a16="http://schemas.microsoft.com/office/drawing/2014/main" id="{E53D40BC-68C1-430A-9181-2522E9EC8F82}"/>
              </a:ext>
            </a:extLst>
          </p:cNvPr>
          <p:cNvPicPr>
            <a:picLocks noChangeAspect="1"/>
          </p:cNvPicPr>
          <p:nvPr/>
        </p:nvPicPr>
        <p:blipFill>
          <a:blip r:embed="rId3"/>
          <a:stretch>
            <a:fillRect/>
          </a:stretch>
        </p:blipFill>
        <p:spPr>
          <a:xfrm>
            <a:off x="1255898" y="1335471"/>
            <a:ext cx="2530059" cy="1688738"/>
          </a:xfrm>
          <a:prstGeom prst="rect">
            <a:avLst/>
          </a:prstGeom>
        </p:spPr>
      </p:pic>
      <p:pic>
        <p:nvPicPr>
          <p:cNvPr id="5" name="Рисунок 4">
            <a:extLst>
              <a:ext uri="{FF2B5EF4-FFF2-40B4-BE49-F238E27FC236}">
                <a16:creationId xmlns="" xmlns:a16="http://schemas.microsoft.com/office/drawing/2014/main" id="{D940CA3E-4976-49C4-ABE3-0F2688250D3F}"/>
              </a:ext>
            </a:extLst>
          </p:cNvPr>
          <p:cNvPicPr>
            <a:picLocks noChangeAspect="1"/>
          </p:cNvPicPr>
          <p:nvPr/>
        </p:nvPicPr>
        <p:blipFill>
          <a:blip r:embed="rId4"/>
          <a:stretch>
            <a:fillRect/>
          </a:stretch>
        </p:blipFill>
        <p:spPr>
          <a:xfrm>
            <a:off x="8230443" y="1577709"/>
            <a:ext cx="2213040" cy="1231499"/>
          </a:xfrm>
          <a:prstGeom prst="rect">
            <a:avLst/>
          </a:prstGeom>
        </p:spPr>
      </p:pic>
      <p:sp>
        <p:nvSpPr>
          <p:cNvPr id="7" name="Прямоугольник 6">
            <a:extLst>
              <a:ext uri="{FF2B5EF4-FFF2-40B4-BE49-F238E27FC236}">
                <a16:creationId xmlns="" xmlns:a16="http://schemas.microsoft.com/office/drawing/2014/main" id="{C7CB50B1-5400-409D-BC6B-BE767BED60C8}"/>
              </a:ext>
            </a:extLst>
          </p:cNvPr>
          <p:cNvSpPr/>
          <p:nvPr/>
        </p:nvSpPr>
        <p:spPr>
          <a:xfrm>
            <a:off x="737956" y="3024209"/>
            <a:ext cx="10463443" cy="2677656"/>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Трансивер - это устройство для передачи и приёма сигнала между двумя физически разными средами системы связи. Это приёмник-передатчик, физическое устройство, которое соединяет стык ГВМ (главной вычислительной машины) с локальной сетью, такой как </a:t>
            </a:r>
            <a:r>
              <a:rPr lang="ru-RU" sz="2400" dirty="0" err="1">
                <a:latin typeface="Times New Roman" panose="02020603050405020304" pitchFamily="18" charset="0"/>
                <a:cs typeface="Times New Roman" panose="02020603050405020304" pitchFamily="18" charset="0"/>
              </a:rPr>
              <a:t>Ethernet</a:t>
            </a:r>
            <a:r>
              <a:rPr lang="ru-RU" sz="2400" dirty="0">
                <a:latin typeface="Times New Roman" panose="02020603050405020304" pitchFamily="18" charset="0"/>
                <a:cs typeface="Times New Roman" panose="02020603050405020304" pitchFamily="18" charset="0"/>
              </a:rPr>
              <a:t>. Приёмопередатчики </a:t>
            </a:r>
            <a:r>
              <a:rPr lang="ru-RU" sz="2400" dirty="0" err="1">
                <a:latin typeface="Times New Roman" panose="02020603050405020304" pitchFamily="18" charset="0"/>
                <a:cs typeface="Times New Roman" panose="02020603050405020304" pitchFamily="18" charset="0"/>
              </a:rPr>
              <a:t>Ethernet</a:t>
            </a:r>
            <a:r>
              <a:rPr lang="ru-RU" sz="2400" dirty="0">
                <a:latin typeface="Times New Roman" panose="02020603050405020304" pitchFamily="18" charset="0"/>
                <a:cs typeface="Times New Roman" panose="02020603050405020304" pitchFamily="18" charset="0"/>
              </a:rPr>
              <a:t> содержат электронные устройства, передающие сигнал от витой пары к оптоволоконным кабелям и обнаруживающие противоречия.</a:t>
            </a:r>
          </a:p>
        </p:txBody>
      </p:sp>
    </p:spTree>
    <p:extLst>
      <p:ext uri="{BB962C8B-B14F-4D97-AF65-F5344CB8AC3E}">
        <p14:creationId xmlns:p14="http://schemas.microsoft.com/office/powerpoint/2010/main" val="951256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a:extLst>
              <a:ext uri="{FF2B5EF4-FFF2-40B4-BE49-F238E27FC236}">
                <a16:creationId xmlns="" xmlns:a16="http://schemas.microsoft.com/office/drawing/2014/main" id="{9E9AC311-BE6E-4346-A7F2-364B7F1DF8BF}"/>
              </a:ext>
            </a:extLst>
          </p:cNvPr>
          <p:cNvPicPr>
            <a:picLocks noGrp="1" noChangeAspect="1"/>
          </p:cNvPicPr>
          <p:nvPr>
            <p:ph sz="quarter" idx="11"/>
          </p:nvPr>
        </p:nvPicPr>
        <p:blipFill>
          <a:blip r:embed="rId2"/>
          <a:stretch>
            <a:fillRect/>
          </a:stretch>
        </p:blipFill>
        <p:spPr>
          <a:xfrm>
            <a:off x="2594387" y="1496368"/>
            <a:ext cx="7230483" cy="4102964"/>
          </a:xfrm>
          <a:prstGeom prst="rect">
            <a:avLst/>
          </a:prstGeom>
        </p:spPr>
      </p:pic>
      <p:sp>
        <p:nvSpPr>
          <p:cNvPr id="5" name="Заголовок 4">
            <a:extLst>
              <a:ext uri="{FF2B5EF4-FFF2-40B4-BE49-F238E27FC236}">
                <a16:creationId xmlns="" xmlns:a16="http://schemas.microsoft.com/office/drawing/2014/main" id="{921B1EE5-738A-4052-BDC1-FD8B27C1D4BE}"/>
              </a:ext>
            </a:extLst>
          </p:cNvPr>
          <p:cNvSpPr>
            <a:spLocks noGrp="1"/>
          </p:cNvSpPr>
          <p:nvPr>
            <p:ph type="title"/>
          </p:nvPr>
        </p:nvSpPr>
        <p:spPr>
          <a:xfrm>
            <a:off x="1488412" y="734368"/>
            <a:ext cx="8968127" cy="762000"/>
          </a:xfrm>
        </p:spPr>
        <p:txBody>
          <a:bodyPr/>
          <a:lstStyle/>
          <a:p>
            <a:r>
              <a:rPr lang="ru-RU" dirty="0"/>
              <a:t>Использование трансивера</a:t>
            </a:r>
          </a:p>
        </p:txBody>
      </p:sp>
      <p:sp>
        <p:nvSpPr>
          <p:cNvPr id="8" name="Прямоугольник 7">
            <a:extLst>
              <a:ext uri="{FF2B5EF4-FFF2-40B4-BE49-F238E27FC236}">
                <a16:creationId xmlns="" xmlns:a16="http://schemas.microsoft.com/office/drawing/2014/main" id="{C57961E0-C9C8-45B7-83C5-17E9897CFF2F}"/>
              </a:ext>
            </a:extLst>
          </p:cNvPr>
          <p:cNvSpPr/>
          <p:nvPr/>
        </p:nvSpPr>
        <p:spPr>
          <a:xfrm>
            <a:off x="4210708" y="5754300"/>
            <a:ext cx="3770584" cy="369332"/>
          </a:xfrm>
          <a:prstGeom prst="rect">
            <a:avLst/>
          </a:prstGeom>
        </p:spPr>
        <p:txBody>
          <a:bodyPr wrap="none">
            <a:spAutoFit/>
          </a:bodyPr>
          <a:lstStyle/>
          <a:p>
            <a:r>
              <a:rPr lang="ru-RU" dirty="0"/>
              <a:t>Сегмент сети </a:t>
            </a:r>
            <a:r>
              <a:rPr lang="en-US" dirty="0"/>
              <a:t>Ethernet 10BASE5</a:t>
            </a:r>
          </a:p>
        </p:txBody>
      </p:sp>
    </p:spTree>
    <p:extLst>
      <p:ext uri="{BB962C8B-B14F-4D97-AF65-F5344CB8AC3E}">
        <p14:creationId xmlns:p14="http://schemas.microsoft.com/office/powerpoint/2010/main" val="3201450642"/>
      </p:ext>
    </p:extLst>
  </p:cSld>
  <p:clrMapOvr>
    <a:masterClrMapping/>
  </p:clrMapOvr>
</p:sld>
</file>

<file path=ppt/theme/theme1.xml><?xml version="1.0" encoding="utf-8"?>
<a:theme xmlns:a="http://schemas.openxmlformats.org/drawingml/2006/main" name="Тема Office">
  <a:themeElements>
    <a:clrScheme name="My colors">
      <a:dk1>
        <a:srgbClr val="232D59"/>
      </a:dk1>
      <a:lt1>
        <a:srgbClr val="FFFFFF"/>
      </a:lt1>
      <a:dk2>
        <a:srgbClr val="232D59"/>
      </a:dk2>
      <a:lt2>
        <a:srgbClr val="FFFFFF"/>
      </a:lt2>
      <a:accent1>
        <a:srgbClr val="FFD203"/>
      </a:accent1>
      <a:accent2>
        <a:srgbClr val="DC3767"/>
      </a:accent2>
      <a:accent3>
        <a:srgbClr val="8D4795"/>
      </a:accent3>
      <a:accent4>
        <a:srgbClr val="35519F"/>
      </a:accent4>
      <a:accent5>
        <a:srgbClr val="594595"/>
      </a:accent5>
      <a:accent6>
        <a:srgbClr val="00A665"/>
      </a:accent6>
      <a:hlink>
        <a:srgbClr val="0091C0"/>
      </a:hlink>
      <a:folHlink>
        <a:srgbClr val="C94851"/>
      </a:folHlink>
    </a:clrScheme>
    <a:fontScheme name="Другая 1">
      <a:majorFont>
        <a:latin typeface="Century Gothic"/>
        <a:ea typeface=""/>
        <a:cs typeface=""/>
      </a:majorFont>
      <a:minorFont>
        <a:latin typeface="Century Gothic"/>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TotalTime>
  <Words>2852</Words>
  <Application>Microsoft Office PowerPoint</Application>
  <PresentationFormat>Широкоэкранный</PresentationFormat>
  <Paragraphs>228</Paragraphs>
  <Slides>56</Slides>
  <Notes>2</Notes>
  <HiddenSlides>0</HiddenSlides>
  <MMClips>0</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2</vt:i4>
      </vt:variant>
      <vt:variant>
        <vt:lpstr>Заголовки слайдов</vt:lpstr>
      </vt:variant>
      <vt:variant>
        <vt:i4>56</vt:i4>
      </vt:variant>
    </vt:vector>
  </HeadingPairs>
  <TitlesOfParts>
    <vt:vector size="67" baseType="lpstr">
      <vt:lpstr>Arial</vt:lpstr>
      <vt:lpstr>Arial Black</vt:lpstr>
      <vt:lpstr>Bahnschrift SemiBold</vt:lpstr>
      <vt:lpstr>Calibri</vt:lpstr>
      <vt:lpstr>Century Gothic</vt:lpstr>
      <vt:lpstr>Georgia</vt:lpstr>
      <vt:lpstr>Times New Roman</vt:lpstr>
      <vt:lpstr>Wingdings</vt:lpstr>
      <vt:lpstr>Тема Office</vt:lpstr>
      <vt:lpstr>Лист</vt:lpstr>
      <vt:lpstr>Bitmap Image</vt:lpstr>
      <vt:lpstr>  ТЕМА КОМПОНЕНТЫ СЕТИ. КОММУНИКАЦИОННЫЕ КАНАЛЫ</vt:lpstr>
      <vt:lpstr>План урока</vt:lpstr>
      <vt:lpstr>Оборудование компьютерных сетей</vt:lpstr>
      <vt:lpstr>Интерфейсы компьютерной сети</vt:lpstr>
      <vt:lpstr>Сетевая карта (Ethernet-адаптер) – </vt:lpstr>
      <vt:lpstr>Сетевая карта</vt:lpstr>
      <vt:lpstr>Классификация сетевых карт </vt:lpstr>
      <vt:lpstr>Трансивер</vt:lpstr>
      <vt:lpstr>Использование трансивера</vt:lpstr>
      <vt:lpstr>Повторитель</vt:lpstr>
      <vt:lpstr>Повторитель</vt:lpstr>
      <vt:lpstr>Повторитель</vt:lpstr>
      <vt:lpstr>Типы повторителей</vt:lpstr>
      <vt:lpstr>СЕТЕВОЙ КОНЦЕНТРАТОР</vt:lpstr>
      <vt:lpstr>ПРИНЦИП РАБОТЫ </vt:lpstr>
      <vt:lpstr>ХАРАКТЕРИСТИКИ КОНЦЕНТРАТОРОВ</vt:lpstr>
      <vt:lpstr>Пример концентратора  с тремя портами</vt:lpstr>
      <vt:lpstr>Пример сети на концентраторе</vt:lpstr>
      <vt:lpstr>Сетевой мост</vt:lpstr>
      <vt:lpstr>Принцип функционирования</vt:lpstr>
      <vt:lpstr>Функциональные возможности</vt:lpstr>
      <vt:lpstr>Пример использования моста</vt:lpstr>
      <vt:lpstr>Коммутатор</vt:lpstr>
      <vt:lpstr>СЕТЕВОЙ КОММУТАТОР</vt:lpstr>
      <vt:lpstr>Принцип работы коммутатора</vt:lpstr>
      <vt:lpstr>Пример  использования коммутатора</vt:lpstr>
      <vt:lpstr>Различия между коммутаторами и мостами</vt:lpstr>
      <vt:lpstr>Маршрутизатор</vt:lpstr>
      <vt:lpstr>Маршрутизатор</vt:lpstr>
      <vt:lpstr>Принцип работы</vt:lpstr>
      <vt:lpstr>Различия между маршрутизаторами и мостами</vt:lpstr>
      <vt:lpstr>Пример использования маршрутизатора</vt:lpstr>
      <vt:lpstr>Сетевой шлюз</vt:lpstr>
      <vt:lpstr>Сетевой шлюз</vt:lpstr>
      <vt:lpstr>Интернет - шлюз</vt:lpstr>
      <vt:lpstr>Интернет - шлюз</vt:lpstr>
      <vt:lpstr>физическая среда передачи данных </vt:lpstr>
      <vt:lpstr>Презентация PowerPoint</vt:lpstr>
      <vt:lpstr>Линии связи</vt:lpstr>
      <vt:lpstr>Коаксиальный кабель</vt:lpstr>
      <vt:lpstr>Коаксиальный кабель</vt:lpstr>
      <vt:lpstr>Коаксиальный кабель разделяют по толщине:</vt:lpstr>
      <vt:lpstr>Преимущество коаксиального кабеля</vt:lpstr>
      <vt:lpstr>Использование коаксиального кабеля</vt:lpstr>
      <vt:lpstr>Сегмент коаксиального кабеля</vt:lpstr>
      <vt:lpstr>Презентация PowerPoint</vt:lpstr>
      <vt:lpstr>Витая пара - (англ. twisted pair) — </vt:lpstr>
      <vt:lpstr>Витая пара различается по следующим признакам: </vt:lpstr>
      <vt:lpstr>Презентация PowerPoint</vt:lpstr>
      <vt:lpstr>Презентация PowerPoint</vt:lpstr>
      <vt:lpstr>Оптические кабели мономодовый и мультимодовый</vt:lpstr>
      <vt:lpstr>Оптоволоконные кабели имеют как преимущества, так и недостатки. </vt:lpstr>
      <vt:lpstr>Типы каналов связи. </vt:lpstr>
      <vt:lpstr>Симплексная связь</vt:lpstr>
      <vt:lpstr>Полудуплексная связь</vt:lpstr>
      <vt:lpstr>Дуплексная передача</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Саидмурад Галимов</dc:creator>
  <cp:lastModifiedBy>35</cp:lastModifiedBy>
  <cp:revision>74</cp:revision>
  <dcterms:created xsi:type="dcterms:W3CDTF">2021-04-20T16:21:02Z</dcterms:created>
  <dcterms:modified xsi:type="dcterms:W3CDTF">2022-01-07T03:39:54Z</dcterms:modified>
</cp:coreProperties>
</file>