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3" r:id="rId3"/>
    <p:sldId id="319" r:id="rId4"/>
    <p:sldId id="323" r:id="rId5"/>
    <p:sldId id="314" r:id="rId6"/>
    <p:sldId id="320" r:id="rId7"/>
    <p:sldId id="327" r:id="rId8"/>
    <p:sldId id="328" r:id="rId9"/>
    <p:sldId id="334" r:id="rId10"/>
    <p:sldId id="330" r:id="rId11"/>
    <p:sldId id="321" r:id="rId12"/>
    <p:sldId id="324" r:id="rId13"/>
    <p:sldId id="332" r:id="rId14"/>
    <p:sldId id="315" r:id="rId15"/>
    <p:sldId id="331" r:id="rId16"/>
    <p:sldId id="325" r:id="rId17"/>
    <p:sldId id="333" r:id="rId18"/>
    <p:sldId id="317" r:id="rId19"/>
    <p:sldId id="326" r:id="rId20"/>
    <p:sldId id="318" r:id="rId21"/>
    <p:sldId id="316" r:id="rId22"/>
    <p:sldId id="264" r:id="rId23"/>
    <p:sldId id="270" r:id="rId24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FFCC"/>
    <a:srgbClr val="FF00FF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792" y="-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CC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4648" y="0"/>
            <a:ext cx="8121352" cy="1700808"/>
          </a:xfrm>
        </p:spPr>
        <p:txBody>
          <a:bodyPr>
            <a:prstTxWarp prst="textInflateTop">
              <a:avLst/>
            </a:prstTxWarp>
            <a:normAutofit/>
          </a:bodyPr>
          <a:lstStyle/>
          <a:p>
            <a:r>
              <a:rPr lang="ru-RU" sz="4800" b="1" spc="200" dirty="0" smtClean="0">
                <a:ln w="29210">
                  <a:solidFill>
                    <a:srgbClr val="FFFF00"/>
                  </a:solidFill>
                </a:ln>
                <a:solidFill>
                  <a:srgbClr val="33CC33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ambria" pitchFamily="18" charset="0"/>
                <a:cs typeface="Times New Roman" pitchFamily="18" charset="0"/>
              </a:rPr>
              <a:t> </a:t>
            </a:r>
            <a:r>
              <a:rPr lang="ru-RU" b="1" spc="200" dirty="0" smtClean="0">
                <a:ln w="29210">
                  <a:solidFill>
                    <a:srgbClr val="FFFF00"/>
                  </a:solidFill>
                </a:ln>
                <a:solidFill>
                  <a:srgbClr val="33CC33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ambria" pitchFamily="18" charset="0"/>
                <a:cs typeface="Times New Roman" pitchFamily="18" charset="0"/>
              </a:rPr>
              <a:t>Озеро </a:t>
            </a:r>
            <a:r>
              <a:rPr lang="ru-RU" b="1" spc="200" dirty="0" err="1" smtClean="0">
                <a:ln w="29210">
                  <a:solidFill>
                    <a:srgbClr val="FFFF00"/>
                  </a:solidFill>
                </a:ln>
                <a:solidFill>
                  <a:srgbClr val="33CC33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ambria" pitchFamily="18" charset="0"/>
                <a:cs typeface="Times New Roman" pitchFamily="18" charset="0"/>
              </a:rPr>
              <a:t>Арангатуй</a:t>
            </a:r>
            <a:r>
              <a:rPr lang="ru-RU" b="1" spc="200" dirty="0" smtClean="0">
                <a:ln w="29210">
                  <a:solidFill>
                    <a:srgbClr val="FFFF00"/>
                  </a:solidFill>
                </a:ln>
                <a:solidFill>
                  <a:srgbClr val="33CC33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ambria" pitchFamily="18" charset="0"/>
                <a:cs typeface="Times New Roman" pitchFamily="18" charset="0"/>
              </a:rPr>
              <a:t> </a:t>
            </a:r>
            <a:endParaRPr lang="ru-RU" b="1" spc="200" dirty="0">
              <a:ln w="29210">
                <a:solidFill>
                  <a:srgbClr val="FFFF00"/>
                </a:solidFill>
              </a:ln>
              <a:solidFill>
                <a:srgbClr val="33CC33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7136" y="5733256"/>
            <a:ext cx="3728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Учитель географии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МБОУ г.Иркутска СОШ № 73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Зайцева Елена Владимировна</a:t>
            </a:r>
            <a:endParaRPr lang="ru-RU" sz="2000" b="1" dirty="0">
              <a:ln w="10541" cmpd="sng">
                <a:solidFill>
                  <a:srgbClr val="FFFF00"/>
                </a:solidFill>
                <a:prstDash val="solid"/>
              </a:ln>
              <a:solidFill>
                <a:srgbClr val="33CC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19675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Озеро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характеризуется высокой массой фитопланктона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протяжении большей части вегетационного периода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с мая по октябрь. </a:t>
            </a: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5373216"/>
            <a:ext cx="9906000" cy="1484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 летние месяцы наблюдается цветение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сине-зелёных водорослей, а весной и осенью –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массовое развитие представителей диатомовой флоры.</a:t>
            </a:r>
            <a:endParaRPr kumimoji="0" lang="ru-RU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Рисунок 3" descr="72131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1000" y="1268753"/>
            <a:ext cx="6624000" cy="426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12474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Озеро наиболее благоприятное место для обитания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гнездования водных и околоводных птиц.</a:t>
            </a: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66083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000" y="980666"/>
            <a:ext cx="9648000" cy="5794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62068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Чайкам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привольно. Кормовой базы хватает.</a:t>
            </a: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66083_original.jpg"/>
          <p:cNvPicPr>
            <a:picLocks noChangeAspect="1"/>
          </p:cNvPicPr>
          <p:nvPr/>
        </p:nvPicPr>
        <p:blipFill>
          <a:blip r:embed="rId2" cstate="print"/>
          <a:srcRect t="15792"/>
          <a:stretch>
            <a:fillRect/>
          </a:stretch>
        </p:blipFill>
        <p:spPr>
          <a:xfrm>
            <a:off x="128464" y="620688"/>
            <a:ext cx="9648000" cy="6093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69269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Среди утиных преобладают нырки. </a:t>
            </a: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767699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000" y="672683"/>
            <a:ext cx="9720000" cy="6133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953000" cy="357301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Озеро является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местом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гнездования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многих видов редких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исчезающих птиц: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гагар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цапель.</a:t>
            </a: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659957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464" y="3573016"/>
            <a:ext cx="4752000" cy="3169584"/>
          </a:xfrm>
          <a:prstGeom prst="rect">
            <a:avLst/>
          </a:prstGeom>
        </p:spPr>
      </p:pic>
      <p:pic>
        <p:nvPicPr>
          <p:cNvPr id="6" name="Рисунок 5" descr="659957_original.jpg"/>
          <p:cNvPicPr>
            <a:picLocks noChangeAspect="1"/>
          </p:cNvPicPr>
          <p:nvPr/>
        </p:nvPicPr>
        <p:blipFill>
          <a:blip r:embed="rId3" cstate="print"/>
          <a:srcRect r="2211"/>
          <a:stretch>
            <a:fillRect/>
          </a:stretch>
        </p:blipFill>
        <p:spPr>
          <a:xfrm>
            <a:off x="5025008" y="3573016"/>
            <a:ext cx="4752528" cy="3178440"/>
          </a:xfrm>
          <a:prstGeom prst="rect">
            <a:avLst/>
          </a:prstGeom>
        </p:spPr>
      </p:pic>
      <p:pic>
        <p:nvPicPr>
          <p:cNvPr id="7" name="Рисунок 6" descr="659957_original.jpg"/>
          <p:cNvPicPr>
            <a:picLocks noChangeAspect="1"/>
          </p:cNvPicPr>
          <p:nvPr/>
        </p:nvPicPr>
        <p:blipFill>
          <a:blip r:embed="rId4" cstate="print"/>
          <a:srcRect t="10102"/>
          <a:stretch>
            <a:fillRect/>
          </a:stretch>
        </p:blipFill>
        <p:spPr>
          <a:xfrm>
            <a:off x="5025008" y="188640"/>
            <a:ext cx="4752000" cy="3203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76470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пролёте встречается лебедь-кликун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767382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000" y="705240"/>
            <a:ext cx="9720000" cy="6152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90872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побережье, гордо вытянув шеи, наблюдают журавли.</a:t>
            </a: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66083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464" y="972680"/>
            <a:ext cx="9648000" cy="5389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41277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Безымянные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острова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между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Малым и Большим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Арангатуем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представляют собой уникальные миниатюрные орнитологические комплексы.</a:t>
            </a: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lbjxkpwXEs-768x4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000" y="1412776"/>
            <a:ext cx="9576000" cy="538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98072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 наступлением весны здесь собираются птичьи базары,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над озером стоит птичий гомон.</a:t>
            </a: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767699_original.jpg"/>
          <p:cNvPicPr>
            <a:picLocks noChangeAspect="1"/>
          </p:cNvPicPr>
          <p:nvPr/>
        </p:nvPicPr>
        <p:blipFill>
          <a:blip r:embed="rId2" cstate="print"/>
          <a:srcRect t="8817"/>
          <a:stretch>
            <a:fillRect/>
          </a:stretch>
        </p:blipFill>
        <p:spPr>
          <a:xfrm>
            <a:off x="93000" y="1052736"/>
            <a:ext cx="9720000" cy="5805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90872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 озеру приходят косули.</a:t>
            </a: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66083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464" y="991523"/>
            <a:ext cx="9648000" cy="5351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98884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Озеро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Арангатуй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– это самое большое озеро, расположенное на территории Забайкальского национального парка. Находится на перешейке, который связывает полуостров Святой Нос с материковой частью суши.</a:t>
            </a: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p_200514_8917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3933" y="1916832"/>
            <a:ext cx="7338134" cy="4851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393160" y="6237312"/>
            <a:ext cx="25675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озеро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Арангатуй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47667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озере и его заливах водится рыба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huka.jpg"/>
          <p:cNvPicPr>
            <a:picLocks noChangeAspect="1"/>
          </p:cNvPicPr>
          <p:nvPr/>
        </p:nvPicPr>
        <p:blipFill>
          <a:blip r:embed="rId2" cstate="print"/>
          <a:srcRect t="5358"/>
          <a:stretch>
            <a:fillRect/>
          </a:stretch>
        </p:blipFill>
        <p:spPr>
          <a:xfrm>
            <a:off x="488504" y="1052736"/>
            <a:ext cx="4032000" cy="2543984"/>
          </a:xfrm>
          <a:prstGeom prst="rect">
            <a:avLst/>
          </a:prstGeom>
        </p:spPr>
      </p:pic>
      <p:pic>
        <p:nvPicPr>
          <p:cNvPr id="4" name="Рисунок 3" descr="chu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5048" y="1052736"/>
            <a:ext cx="4032000" cy="254822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601072" y="6381328"/>
            <a:ext cx="4304928" cy="4766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язь</a:t>
            </a:r>
            <a:endParaRPr kumimoji="0" lang="ru-RU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548680"/>
            <a:ext cx="4953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щука </a:t>
            </a:r>
            <a:endParaRPr kumimoji="0" lang="ru-RU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953000" y="548680"/>
            <a:ext cx="49530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сазан</a:t>
            </a:r>
            <a:endParaRPr kumimoji="0" lang="ru-RU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6381328"/>
            <a:ext cx="4304928" cy="4766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окунь</a:t>
            </a:r>
            <a:endParaRPr kumimoji="0" lang="ru-RU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" name="Рисунок 8" descr="chuka.jpg"/>
          <p:cNvPicPr>
            <a:picLocks noChangeAspect="1"/>
          </p:cNvPicPr>
          <p:nvPr/>
        </p:nvPicPr>
        <p:blipFill>
          <a:blip r:embed="rId4" cstate="print"/>
          <a:srcRect l="11853" r="5175"/>
          <a:stretch>
            <a:fillRect/>
          </a:stretch>
        </p:blipFill>
        <p:spPr>
          <a:xfrm>
            <a:off x="128464" y="3861048"/>
            <a:ext cx="4032448" cy="2545711"/>
          </a:xfrm>
          <a:prstGeom prst="rect">
            <a:avLst/>
          </a:prstGeom>
        </p:spPr>
      </p:pic>
      <p:pic>
        <p:nvPicPr>
          <p:cNvPr id="10" name="Рисунок 9" descr="chuka.jpg"/>
          <p:cNvPicPr>
            <a:picLocks noChangeAspect="1"/>
          </p:cNvPicPr>
          <p:nvPr/>
        </p:nvPicPr>
        <p:blipFill>
          <a:blip r:embed="rId5" cstate="print"/>
          <a:srcRect r="1743"/>
          <a:stretch>
            <a:fillRect/>
          </a:stretch>
        </p:blipFill>
        <p:spPr>
          <a:xfrm>
            <a:off x="5745088" y="3933056"/>
            <a:ext cx="4032448" cy="2544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05273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Озера соединяются протокой Исток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Чивыркуйским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заливом. </a:t>
            </a: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Vid-na-ozero-Arangatujj-s-vershiny-Svyatogo-Nosa-foto-A.Razuvaeva-e1450346204893.jpg"/>
          <p:cNvPicPr>
            <a:picLocks noChangeAspect="1"/>
          </p:cNvPicPr>
          <p:nvPr/>
        </p:nvPicPr>
        <p:blipFill>
          <a:blip r:embed="rId2" cstate="print"/>
          <a:srcRect t="20423"/>
          <a:stretch>
            <a:fillRect/>
          </a:stretch>
        </p:blipFill>
        <p:spPr>
          <a:xfrm>
            <a:off x="363000" y="980727"/>
            <a:ext cx="9180000" cy="5834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988840"/>
          </a:xfrm>
        </p:spPr>
        <p:txBody>
          <a:bodyPr>
            <a:prstTxWarp prst="textDeflateBottom">
              <a:avLst/>
            </a:prstTxWarp>
            <a:noAutofit/>
          </a:bodyPr>
          <a:lstStyle/>
          <a:p>
            <a:pPr fontAlgn="base"/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До новых встреч!!! </a:t>
            </a:r>
            <a:endParaRPr lang="ru-RU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872208"/>
          </a:xfrm>
        </p:spPr>
        <p:txBody>
          <a:bodyPr>
            <a:noAutofit/>
          </a:bodyPr>
          <a:lstStyle/>
          <a:p>
            <a:pPr fontAlgn="base"/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Источники:</a:t>
            </a:r>
            <a:b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https://kuzuk.ru/baikal/geo/arangatuy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http://morebaikal.ru/sights/detail/ozeho-arangatuy/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http://baikaler.ru/guide/sight/arangatui/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http://</a:t>
            </a:r>
            <a:r>
              <a:rPr lang="en-US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artur-murzahan.livejournal.com/25895.html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http://water-rf.ru</a:t>
            </a:r>
            <a:r>
              <a:rPr lang="en-US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ru-RU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Водные_объекты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/2171/</a:t>
            </a:r>
            <a:r>
              <a:rPr lang="ru-RU" sz="1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Арангатуй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98884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Озеро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Арангатуй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состоит из двух озёр: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озера Большой и Малый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Арангатуй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площадь озёр – около 55 км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длина – 12 км, ширина 4 – 8 км, глубина 10 – 12 м.</a:t>
            </a: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65938_original.jpg"/>
          <p:cNvPicPr>
            <a:picLocks noChangeAspect="1"/>
          </p:cNvPicPr>
          <p:nvPr/>
        </p:nvPicPr>
        <p:blipFill>
          <a:blip r:embed="rId2" cstate="print"/>
          <a:srcRect t="17305"/>
          <a:stretch>
            <a:fillRect/>
          </a:stretch>
        </p:blipFill>
        <p:spPr>
          <a:xfrm>
            <a:off x="507000" y="1916842"/>
            <a:ext cx="8892000" cy="4904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98884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Название 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Арангатуй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 произошло от бурятского слова 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аранга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 – «помост, вышка на столбах»,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которые использовались для охоты на диких зверей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или хранения в лесу продуктов. </a:t>
            </a: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33136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9000" y="1844824"/>
            <a:ext cx="7488000" cy="4983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05273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Добраться до него пешком практически невозможно – местность вокруг на много километров сильно заболочена. </a:t>
            </a: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31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7000" y="980728"/>
            <a:ext cx="7812000" cy="5832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69269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Вокруг озера располагаются мохово-осоковые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болота.</a:t>
            </a: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71699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000" y="1051723"/>
            <a:ext cx="9684000" cy="544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19675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Вдоль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восточного побережья ‒ разреженный лес с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ерником.</a:t>
            </a: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65704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9900000" cy="5298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41277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время высокого стояния уровня воды Байкала центральная часть болот,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прилегающая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озеру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Арангатуй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затапливается.</a:t>
            </a: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71699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2362" y="1412776"/>
            <a:ext cx="8141276" cy="5413949"/>
          </a:xfrm>
          <a:prstGeom prst="rect">
            <a:avLst/>
          </a:prstGeom>
        </p:spPr>
      </p:pic>
      <p:pic>
        <p:nvPicPr>
          <p:cNvPr id="5" name="Рисунок 4" descr="24861.jpg"/>
          <p:cNvPicPr>
            <a:picLocks noChangeAspect="1"/>
          </p:cNvPicPr>
          <p:nvPr/>
        </p:nvPicPr>
        <p:blipFill>
          <a:blip r:embed="rId3" cstate="print"/>
          <a:srcRect t="17465"/>
          <a:stretch>
            <a:fillRect/>
          </a:stretch>
        </p:blipFill>
        <p:spPr>
          <a:xfrm>
            <a:off x="0" y="1412776"/>
            <a:ext cx="9906000" cy="5445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2960" y="0"/>
            <a:ext cx="5313040" cy="270892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Вода озера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отличается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повышенной мутностью 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низкой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прозрачностью. </a:t>
            </a: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24857.jpg"/>
          <p:cNvPicPr>
            <a:picLocks noChangeAspect="1"/>
          </p:cNvPicPr>
          <p:nvPr/>
        </p:nvPicPr>
        <p:blipFill>
          <a:blip r:embed="rId2" cstate="print"/>
          <a:srcRect l="23235" t="14036" r="3238"/>
          <a:stretch>
            <a:fillRect/>
          </a:stretch>
        </p:blipFill>
        <p:spPr>
          <a:xfrm>
            <a:off x="4664968" y="2770983"/>
            <a:ext cx="5241032" cy="4087017"/>
          </a:xfrm>
          <a:prstGeom prst="rect">
            <a:avLst/>
          </a:prstGeom>
        </p:spPr>
      </p:pic>
      <p:pic>
        <p:nvPicPr>
          <p:cNvPr id="4" name="Рисунок 3" descr="248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7468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174</Words>
  <Application>Microsoft Office PowerPoint</Application>
  <PresentationFormat>Лист A4 (210x297 мм)</PresentationFormat>
  <Paragraphs>34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Озеро Арангатуй </vt:lpstr>
      <vt:lpstr>Озеро Арангатуй – это самое большое озеро, расположенное на территории Забайкальского национального парка. Находится на перешейке, который связывает полуостров Святой Нос с материковой частью суши.</vt:lpstr>
      <vt:lpstr>Озеро Арангатуй состоит из двух озёр:  озера Большой и Малый Арангатуй,  площадь озёр – около 55 км2,  длина – 12 км, ширина 4 – 8 км, глубина 10 – 12 м.</vt:lpstr>
      <vt:lpstr>Название «Арангатуй» произошло от бурятского слова «аранга» – «помост, вышка на столбах»,  которые использовались для охоты на диких зверей  или хранения в лесу продуктов. </vt:lpstr>
      <vt:lpstr>Добраться до него пешком практически невозможно – местность вокруг на много километров сильно заболочена. </vt:lpstr>
      <vt:lpstr>Вокруг озера располагаются мохово-осоковые болота.</vt:lpstr>
      <vt:lpstr>Вдоль восточного побережья ‒ разреженный лес с ерником.</vt:lpstr>
      <vt:lpstr>Во время высокого стояния уровня воды Байкала центральная часть болот,  прилегающая к озеру Арангатуй, затапливается.</vt:lpstr>
      <vt:lpstr>Вода озера  отличается  повышенной мутностью  и  низкой прозрачностью. </vt:lpstr>
      <vt:lpstr>Озеро характеризуется высокой массой фитопланктона  на протяжении большей части вегетационного периода –  с мая по октябрь. </vt:lpstr>
      <vt:lpstr>Озеро наиболее благоприятное место для обитания  и гнездования водных и околоводных птиц.</vt:lpstr>
      <vt:lpstr>Чайкам привольно. Кормовой базы хватает.</vt:lpstr>
      <vt:lpstr> Среди утиных преобладают нырки. </vt:lpstr>
      <vt:lpstr>Озеро является  местом гнездования  многих видов редких  и исчезающих птиц:  гагар, цапель.</vt:lpstr>
      <vt:lpstr>На пролёте встречается лебедь-кликун.</vt:lpstr>
      <vt:lpstr>На побережье, гордо вытянув шеи, наблюдают журавли.</vt:lpstr>
      <vt:lpstr>Безымянные острова  между Малым и Большим Арангатуем представляют собой уникальные миниатюрные орнитологические комплексы.</vt:lpstr>
      <vt:lpstr>С наступлением весны здесь собираются птичьи базары,  и над озером стоит птичий гомон.</vt:lpstr>
      <vt:lpstr>К озеру приходят косули.</vt:lpstr>
      <vt:lpstr>В озере и его заливах водится рыба:</vt:lpstr>
      <vt:lpstr>Озера соединяются протокой Исток  с Чивыркуйским заливом. </vt:lpstr>
      <vt:lpstr> До новых встреч!!! </vt:lpstr>
      <vt:lpstr>Источники:  https://kuzuk.ru/baikal/geo/arangatuy  http://morebaikal.ru/sights/detail/ozeho-arangatuy/  http://baikaler.ru/guide/sight/arangatui/  http://artur-murzahan.livejournal.com/25895.html  http://water-rf.ru/ /Водные_объекты/2171/Арангатуй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Редкие животные  России</dc:title>
  <dc:creator>Lena</dc:creator>
  <cp:lastModifiedBy>Пользователь Windows</cp:lastModifiedBy>
  <cp:revision>135</cp:revision>
  <dcterms:created xsi:type="dcterms:W3CDTF">2017-06-27T07:20:58Z</dcterms:created>
  <dcterms:modified xsi:type="dcterms:W3CDTF">2018-02-03T09:16:40Z</dcterms:modified>
</cp:coreProperties>
</file>