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1" r:id="rId8"/>
    <p:sldId id="264" r:id="rId9"/>
    <p:sldId id="265" r:id="rId10"/>
    <p:sldId id="266" r:id="rId11"/>
    <p:sldId id="267" r:id="rId12"/>
    <p:sldId id="270" r:id="rId13"/>
    <p:sldId id="271" r:id="rId14"/>
    <p:sldId id="272" r:id="rId15"/>
    <p:sldId id="268" r:id="rId16"/>
    <p:sldId id="269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Дом" initials="Д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FFCC"/>
    <a:srgbClr val="0033CC"/>
    <a:srgbClr val="0000FF"/>
    <a:srgbClr val="00FF00"/>
    <a:srgbClr val="FF0000"/>
    <a:srgbClr val="FFFF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053" autoAdjust="0"/>
  </p:normalViewPr>
  <p:slideViewPr>
    <p:cSldViewPr>
      <p:cViewPr varScale="1">
        <p:scale>
          <a:sx n="43" d="100"/>
          <a:sy n="43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7-12-11T15:51:28.218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96CB7-5B09-42AF-81BF-091B0CDC03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3D8EE-2F83-42D6-9602-6864979DA3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9467C-8DDC-4039-9FA6-D4CF965D29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F01B6E7-6E03-4E59-8B44-73F8E92A1C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DBB153B-6CA8-41FD-86D8-E4572AF356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5E57C-7060-4615-AD4F-8FDFBBE4C4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B0584-8323-4A5D-BAAC-5FB4B760A9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42D73-6079-4B53-A276-AEBA4B3D86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9F8BE-1BF9-4B21-B16D-DD36AA55A0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BAE83-5971-4A21-ADDA-C920C3F9A3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0C8FD-7C2C-4D7F-A581-A8636DE99E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23F37-8EEA-474E-AAFF-8C68EB2097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21571-0CE7-4615-8031-BBB0571A0D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00"/>
            </a:gs>
            <a:gs pos="100000">
              <a:srgbClr val="00FF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F0F3EF5-320A-434C-B22B-C3B455F0052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900igr.ne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5175"/>
            <a:ext cx="7772400" cy="5327650"/>
          </a:xfrm>
          <a:gradFill rotWithShape="1">
            <a:gsLst>
              <a:gs pos="0">
                <a:schemeClr val="accent1"/>
              </a:gs>
              <a:gs pos="50000">
                <a:srgbClr val="000099"/>
              </a:gs>
              <a:gs pos="100000">
                <a:schemeClr val="accent1"/>
              </a:gs>
            </a:gsLst>
            <a:lin ang="5400000" scaled="1"/>
          </a:gradFill>
        </p:spPr>
        <p:txBody>
          <a:bodyPr/>
          <a:lstStyle/>
          <a:p>
            <a:r>
              <a:rPr lang="ru-RU" sz="72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Квантовая физика</a:t>
            </a:r>
            <a:br>
              <a:rPr lang="ru-RU" sz="72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72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72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72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4438650"/>
            <a:ext cx="6400800" cy="1366838"/>
          </a:xfrm>
        </p:spPr>
        <p:txBody>
          <a:bodyPr/>
          <a:lstStyle/>
          <a:p>
            <a:pPr algn="r"/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Протазова Надежда Ивановна</a:t>
            </a:r>
          </a:p>
          <a:p>
            <a:pPr algn="r"/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учитель физики </a:t>
            </a:r>
          </a:p>
          <a:p>
            <a:pPr algn="r"/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МОУ ОСОШ г. Колпашева</a:t>
            </a:r>
          </a:p>
        </p:txBody>
      </p:sp>
      <p:sp>
        <p:nvSpPr>
          <p:cNvPr id="2052" name="AutoShape 4">
            <a:hlinkClick r:id="rId2" tooltip=" Каталог презентаций "/>
          </p:cNvPr>
          <p:cNvSpPr>
            <a:spLocks noChangeArrowheads="1"/>
          </p:cNvSpPr>
          <p:nvPr/>
        </p:nvSpPr>
        <p:spPr bwMode="auto">
          <a:xfrm>
            <a:off x="3924300" y="6477000"/>
            <a:ext cx="1295400" cy="355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FFFFF">
                  <a:gamma/>
                  <a:shade val="87843"/>
                  <a:invGamma/>
                </a:srgbClr>
              </a:gs>
            </a:gsLst>
            <a:lin ang="5400000" scaled="1"/>
          </a:gradFill>
          <a:ln w="12700">
            <a:solidFill>
              <a:srgbClr val="3333CC"/>
            </a:solidFill>
            <a:round/>
            <a:headEnd/>
            <a:tailEnd/>
          </a:ln>
          <a:effectLst/>
        </p:spPr>
        <p:txBody>
          <a:bodyPr wrap="none" lIns="88900" tIns="25400" rIns="88900" bIns="50800" anchor="ctr"/>
          <a:lstStyle/>
          <a:p>
            <a:pPr algn="ctr"/>
            <a:r>
              <a:rPr lang="ru-RU" sz="2000" u="sng">
                <a:solidFill>
                  <a:srgbClr val="3333CC"/>
                </a:solidFill>
              </a:rPr>
              <a:t>900igr.net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Кто дал объяснение явлению фотоэффект?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Альберт Энштейн (1879-1955) – великий физик </a:t>
            </a:r>
            <a:r>
              <a:rPr lang="en-US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XX</a:t>
            </a:r>
            <a:r>
              <a:rPr lang="ru-RU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века. Им создано новое учение о пространстве и времени – специальная теория относительности. Энштейн впервые ввел представление о частицах света – фотонах, дал объяснение явлению фотоэффекта разработал теорию броуновского движения.</a:t>
            </a:r>
          </a:p>
        </p:txBody>
      </p:sp>
      <p:pic>
        <p:nvPicPr>
          <p:cNvPr id="29700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954713" y="2516188"/>
            <a:ext cx="1425575" cy="2692400"/>
          </a:xfrm>
          <a:noFill/>
          <a:ln/>
        </p:spPr>
      </p:pic>
      <p:pic>
        <p:nvPicPr>
          <p:cNvPr id="29702" name="Picture 6" descr="Изображение 008"/>
          <p:cNvPicPr>
            <a:picLocks noChangeAspect="1" noChangeArrowheads="1"/>
          </p:cNvPicPr>
          <p:nvPr/>
        </p:nvPicPr>
        <p:blipFill>
          <a:blip r:embed="rId3">
            <a:lum bright="-6000" contrast="66000"/>
          </a:blip>
          <a:srcRect r="-99" b="38"/>
          <a:stretch>
            <a:fillRect/>
          </a:stretch>
        </p:blipFill>
        <p:spPr bwMode="auto">
          <a:xfrm>
            <a:off x="4787900" y="1484313"/>
            <a:ext cx="3887788" cy="4897437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0825" y="404813"/>
            <a:ext cx="8569325" cy="5761037"/>
          </a:xfrm>
        </p:spPr>
        <p:txBody>
          <a:bodyPr/>
          <a:lstStyle/>
          <a:p>
            <a:pPr>
              <a:buFontTx/>
              <a:buNone/>
            </a:pPr>
            <a:r>
              <a:rPr lang="ru-RU" sz="28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ru-RU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Энштейн в экспериментах увидел убедительное доказательство того, что </a:t>
            </a:r>
            <a:r>
              <a:rPr lang="ru-RU" sz="28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свет имеет прерывистую структуру и поглощается отдельными порциями.</a:t>
            </a:r>
            <a:r>
              <a:rPr lang="ru-RU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>
              <a:buFontTx/>
              <a:buNone/>
            </a:pPr>
            <a:r>
              <a:rPr lang="ru-RU" sz="2800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ru-RU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Энергия каждой порции равна</a:t>
            </a:r>
            <a:r>
              <a:rPr lang="ru-RU" sz="28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>
              <a:buFontTx/>
              <a:buNone/>
            </a:pPr>
            <a:endParaRPr lang="ru-RU" sz="28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endParaRPr lang="ru-RU" sz="28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r>
              <a:rPr lang="ru-RU" sz="28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ru-RU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Она расходуется </a:t>
            </a:r>
            <a:r>
              <a:rPr lang="ru-RU" sz="28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 совершение работы выхода электрона из металла А и на сообщение электрону кинетической энергии</a:t>
            </a:r>
            <a:r>
              <a:rPr lang="ru-RU" sz="2800" i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pic>
        <p:nvPicPr>
          <p:cNvPr id="31751" name="Picture 7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987675" y="2852738"/>
            <a:ext cx="2087563" cy="536575"/>
          </a:xfrm>
          <a:noFill/>
          <a:ln/>
        </p:spPr>
      </p:pic>
      <p:pic>
        <p:nvPicPr>
          <p:cNvPr id="31754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4800" y="5013325"/>
            <a:ext cx="26638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2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Что такое </a:t>
            </a:r>
            <a:r>
              <a:rPr lang="ru-RU" i="1" u="sng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фотон?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i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Фотон</a:t>
            </a:r>
            <a:r>
              <a:rPr lang="ru-RU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 элементарная частица, лишенная массы покоя и электрического заряда, но обладающая энергией и импульсом. Это квант электромагнитного поля, которое осуществляет взаимодействие между заряженными частицами.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 определить массу  фотона</a:t>
            </a:r>
            <a:r>
              <a:rPr lang="ru-RU" b="1" i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sz="2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r>
              <a:rPr lang="ru-RU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 теории Планка</a:t>
            </a:r>
            <a:r>
              <a:rPr lang="ru-RU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>
              <a:buFontTx/>
              <a:buNone/>
            </a:pPr>
            <a:endParaRPr lang="en-US" sz="2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r>
              <a:rPr lang="ru-RU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 теории Энштейна</a:t>
            </a:r>
            <a:r>
              <a:rPr lang="ru-RU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>
              <a:buFontTx/>
              <a:buNone/>
            </a:pPr>
            <a:endParaRPr lang="en-US" sz="2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r>
              <a:rPr lang="ru-RU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Следовательно:</a:t>
            </a:r>
          </a:p>
        </p:txBody>
      </p:sp>
      <p:pic>
        <p:nvPicPr>
          <p:cNvPr id="35846" name="Picture 6"/>
          <p:cNvPicPr>
            <a:picLocks noChangeAspect="1" noChangeArrowheads="1"/>
          </p:cNvPicPr>
          <p:nvPr>
            <p:ph sz="quarter" idx="3"/>
          </p:nvPr>
        </p:nvPicPr>
        <p:blipFill>
          <a:blip r:embed="rId2"/>
          <a:srcRect/>
          <a:stretch>
            <a:fillRect/>
          </a:stretch>
        </p:blipFill>
        <p:spPr>
          <a:xfrm>
            <a:off x="4140200" y="2133600"/>
            <a:ext cx="1584325" cy="584200"/>
          </a:xfrm>
          <a:noFill/>
          <a:ln/>
        </p:spPr>
      </p:pic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3068638"/>
            <a:ext cx="1582737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51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838" y="3933825"/>
            <a:ext cx="3960812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effectLst>
                  <a:outerShdw blurRad="38100" dist="38100" dir="2700000" algn="tl">
                    <a:srgbClr val="FFFFFF"/>
                  </a:outerShdw>
                </a:effectLst>
              </a:rPr>
              <a:t>Как определить импульс фотона?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643813" cy="456565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Фотон лишен массы покоя и при рождении сразу имеет скорость с.</a:t>
            </a:r>
          </a:p>
          <a:p>
            <a:pPr>
              <a:buFontTx/>
              <a:buNone/>
            </a:pPr>
            <a:r>
              <a:rPr lang="ru-RU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Импульс – это произведение массы на скорость.</a:t>
            </a:r>
          </a:p>
          <a:p>
            <a:pPr>
              <a:buFontTx/>
              <a:buNone/>
            </a:pPr>
            <a:endParaRPr lang="en-US" sz="2800" b="1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r>
              <a:rPr lang="ru-RU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Следовательно импульс фотона равен</a:t>
            </a:r>
          </a:p>
          <a:p>
            <a:pPr>
              <a:buFontTx/>
              <a:buNone/>
            </a:pPr>
            <a:endParaRPr lang="ru-RU" sz="2800" b="1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endParaRPr lang="en-US" sz="280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Направлен импульс по световому лучу</a:t>
            </a:r>
            <a:r>
              <a:rPr lang="ru-RU" sz="280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36870" name="Picture 6"/>
          <p:cNvPicPr>
            <a:picLocks noChangeAspect="1" noChangeArrowheads="1"/>
          </p:cNvPicPr>
          <p:nvPr>
            <p:ph sz="quarter" idx="3"/>
          </p:nvPr>
        </p:nvPicPr>
        <p:blipFill>
          <a:blip r:embed="rId2"/>
          <a:srcRect/>
          <a:stretch>
            <a:fillRect/>
          </a:stretch>
        </p:blipFill>
        <p:spPr>
          <a:xfrm>
            <a:off x="3779838" y="4508500"/>
            <a:ext cx="2232025" cy="1116013"/>
          </a:xfrm>
          <a:noFill/>
          <a:ln/>
        </p:spPr>
      </p:pic>
      <p:sp>
        <p:nvSpPr>
          <p:cNvPr id="36873" name="Rectangle 9"/>
          <p:cNvSpPr>
            <a:spLocks noChangeArrowheads="1"/>
          </p:cNvSpPr>
          <p:nvPr>
            <p:ph sz="quarter" idx="2"/>
          </p:nvPr>
        </p:nvSpPr>
        <p:spPr>
          <a:xfrm>
            <a:off x="5027613" y="1600200"/>
            <a:ext cx="3279775" cy="2185988"/>
          </a:xfrm>
          <a:noFill/>
          <a:ln/>
        </p:spPr>
        <p:txBody>
          <a:bodyPr/>
          <a:lstStyle/>
          <a:p>
            <a:endParaRPr lang="ru-RU"/>
          </a:p>
        </p:txBody>
      </p:sp>
      <p:pic>
        <p:nvPicPr>
          <p:cNvPr id="36875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3213" y="3141663"/>
            <a:ext cx="16573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3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30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Где применяется явление фотоэффекта?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Заговорило кино и стала возможной передача движущихся изображений.</a:t>
            </a:r>
          </a:p>
          <a:p>
            <a:r>
              <a:rPr lang="ru-RU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Контроль размеров изделий.</a:t>
            </a:r>
          </a:p>
          <a:p>
            <a:r>
              <a:rPr lang="ru-RU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Автоматическое включение и выключение маяков и уличного освещения.</a:t>
            </a:r>
          </a:p>
          <a:p>
            <a:r>
              <a:rPr lang="ru-RU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Автоматизация станков на заводах.</a:t>
            </a:r>
          </a:p>
          <a:p>
            <a:r>
              <a:rPr lang="ru-RU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«Видящие» автоматы в метро.</a:t>
            </a:r>
          </a:p>
          <a:p>
            <a:r>
              <a:rPr lang="ru-RU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Солнечные батареи (космические корабли)</a:t>
            </a:r>
          </a:p>
          <a:p>
            <a:endParaRPr lang="ru-RU" sz="2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Значение открытия фотоэффекта</a:t>
            </a:r>
            <a:endParaRPr lang="ru-RU" sz="4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229600" cy="4713287"/>
          </a:xfrm>
        </p:spPr>
        <p:txBody>
          <a:bodyPr/>
          <a:lstStyle/>
          <a:p>
            <a:pPr marL="0" indent="0">
              <a:buFontTx/>
              <a:buNone/>
            </a:pPr>
            <a:endParaRPr lang="ru-RU" sz="2800">
              <a:solidFill>
                <a:srgbClr val="66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>
              <a:buFontTx/>
              <a:buNone/>
            </a:pPr>
            <a:r>
              <a:rPr lang="ru-RU" sz="28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Открытие фотоэффекта имело большое значение для более глубокого понимания природы света. Но ценность науки  состоит не только в том, что она выясняет сложное и многообразное строение окружающего мира, но и в том, что она дает нам в руки средства, используя которые можно совершенствовать производство, улучшать условия материальной и культурной жизни общества.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241925"/>
          </a:xfrm>
        </p:spPr>
        <p:txBody>
          <a:bodyPr/>
          <a:lstStyle/>
          <a:p>
            <a:r>
              <a: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Повторительно-обобщающий урок </a:t>
            </a:r>
            <a:br>
              <a: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 теме</a:t>
            </a:r>
            <a:br>
              <a: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6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«Фотоэффект»</a:t>
            </a:r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sz="32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32038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endParaRPr lang="ru-RU" sz="4400" i="1">
              <a:solidFill>
                <a:srgbClr val="00FF00"/>
              </a:solidFill>
              <a:effectDag name="">
                <a:cont type="tree" name="">
                  <a:effect ref="fillLine"/>
                  <a:outerShdw dist="38100" dir="13500000" algn="br">
                    <a:srgbClr val="55FF55"/>
                  </a:outerShdw>
                </a:cont>
                <a:cont type="tree" name="">
                  <a:effect ref="fillLine"/>
                  <a:outerShdw dist="38100" dir="2700000" algn="tl">
                    <a:srgbClr val="009900"/>
                  </a:outerShdw>
                </a:cont>
                <a:effect ref="fillLine"/>
              </a:effectDag>
            </a:endParaRPr>
          </a:p>
          <a:p>
            <a:pPr>
              <a:buFontTx/>
              <a:buNone/>
            </a:pPr>
            <a:endParaRPr lang="ru-RU" sz="4400" i="1">
              <a:solidFill>
                <a:srgbClr val="00FF00"/>
              </a:solidFill>
              <a:effectDag name="">
                <a:cont type="tree" name="">
                  <a:effect ref="fillLine"/>
                  <a:outerShdw dist="38100" dir="13500000" algn="br">
                    <a:srgbClr val="55FF55"/>
                  </a:outerShdw>
                </a:cont>
                <a:cont type="tree" name="">
                  <a:effect ref="fillLine"/>
                  <a:outerShdw dist="38100" dir="2700000" algn="tl">
                    <a:srgbClr val="009900"/>
                  </a:outerShdw>
                </a:cont>
                <a:effect ref="fillLine"/>
              </a:effectDag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Цели урока: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i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Обобщить знания по теории фотоэффекта.</a:t>
            </a:r>
          </a:p>
          <a:p>
            <a:r>
              <a:rPr lang="ru-RU" b="1" i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Сформировать знания о практическом применении фотоэффекта.</a:t>
            </a:r>
          </a:p>
          <a:p>
            <a:r>
              <a:rPr lang="ru-RU" b="1" i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Продолжить формирование научного мировоззрения.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Кто является основоположником квантовой физики?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solidFill>
            <a:srgbClr val="00FFCC"/>
          </a:solidFill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ru-RU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Макс Планк. Великий немецкий физик – теоретик, основатель квантовой теории – современной теории движения, взаимодействия и взаимных превращений микроскопических частиц.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1484313"/>
            <a:ext cx="4038600" cy="4537075"/>
          </a:xfrm>
          <a:noFill/>
          <a:ln/>
        </p:spPr>
      </p:pic>
      <p:pic>
        <p:nvPicPr>
          <p:cNvPr id="9222" name="Picture 6" descr="сканирование0005"/>
          <p:cNvPicPr>
            <a:picLocks noChangeAspect="1" noChangeArrowheads="1"/>
          </p:cNvPicPr>
          <p:nvPr/>
        </p:nvPicPr>
        <p:blipFill>
          <a:blip r:embed="rId3">
            <a:lum bright="-12000" contrast="42000"/>
          </a:blip>
          <a:srcRect r="-108" b="-99"/>
          <a:stretch>
            <a:fillRect/>
          </a:stretch>
        </p:blipFill>
        <p:spPr bwMode="auto">
          <a:xfrm>
            <a:off x="4787900" y="1557338"/>
            <a:ext cx="3973513" cy="46085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98" decel="100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692150"/>
            <a:ext cx="8229600" cy="2808288"/>
          </a:xfrm>
        </p:spPr>
        <p:txBody>
          <a:bodyPr/>
          <a:lstStyle/>
          <a:p>
            <a:endParaRPr lang="ru-RU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 атомы испускают энергию?</a:t>
            </a:r>
          </a:p>
          <a:p>
            <a:endParaRPr lang="ru-RU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Чему равна эта энергия?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9750" y="333375"/>
            <a:ext cx="7488238" cy="1727200"/>
          </a:xfrm>
        </p:spPr>
        <p:txBody>
          <a:bodyPr/>
          <a:lstStyle/>
          <a:p>
            <a:r>
              <a:rPr lang="ru-RU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Макс Планк предположил, что атомы испускают энергию порциями – квантами.</a:t>
            </a:r>
          </a:p>
          <a:p>
            <a:pPr>
              <a:buFontTx/>
              <a:buNone/>
            </a:pPr>
            <a:endParaRPr lang="ru-RU" sz="36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Энергия одного кванта равна:</a:t>
            </a:r>
          </a:p>
        </p:txBody>
      </p:sp>
      <p:pic>
        <p:nvPicPr>
          <p:cNvPr id="18450" name="Picture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3573463"/>
            <a:ext cx="3887788" cy="284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/>
          <a:lstStyle/>
          <a:p>
            <a:r>
              <a:rPr lang="ru-RU" sz="4000" i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Кто является основоположником теории фотоэффекта?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77863" y="2276475"/>
            <a:ext cx="4038600" cy="4094163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А.Г. Столетов – русский физик. Исследование фотоэффекта принесло ему мировую известность. Столетов показал возможность применения фотоэффекта на практике. Он является инициатором создания физического института при Московском университете</a:t>
            </a:r>
          </a:p>
        </p:txBody>
      </p:sp>
      <p:sp>
        <p:nvSpPr>
          <p:cNvPr id="17414" name="Rectangle 6"/>
          <p:cNvSpPr>
            <a:spLocks noChangeArrowheads="1"/>
          </p:cNvSpPr>
          <p:nvPr>
            <p:ph sz="half" idx="2"/>
          </p:nvPr>
        </p:nvSpPr>
        <p:spPr>
          <a:xfrm>
            <a:off x="4648200" y="2516188"/>
            <a:ext cx="4038600" cy="2692400"/>
          </a:xfrm>
          <a:noFill/>
          <a:ln/>
        </p:spPr>
        <p:txBody>
          <a:bodyPr/>
          <a:lstStyle/>
          <a:p>
            <a:pPr lvl="4">
              <a:lnSpc>
                <a:spcPct val="90000"/>
              </a:lnSpc>
            </a:pPr>
            <a:fld id="{1FC635E9-FC80-4F82-AD2A-8AE2D9EE53C3}" type="slidenum">
              <a:rPr lang="ru-RU" sz="1600"/>
              <a:pPr lvl="4">
                <a:lnSpc>
                  <a:spcPct val="90000"/>
                </a:lnSpc>
              </a:pPr>
              <a:t>7</a:t>
            </a:fld>
            <a:endParaRPr lang="ru-RU" sz="1600"/>
          </a:p>
        </p:txBody>
      </p:sp>
      <p:pic>
        <p:nvPicPr>
          <p:cNvPr id="17416" name="Picture 8" descr="Изображение 007"/>
          <p:cNvPicPr>
            <a:picLocks noChangeAspect="1" noChangeArrowheads="1"/>
          </p:cNvPicPr>
          <p:nvPr/>
        </p:nvPicPr>
        <p:blipFill>
          <a:blip r:embed="rId2">
            <a:lum contrast="12000"/>
          </a:blip>
          <a:srcRect r="104" b="52"/>
          <a:stretch>
            <a:fillRect/>
          </a:stretch>
        </p:blipFill>
        <p:spPr bwMode="auto">
          <a:xfrm>
            <a:off x="5148263" y="2060575"/>
            <a:ext cx="3502025" cy="439261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29600" cy="1943100"/>
          </a:xfrm>
        </p:spPr>
        <p:txBody>
          <a:bodyPr/>
          <a:lstStyle/>
          <a:p>
            <a:r>
              <a:rPr lang="ru-RU" sz="400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Что называется фотоэффектом?</a:t>
            </a:r>
            <a:br>
              <a:rPr lang="ru-RU" sz="400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00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endParaRPr lang="ru-RU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ru-RU">
              <a:solidFill>
                <a:srgbClr val="FFFF00"/>
              </a:solidFill>
            </a:endParaRPr>
          </a:p>
          <a:p>
            <a:pPr>
              <a:buFontTx/>
              <a:buNone/>
            </a:pPr>
            <a:r>
              <a:rPr lang="ru-RU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Фотоэффект – это вырывание электронов из вещества под действием света.</a:t>
            </a:r>
          </a:p>
          <a:p>
            <a:endParaRPr lang="ru-RU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229600" cy="1143000"/>
          </a:xfrm>
        </p:spPr>
        <p:txBody>
          <a:bodyPr/>
          <a:lstStyle/>
          <a:p>
            <a:r>
              <a:rPr lang="ru-RU" sz="400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Каким законам подчиняется фотоэффект?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Количество электронов, вырываемых светом с поверхности металла за 1секунду, прямо пропорционально поглощаемой за это время энергии световой волны.</a:t>
            </a:r>
          </a:p>
          <a:p>
            <a:pPr>
              <a:lnSpc>
                <a:spcPct val="90000"/>
              </a:lnSpc>
            </a:pPr>
            <a:r>
              <a:rPr lang="ru-RU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Максимальная кинетическая энергия фотоэлектронов линейно возрастает с частотой света и не зависит от его интенсивности.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468</Words>
  <Application>Microsoft Office PowerPoint</Application>
  <PresentationFormat>Экран (4:3)</PresentationFormat>
  <Paragraphs>63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Arial</vt:lpstr>
      <vt:lpstr>Оформление по умолчанию</vt:lpstr>
      <vt:lpstr>Квантовая физика  </vt:lpstr>
      <vt:lpstr>Повторительно-обобщающий урок  по теме  «Фотоэффект» </vt:lpstr>
      <vt:lpstr>Цели урока:</vt:lpstr>
      <vt:lpstr>Кто является основоположником квантовой физики?</vt:lpstr>
      <vt:lpstr>Слайд 5</vt:lpstr>
      <vt:lpstr>Слайд 6</vt:lpstr>
      <vt:lpstr>Кто является основоположником теории фотоэффекта?</vt:lpstr>
      <vt:lpstr>Что называется фотоэффектом? </vt:lpstr>
      <vt:lpstr>Каким законам подчиняется фотоэффект?</vt:lpstr>
      <vt:lpstr>Кто дал объяснение явлению фотоэффект?</vt:lpstr>
      <vt:lpstr>Слайд 11</vt:lpstr>
      <vt:lpstr>Что такое фотон?</vt:lpstr>
      <vt:lpstr>Как определить массу  фотона?</vt:lpstr>
      <vt:lpstr>Как определить импульс фотона?</vt:lpstr>
      <vt:lpstr>Где применяется явление фотоэффекта?</vt:lpstr>
      <vt:lpstr>Значение открытия фотоэффекта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Квантовая физика</dc:title>
  <dc:creator>Дом</dc:creator>
  <cp:lastModifiedBy>Татьяна</cp:lastModifiedBy>
  <cp:revision>31</cp:revision>
  <dcterms:created xsi:type="dcterms:W3CDTF">2007-12-07T14:21:37Z</dcterms:created>
  <dcterms:modified xsi:type="dcterms:W3CDTF">2011-02-09T17:09:50Z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0008001004000000000001024140</vt:lpwstr>
  </property>
</Properties>
</file>