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2" r:id="rId26"/>
    <p:sldId id="281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BEDCD-688E-4F91-8C28-D3E8D63C7D88}" type="datetimeFigureOut">
              <a:rPr lang="ru-RU" smtClean="0"/>
              <a:t>13.11.2016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F5042-2A48-46E0-BBF8-4770B226143C}" type="slidenum">
              <a:rPr lang="ru-RU" smtClean="0"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BEDCD-688E-4F91-8C28-D3E8D63C7D88}" type="datetimeFigureOut">
              <a:rPr lang="ru-RU" smtClean="0"/>
              <a:t>13.11.2016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F5042-2A48-46E0-BBF8-4770B22614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BEDCD-688E-4F91-8C28-D3E8D63C7D88}" type="datetimeFigureOut">
              <a:rPr lang="ru-RU" smtClean="0"/>
              <a:t>13.11.2016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F5042-2A48-46E0-BBF8-4770B22614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BEDCD-688E-4F91-8C28-D3E8D63C7D88}" type="datetimeFigureOut">
              <a:rPr lang="ru-RU" smtClean="0"/>
              <a:t>13.11.2016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F5042-2A48-46E0-BBF8-4770B226143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BEDCD-688E-4F91-8C28-D3E8D63C7D88}" type="datetimeFigureOut">
              <a:rPr lang="ru-RU" smtClean="0"/>
              <a:t>13.11.2016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F5042-2A48-46E0-BBF8-4770B22614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BEDCD-688E-4F91-8C28-D3E8D63C7D88}" type="datetimeFigureOut">
              <a:rPr lang="ru-RU" smtClean="0"/>
              <a:t>13.11.2016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F5042-2A48-46E0-BBF8-4770B22614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BEDCD-688E-4F91-8C28-D3E8D63C7D88}" type="datetimeFigureOut">
              <a:rPr lang="ru-RU" smtClean="0"/>
              <a:t>13.11.2016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F5042-2A48-46E0-BBF8-4770B22614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BEDCD-688E-4F91-8C28-D3E8D63C7D88}" type="datetimeFigureOut">
              <a:rPr lang="ru-RU" smtClean="0"/>
              <a:t>13.11.2016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F5042-2A48-46E0-BBF8-4770B22614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BEDCD-688E-4F91-8C28-D3E8D63C7D88}" type="datetimeFigureOut">
              <a:rPr lang="ru-RU" smtClean="0"/>
              <a:t>13.11.2016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F5042-2A48-46E0-BBF8-4770B22614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BEDCD-688E-4F91-8C28-D3E8D63C7D88}" type="datetimeFigureOut">
              <a:rPr lang="ru-RU" smtClean="0"/>
              <a:t>13.11.2016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F5042-2A48-46E0-BBF8-4770B22614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BEDCD-688E-4F91-8C28-D3E8D63C7D88}" type="datetimeFigureOut">
              <a:rPr lang="ru-RU" smtClean="0"/>
              <a:t>13.11.2016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F5042-2A48-46E0-BBF8-4770B22614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AB8BEDCD-688E-4F91-8C28-D3E8D63C7D88}" type="datetimeFigureOut">
              <a:rPr lang="ru-RU" smtClean="0"/>
              <a:t>13.11.2016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B4DF5042-2A48-46E0-BBF8-4770B226143C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jpg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2.jpeg"/><Relationship Id="rId4" Type="http://schemas.openxmlformats.org/officeDocument/2006/relationships/image" Target="../media/image41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1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The theme of lesson</a:t>
            </a:r>
            <a:r>
              <a:rPr lang="ru-RU" sz="2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0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The United Kingdom of Great Britain and Northern Ireland</a:t>
            </a:r>
            <a:r>
              <a:rPr lang="ru-RU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*»</a:t>
            </a:r>
            <a:r>
              <a:rPr lang="en-US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5040" y="4221088"/>
            <a:ext cx="3068960" cy="263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47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5112568" cy="30060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36096" y="548680"/>
            <a:ext cx="309634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The flag of the United Kingdom better known as "Union Jack" (Union Jack), but its official name "Union flag" (the Union Flag).</a:t>
            </a:r>
            <a:endParaRPr lang="ru-RU" sz="20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876" y="2924944"/>
            <a:ext cx="3888854" cy="37634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3145" y="3854678"/>
            <a:ext cx="41368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The national emblem of the United Kingdom of great Britain and Northern Ireland is depicted in the form of a shield, supported on both sides with a lion and a horse - symbols of power and </a:t>
            </a:r>
            <a:r>
              <a:rPr lang="en-US" sz="20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labour</a:t>
            </a:r>
            <a:r>
              <a:rPr lang="en-US" sz="2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012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609600" y="620688"/>
            <a:ext cx="7924800" cy="5094312"/>
          </a:xfrm>
        </p:spPr>
        <p:txBody>
          <a:bodyPr/>
          <a:lstStyle/>
          <a:p>
            <a:r>
              <a:rPr lang="en-US" sz="18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1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he </a:t>
            </a:r>
            <a:r>
              <a:rPr lang="en-US" sz="18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island nation consists of several countries: England, Scotland, Northern Ireland and Wales</a:t>
            </a:r>
            <a:r>
              <a:rPr lang="en-US" sz="1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18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Status: Constitutional monarchy</a:t>
            </a:r>
          </a:p>
          <a:p>
            <a:r>
              <a:rPr lang="en-US" sz="18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the head of state is Queen Elizabeth II, the Prime Minister is determined by the parliamentary elections</a:t>
            </a:r>
            <a:r>
              <a:rPr lang="en-US" sz="1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18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Ireland, France, Belgium and the Netherlands are considered neighbors of the United Kingdom</a:t>
            </a:r>
            <a:r>
              <a:rPr lang="en-US" sz="1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Currency: </a:t>
            </a:r>
            <a:r>
              <a:rPr lang="en-US" sz="1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one pound sterling=1,25</a:t>
            </a:r>
            <a:r>
              <a:rPr lang="ru-RU" sz="1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dollars </a:t>
            </a:r>
            <a:endParaRPr lang="ru-RU" sz="18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The main political parties -The conservative </a:t>
            </a:r>
            <a:r>
              <a:rPr lang="en-US" sz="1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party,</a:t>
            </a:r>
            <a:r>
              <a:rPr lang="ru-RU" sz="1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labour</a:t>
            </a:r>
            <a:r>
              <a:rPr lang="ru-RU" sz="1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party,</a:t>
            </a:r>
            <a:r>
              <a:rPr lang="ru-RU" sz="1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Liberal </a:t>
            </a:r>
            <a:r>
              <a:rPr lang="en-US" sz="18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Democrats</a:t>
            </a:r>
            <a:endParaRPr lang="ru-RU" sz="18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221088"/>
            <a:ext cx="4200525" cy="20478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005064"/>
            <a:ext cx="3301727" cy="1748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0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204864"/>
            <a:ext cx="7924800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Cities</a:t>
            </a:r>
            <a:endParaRPr lang="ru-RU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24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82"/>
            <a:ext cx="3851920" cy="2890746"/>
          </a:xfrm>
        </p:spPr>
      </p:pic>
      <p:sp>
        <p:nvSpPr>
          <p:cNvPr id="5" name="Объект 4"/>
          <p:cNvSpPr>
            <a:spLocks noGrp="1"/>
          </p:cNvSpPr>
          <p:nvPr>
            <p:ph sz="quarter" idx="14"/>
          </p:nvPr>
        </p:nvSpPr>
        <p:spPr>
          <a:xfrm>
            <a:off x="5081765" y="980728"/>
            <a:ext cx="3733800" cy="4114800"/>
          </a:xfrm>
        </p:spPr>
        <p:txBody>
          <a:bodyPr>
            <a:normAutofit/>
          </a:bodyPr>
          <a:lstStyle/>
          <a:p>
            <a:r>
              <a:rPr lang="en-US" sz="14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London — the British capital and one of the greatest cities of history and modernity. The Westminster government works, here is Buckingham Palace, the best the national galleries, museums, theatres and clubs</a:t>
            </a:r>
            <a:r>
              <a:rPr lang="en-US" sz="1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4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Лондон — столица Великобритании и один из величайших городов истории и современности. В Вестминстере работает правительство, здесь же расположены Букингемский дворец, самые лучшие национальные галереи, музеи, театры и клубы.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7546" y="-99392"/>
            <a:ext cx="7924800" cy="1143000"/>
          </a:xfrm>
        </p:spPr>
        <p:txBody>
          <a:bodyPr/>
          <a:lstStyle/>
          <a:p>
            <a:pPr algn="r"/>
            <a:r>
              <a:rPr lang="en-US" sz="44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london</a:t>
            </a:r>
            <a:endParaRPr lang="ru-RU" sz="44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5899143"/>
            <a:ext cx="37353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Full name</a:t>
            </a:r>
            <a:r>
              <a:rPr lang="ru-RU" dirty="0" smtClean="0"/>
              <a:t>: </a:t>
            </a:r>
            <a:r>
              <a:rPr lang="en-US" dirty="0" smtClean="0"/>
              <a:t>London</a:t>
            </a:r>
            <a:endParaRPr lang="ru-RU" dirty="0" smtClean="0"/>
          </a:p>
          <a:p>
            <a:r>
              <a:rPr lang="en-US" dirty="0" smtClean="0"/>
              <a:t>Population</a:t>
            </a:r>
            <a:r>
              <a:rPr lang="ru-RU" dirty="0" smtClean="0"/>
              <a:t>:8 538 689 </a:t>
            </a:r>
            <a:r>
              <a:rPr lang="en-US" dirty="0" smtClean="0"/>
              <a:t>about people (201</a:t>
            </a:r>
            <a:r>
              <a:rPr lang="ru-RU" dirty="0" smtClean="0"/>
              <a:t>6</a:t>
            </a:r>
            <a:r>
              <a:rPr lang="en-US" dirty="0" smtClean="0"/>
              <a:t>)</a:t>
            </a:r>
            <a:endParaRPr lang="ru-RU" dirty="0" smtClean="0"/>
          </a:p>
          <a:p>
            <a:r>
              <a:rPr lang="en-US" dirty="0" smtClean="0"/>
              <a:t>Year of Foundation</a:t>
            </a:r>
            <a:r>
              <a:rPr lang="ru-RU" dirty="0" smtClean="0"/>
              <a:t>: 43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765" y="4005063"/>
            <a:ext cx="4050581" cy="281740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359" y="2378046"/>
            <a:ext cx="3262322" cy="244827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630025"/>
            <a:ext cx="2915816" cy="2269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56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953437"/>
            <a:ext cx="4486756" cy="2981233"/>
          </a:xfrm>
        </p:spPr>
      </p:pic>
      <p:sp>
        <p:nvSpPr>
          <p:cNvPr id="3" name="Объект 2"/>
          <p:cNvSpPr>
            <a:spLocks noGrp="1"/>
          </p:cNvSpPr>
          <p:nvPr>
            <p:ph sz="quarter" idx="14"/>
          </p:nvPr>
        </p:nvSpPr>
        <p:spPr>
          <a:xfrm>
            <a:off x="5410200" y="836712"/>
            <a:ext cx="3733800" cy="4114800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Edinburgh — capital of Scotland, a popular tourist city with a rich history and monumental architecture. Lively, simple, natural —so take the modern Edinburgh of its inhabitants</a:t>
            </a:r>
            <a:r>
              <a:rPr lang="en-US" sz="1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Эдинбург </a:t>
            </a:r>
            <a:r>
              <a:rPr lang="ru-RU" sz="16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— столица Шотландии, популярный среди туристов город с богатой историей и монументальной архитектурой. Живой, простой, естественный — таким воспринимают современный Эдинбург его жители.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19200" y="-243408"/>
            <a:ext cx="7924800" cy="1143000"/>
          </a:xfrm>
        </p:spPr>
        <p:txBody>
          <a:bodyPr/>
          <a:lstStyle/>
          <a:p>
            <a:pPr algn="r"/>
            <a:r>
              <a:rPr lang="en-US" sz="3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Edinburgh</a:t>
            </a:r>
            <a:endParaRPr lang="ru-RU" sz="36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593467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Full name</a:t>
            </a:r>
            <a:r>
              <a:rPr lang="ru-RU" dirty="0" smtClean="0"/>
              <a:t>: </a:t>
            </a:r>
            <a:r>
              <a:rPr lang="en-US" dirty="0" smtClean="0"/>
              <a:t>Edinburgh (capital of Scotland)</a:t>
            </a:r>
            <a:endParaRPr lang="ru-RU" dirty="0" smtClean="0"/>
          </a:p>
          <a:p>
            <a:r>
              <a:rPr lang="en-US" dirty="0" smtClean="0"/>
              <a:t>Population</a:t>
            </a:r>
            <a:r>
              <a:rPr lang="ru-RU" dirty="0" smtClean="0"/>
              <a:t>:</a:t>
            </a:r>
            <a:r>
              <a:rPr lang="ru-RU" dirty="0"/>
              <a:t>492 680 </a:t>
            </a:r>
            <a:r>
              <a:rPr lang="en-US" dirty="0" smtClean="0"/>
              <a:t>about people (201</a:t>
            </a:r>
            <a:r>
              <a:rPr lang="ru-RU" dirty="0" smtClean="0"/>
              <a:t>6</a:t>
            </a:r>
            <a:r>
              <a:rPr lang="en-US" dirty="0" smtClean="0"/>
              <a:t>)</a:t>
            </a:r>
            <a:endParaRPr lang="ru-RU" dirty="0" smtClean="0"/>
          </a:p>
          <a:p>
            <a:r>
              <a:rPr lang="en-US" dirty="0" smtClean="0"/>
              <a:t>Year of Foundation</a:t>
            </a:r>
            <a:r>
              <a:rPr lang="ru-RU" dirty="0" smtClean="0"/>
              <a:t>: 1583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000332"/>
            <a:ext cx="3779912" cy="283670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87"/>
            <a:ext cx="2411760" cy="362670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199" y="51373"/>
            <a:ext cx="3570152" cy="2337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00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764"/>
            <a:ext cx="3733800" cy="2802101"/>
          </a:xfrm>
        </p:spPr>
      </p:pic>
      <p:sp>
        <p:nvSpPr>
          <p:cNvPr id="3" name="Объект 2"/>
          <p:cNvSpPr>
            <a:spLocks noGrp="1"/>
          </p:cNvSpPr>
          <p:nvPr>
            <p:ph sz="quarter" idx="14"/>
          </p:nvPr>
        </p:nvSpPr>
        <p:spPr>
          <a:xfrm>
            <a:off x="5425899" y="1052736"/>
            <a:ext cx="3733800" cy="4114800"/>
          </a:xfrm>
        </p:spPr>
        <p:txBody>
          <a:bodyPr/>
          <a:lstStyle/>
          <a:p>
            <a:r>
              <a:rPr lang="ru-RU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Ливерпуль — город в Великобритании на северо-западном побережье Англии, в графстве </a:t>
            </a:r>
            <a:r>
              <a:rPr lang="ru-RU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Мерсисайд</a:t>
            </a:r>
            <a:r>
              <a:rPr lang="en-US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Liverpool city in the UK in the North-West coast of England, in the County of Merseyside.</a:t>
            </a:r>
            <a:endParaRPr lang="ru-RU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40548" y="0"/>
            <a:ext cx="7924800" cy="1143000"/>
          </a:xfrm>
        </p:spPr>
        <p:txBody>
          <a:bodyPr/>
          <a:lstStyle/>
          <a:p>
            <a:pPr algn="r"/>
            <a:r>
              <a:rPr lang="en-US" sz="3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Liverpool</a:t>
            </a:r>
            <a:endParaRPr lang="ru-RU" sz="36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593467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Full name</a:t>
            </a:r>
            <a:r>
              <a:rPr lang="ru-RU" dirty="0" smtClean="0"/>
              <a:t>:</a:t>
            </a:r>
            <a:r>
              <a:rPr lang="en-US" dirty="0" smtClean="0"/>
              <a:t> Liverpool</a:t>
            </a:r>
            <a:endParaRPr lang="ru-RU" dirty="0" smtClean="0"/>
          </a:p>
          <a:p>
            <a:r>
              <a:rPr lang="en-US" dirty="0" smtClean="0"/>
              <a:t>Population</a:t>
            </a:r>
            <a:r>
              <a:rPr lang="ru-RU" dirty="0" smtClean="0"/>
              <a:t>:</a:t>
            </a:r>
            <a:r>
              <a:rPr lang="ru-RU" dirty="0"/>
              <a:t>441 477 </a:t>
            </a:r>
            <a:r>
              <a:rPr lang="en-US" dirty="0" smtClean="0"/>
              <a:t>about people (201</a:t>
            </a:r>
            <a:r>
              <a:rPr lang="ru-RU" dirty="0" smtClean="0"/>
              <a:t>6</a:t>
            </a:r>
            <a:r>
              <a:rPr lang="en-US" dirty="0" smtClean="0"/>
              <a:t>)</a:t>
            </a:r>
            <a:endParaRPr lang="ru-RU" dirty="0" smtClean="0"/>
          </a:p>
          <a:p>
            <a:r>
              <a:rPr lang="en-US" dirty="0" smtClean="0"/>
              <a:t>Year of Foundation</a:t>
            </a:r>
            <a:r>
              <a:rPr lang="ru-RU" dirty="0" smtClean="0"/>
              <a:t>: 1190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412" y="4424941"/>
            <a:ext cx="3649588" cy="243305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97" y="2492897"/>
            <a:ext cx="4159680" cy="280831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3017661"/>
            <a:ext cx="3620443" cy="2377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850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737" y="13289"/>
            <a:ext cx="4784763" cy="2339217"/>
          </a:xfrm>
        </p:spPr>
      </p:pic>
      <p:sp>
        <p:nvSpPr>
          <p:cNvPr id="3" name="Объект 2"/>
          <p:cNvSpPr>
            <a:spLocks noGrp="1"/>
          </p:cNvSpPr>
          <p:nvPr>
            <p:ph sz="quarter" idx="14"/>
          </p:nvPr>
        </p:nvSpPr>
        <p:spPr>
          <a:xfrm>
            <a:off x="5410200" y="980728"/>
            <a:ext cx="3733800" cy="4114800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Manchester — a city in the North West of the UK, is the slope of the </a:t>
            </a:r>
            <a:r>
              <a:rPr lang="en-US" sz="16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Pennines</a:t>
            </a:r>
            <a:r>
              <a:rPr lang="en-US" sz="16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on the river Irwell. Major cultural, industrial, financial, commercial and transportation </a:t>
            </a:r>
            <a:r>
              <a:rPr lang="en-US" sz="16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centre</a:t>
            </a:r>
            <a:r>
              <a:rPr lang="en-US" sz="16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of the country</a:t>
            </a:r>
            <a:r>
              <a:rPr lang="en-US" sz="1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6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Манчестер — город на северо-западе Великобритании, находится у склона </a:t>
            </a:r>
            <a:r>
              <a:rPr lang="ru-RU" sz="16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Пеннинских</a:t>
            </a:r>
            <a:r>
              <a:rPr lang="ru-RU" sz="16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гор, на реке </a:t>
            </a:r>
            <a:r>
              <a:rPr lang="ru-RU" sz="16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Ирвелл</a:t>
            </a:r>
            <a:r>
              <a:rPr lang="ru-RU" sz="16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. Крупный культурный, промышленный, финансовый, коммерческий и транспортный центр страны.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19200" y="-171400"/>
            <a:ext cx="7924800" cy="1143000"/>
          </a:xfrm>
        </p:spPr>
        <p:txBody>
          <a:bodyPr/>
          <a:lstStyle/>
          <a:p>
            <a:pPr algn="r"/>
            <a:r>
              <a:rPr lang="en-US" sz="3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Manchester</a:t>
            </a:r>
            <a:endParaRPr lang="ru-RU" sz="36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593467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Full name</a:t>
            </a:r>
            <a:r>
              <a:rPr lang="ru-RU" dirty="0" smtClean="0"/>
              <a:t>:</a:t>
            </a:r>
            <a:r>
              <a:rPr lang="en-US" dirty="0" smtClean="0"/>
              <a:t> Manchester</a:t>
            </a:r>
            <a:endParaRPr lang="ru-RU" dirty="0" smtClean="0"/>
          </a:p>
          <a:p>
            <a:r>
              <a:rPr lang="en-US" dirty="0" smtClean="0"/>
              <a:t>Population</a:t>
            </a:r>
            <a:r>
              <a:rPr lang="ru-RU" dirty="0" smtClean="0"/>
              <a:t>:</a:t>
            </a:r>
            <a:r>
              <a:rPr lang="ru-RU" dirty="0"/>
              <a:t>514 </a:t>
            </a:r>
            <a:r>
              <a:rPr lang="ru-RU" dirty="0" smtClean="0"/>
              <a:t>417</a:t>
            </a:r>
            <a:r>
              <a:rPr lang="en-US" dirty="0" smtClean="0"/>
              <a:t> about people (201</a:t>
            </a:r>
            <a:r>
              <a:rPr lang="ru-RU" dirty="0" smtClean="0"/>
              <a:t>6</a:t>
            </a:r>
            <a:r>
              <a:rPr lang="en-US" dirty="0" smtClean="0"/>
              <a:t>)</a:t>
            </a:r>
            <a:endParaRPr lang="ru-RU" dirty="0" smtClean="0"/>
          </a:p>
          <a:p>
            <a:r>
              <a:rPr lang="en-US" dirty="0" smtClean="0"/>
              <a:t>Year of Foundation</a:t>
            </a:r>
            <a:r>
              <a:rPr lang="ru-RU" dirty="0" smtClean="0"/>
              <a:t>: </a:t>
            </a:r>
            <a:r>
              <a:rPr lang="en-US" dirty="0" smtClean="0"/>
              <a:t>79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9" y="2530172"/>
            <a:ext cx="2272502" cy="340449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452" y="4509120"/>
            <a:ext cx="3762549" cy="234422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304342"/>
            <a:ext cx="4050581" cy="2266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242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0" y="24230"/>
            <a:ext cx="3733800" cy="2802101"/>
          </a:xfrm>
        </p:spPr>
      </p:pic>
      <p:sp>
        <p:nvSpPr>
          <p:cNvPr id="3" name="Объект 2"/>
          <p:cNvSpPr>
            <a:spLocks noGrp="1"/>
          </p:cNvSpPr>
          <p:nvPr>
            <p:ph sz="quarter" idx="14"/>
          </p:nvPr>
        </p:nvSpPr>
        <p:spPr>
          <a:xfrm>
            <a:off x="5387249" y="836712"/>
            <a:ext cx="3733800" cy="4114800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Oxford is a city in the UK, the capital of </a:t>
            </a:r>
            <a:r>
              <a:rPr lang="en-US" sz="16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Oxfordshire</a:t>
            </a:r>
            <a:r>
              <a:rPr lang="en-US" sz="16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. Known through one of Europe's oldest universities — Oxford University</a:t>
            </a:r>
            <a:r>
              <a:rPr lang="en-US" sz="1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Оксфорд — город в Великобритании, столица графства </a:t>
            </a:r>
            <a:r>
              <a:rPr lang="ru-RU" sz="16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Оксфордшир</a:t>
            </a:r>
            <a:r>
              <a:rPr lang="ru-RU" sz="16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. Известен благодаря одному из старейших в Европе высших учебных заведений — Оксфордскому университету.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87152" y="-171400"/>
            <a:ext cx="7924800" cy="1143000"/>
          </a:xfrm>
        </p:spPr>
        <p:txBody>
          <a:bodyPr/>
          <a:lstStyle/>
          <a:p>
            <a:pPr algn="r"/>
            <a:r>
              <a:rPr lang="en-US" sz="4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Oxford</a:t>
            </a:r>
            <a:endParaRPr lang="ru-RU" sz="40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403" y="3692038"/>
            <a:ext cx="4194597" cy="314791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132856"/>
            <a:ext cx="2771775" cy="3810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5916623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Full name</a:t>
            </a:r>
            <a:r>
              <a:rPr lang="ru-RU" dirty="0" smtClean="0"/>
              <a:t>:</a:t>
            </a:r>
            <a:r>
              <a:rPr lang="en-US" dirty="0" smtClean="0"/>
              <a:t> Oxford</a:t>
            </a:r>
            <a:endParaRPr lang="ru-RU" dirty="0" smtClean="0"/>
          </a:p>
          <a:p>
            <a:r>
              <a:rPr lang="en-US" dirty="0" smtClean="0"/>
              <a:t>Population</a:t>
            </a:r>
            <a:r>
              <a:rPr lang="ru-RU" dirty="0" smtClean="0"/>
              <a:t>:</a:t>
            </a:r>
            <a:r>
              <a:rPr lang="ru-RU" dirty="0"/>
              <a:t>159 574 </a:t>
            </a:r>
            <a:r>
              <a:rPr lang="en-US" dirty="0" smtClean="0"/>
              <a:t>about people (201</a:t>
            </a:r>
            <a:r>
              <a:rPr lang="ru-RU" dirty="0" smtClean="0"/>
              <a:t>6</a:t>
            </a:r>
            <a:r>
              <a:rPr lang="en-US" dirty="0" smtClean="0"/>
              <a:t>)</a:t>
            </a:r>
            <a:endParaRPr lang="ru-RU" dirty="0" smtClean="0"/>
          </a:p>
          <a:p>
            <a:r>
              <a:rPr lang="en-US" dirty="0" smtClean="0"/>
              <a:t>Year of Foundation</a:t>
            </a:r>
            <a:r>
              <a:rPr lang="ru-RU" dirty="0" smtClean="0"/>
              <a:t>: 912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068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83568" y="2420888"/>
            <a:ext cx="7924800" cy="1143000"/>
          </a:xfrm>
        </p:spPr>
        <p:txBody>
          <a:bodyPr/>
          <a:lstStyle/>
          <a:p>
            <a:pPr algn="ctr"/>
            <a:r>
              <a:rPr lang="en-US" sz="36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sights of great Britain</a:t>
            </a:r>
            <a:endParaRPr lang="ru-RU" sz="36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976" y="3904199"/>
            <a:ext cx="4137868" cy="2953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864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0013" y="-99392"/>
            <a:ext cx="7924800" cy="1143000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Big ben</a:t>
            </a:r>
            <a:endParaRPr lang="ru-RU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20347" cy="374441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381148"/>
            <a:ext cx="3483107" cy="347813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57263"/>
            <a:ext cx="2826957" cy="37795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811" y="4096318"/>
            <a:ext cx="4567189" cy="2818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711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Lesson Plan</a:t>
            </a:r>
            <a:endParaRPr lang="ru-RU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Geographical position</a:t>
            </a:r>
          </a:p>
          <a:p>
            <a:r>
              <a:rPr lang="en-US" sz="28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Political system</a:t>
            </a:r>
          </a:p>
          <a:p>
            <a:r>
              <a:rPr lang="ru-RU" sz="28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sz="28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ities</a:t>
            </a:r>
            <a:endParaRPr lang="en-US" sz="28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Sightseeing</a:t>
            </a:r>
          </a:p>
          <a:p>
            <a:r>
              <a:rPr lang="en-US" sz="28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Knowledge check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412776"/>
            <a:ext cx="3861048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042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0"/>
            <a:ext cx="7924800" cy="1143000"/>
          </a:xfrm>
        </p:spPr>
        <p:txBody>
          <a:bodyPr/>
          <a:lstStyle/>
          <a:p>
            <a:pPr algn="r"/>
            <a:r>
              <a:rPr lang="en-US" sz="36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Westminster </a:t>
            </a:r>
            <a:r>
              <a:rPr lang="en-US" sz="3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Abbey</a:t>
            </a:r>
            <a:endParaRPr lang="ru-RU" sz="36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768" y="1772816"/>
            <a:ext cx="3157032" cy="419434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" y="-23695"/>
            <a:ext cx="2857292" cy="416348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292681"/>
            <a:ext cx="3069704" cy="257730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499861"/>
            <a:ext cx="3635896" cy="2358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24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1082" y="0"/>
            <a:ext cx="7924800" cy="1143000"/>
          </a:xfrm>
        </p:spPr>
        <p:txBody>
          <a:bodyPr/>
          <a:lstStyle/>
          <a:p>
            <a:pPr algn="r"/>
            <a:r>
              <a:rPr lang="en-US" sz="36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Tower Bridge</a:t>
            </a:r>
            <a:br>
              <a:rPr lang="en-US" sz="36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0" y="31188"/>
            <a:ext cx="4357337" cy="357301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894996"/>
            <a:ext cx="4557886" cy="341841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27417"/>
            <a:ext cx="4572000" cy="3030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46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Buckingham Palace</a:t>
            </a:r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60440" cy="336382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340768"/>
            <a:ext cx="4496544" cy="33724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877700"/>
            <a:ext cx="4464496" cy="2965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07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7100" y="0"/>
            <a:ext cx="7924800" cy="1143000"/>
          </a:xfrm>
        </p:spPr>
        <p:txBody>
          <a:bodyPr/>
          <a:lstStyle/>
          <a:p>
            <a:pPr algn="r"/>
            <a:r>
              <a:rPr lang="en-US" sz="36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Stonehenge</a:t>
            </a:r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8"/>
            <a:ext cx="5882417" cy="278131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042" y="3717032"/>
            <a:ext cx="4187957" cy="31409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644817"/>
            <a:ext cx="4104456" cy="2796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92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7924800" cy="1143000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Knowledge check</a:t>
            </a:r>
            <a:endParaRPr lang="ru-RU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sz="9600" dirty="0" smtClean="0">
                <a:latin typeface="Times New Roman" pitchFamily="18" charset="0"/>
                <a:cs typeface="Times New Roman" pitchFamily="18" charset="0"/>
              </a:rPr>
              <a:t>What washed seas the UK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? </a:t>
            </a:r>
            <a:endParaRPr lang="en-US" sz="9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9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North </a:t>
            </a:r>
            <a:r>
              <a:rPr lang="en-US" sz="96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and Irish seas</a:t>
            </a:r>
            <a:r>
              <a:rPr lang="en-US" sz="9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96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en-US" sz="9600" dirty="0" smtClean="0">
                <a:latin typeface="Times New Roman" pitchFamily="18" charset="0"/>
                <a:cs typeface="Times New Roman" pitchFamily="18" charset="0"/>
              </a:rPr>
              <a:t>The UK </a:t>
            </a:r>
            <a:r>
              <a:rPr lang="en-US" sz="9600" dirty="0">
                <a:latin typeface="Times New Roman" pitchFamily="18" charset="0"/>
                <a:cs typeface="Times New Roman" pitchFamily="18" charset="0"/>
              </a:rPr>
              <a:t>borders</a:t>
            </a: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dirty="0">
                <a:latin typeface="Times New Roman" pitchFamily="18" charset="0"/>
                <a:cs typeface="Times New Roman" pitchFamily="18" charset="0"/>
              </a:rPr>
              <a:t>with…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9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None/>
            </a:pPr>
            <a:r>
              <a:rPr lang="en-US" sz="9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Ireland</a:t>
            </a:r>
            <a:r>
              <a:rPr lang="en-US" sz="96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, France, Belgium and the Netherlands </a:t>
            </a:r>
            <a:endParaRPr lang="en-US" sz="96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9600" dirty="0" smtClean="0">
                <a:latin typeface="Times New Roman" pitchFamily="18" charset="0"/>
                <a:cs typeface="Times New Roman" pitchFamily="18" charset="0"/>
              </a:rPr>
              <a:t>The capital of the UK…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9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sz="9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London</a:t>
            </a:r>
            <a:endParaRPr lang="ru-RU" sz="96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960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9600" dirty="0" smtClean="0">
                <a:latin typeface="Times New Roman" pitchFamily="18" charset="0"/>
                <a:cs typeface="Times New Roman" pitchFamily="18" charset="0"/>
              </a:rPr>
              <a:t>UK consists </a:t>
            </a:r>
            <a:r>
              <a:rPr lang="en-US" sz="9600" dirty="0">
                <a:latin typeface="Times New Roman" pitchFamily="18" charset="0"/>
                <a:cs typeface="Times New Roman" pitchFamily="18" charset="0"/>
              </a:rPr>
              <a:t>of several </a:t>
            </a:r>
            <a:r>
              <a:rPr lang="en-US" sz="9600" dirty="0" smtClean="0">
                <a:latin typeface="Times New Roman" pitchFamily="18" charset="0"/>
                <a:cs typeface="Times New Roman" pitchFamily="18" charset="0"/>
              </a:rPr>
              <a:t>countries….</a:t>
            </a:r>
          </a:p>
          <a:p>
            <a:pPr marL="0" indent="0">
              <a:buNone/>
            </a:pPr>
            <a:r>
              <a:rPr lang="en-US" sz="9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England</a:t>
            </a:r>
            <a:r>
              <a:rPr lang="en-US" sz="96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, Scotland, Northern Ireland and Wales</a:t>
            </a:r>
            <a:r>
              <a:rPr lang="en-US" sz="9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r"/>
            <a:r>
              <a:rPr lang="en-US" sz="9600" dirty="0">
                <a:latin typeface="Times New Roman" pitchFamily="18" charset="0"/>
                <a:cs typeface="Times New Roman" pitchFamily="18" charset="0"/>
              </a:rPr>
              <a:t>The head of state of  </a:t>
            </a:r>
            <a:r>
              <a:rPr lang="en-US" sz="9600" dirty="0" smtClean="0">
                <a:latin typeface="Times New Roman" pitchFamily="18" charset="0"/>
                <a:cs typeface="Times New Roman" pitchFamily="18" charset="0"/>
              </a:rPr>
              <a:t>the UK...</a:t>
            </a:r>
          </a:p>
          <a:p>
            <a:pPr marL="0" indent="0" algn="r">
              <a:buNone/>
            </a:pPr>
            <a:r>
              <a:rPr lang="en-US" sz="9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Queen </a:t>
            </a:r>
            <a:r>
              <a:rPr lang="en-US" sz="96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Elizabeth </a:t>
            </a:r>
            <a:r>
              <a:rPr lang="en-US" sz="9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II</a:t>
            </a:r>
          </a:p>
          <a:p>
            <a:pPr algn="ctr"/>
            <a:r>
              <a:rPr lang="en-US" sz="9600" dirty="0">
                <a:latin typeface="Times New Roman" pitchFamily="18" charset="0"/>
                <a:cs typeface="Times New Roman" pitchFamily="18" charset="0"/>
              </a:rPr>
              <a:t>Official </a:t>
            </a:r>
            <a:r>
              <a:rPr lang="en-US" sz="9600" dirty="0" smtClean="0">
                <a:latin typeface="Times New Roman" pitchFamily="18" charset="0"/>
                <a:cs typeface="Times New Roman" pitchFamily="18" charset="0"/>
              </a:rPr>
              <a:t>name…</a:t>
            </a:r>
          </a:p>
          <a:p>
            <a:pPr marL="0" indent="0" algn="ctr">
              <a:buNone/>
            </a:pPr>
            <a:r>
              <a:rPr lang="en-US" sz="9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United </a:t>
            </a:r>
            <a:r>
              <a:rPr lang="en-US" sz="96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Kingdom of great Britain and Northern Ireland</a:t>
            </a:r>
            <a:endParaRPr lang="en-US" sz="9600" dirty="0">
              <a:latin typeface="Times New Roman" pitchFamily="18" charset="0"/>
              <a:cs typeface="Times New Roman" pitchFamily="18" charset="0"/>
            </a:endParaRPr>
          </a:p>
          <a:p>
            <a:endParaRPr lang="en-US" sz="18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8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8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0088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1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Sightseeing- </a:t>
            </a:r>
            <a:r>
              <a:rPr lang="ru-RU" sz="1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осмотр достопримечательностей</a:t>
            </a:r>
          </a:p>
          <a:p>
            <a:r>
              <a:rPr lang="en-US" sz="1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Capital</a:t>
            </a:r>
            <a:r>
              <a:rPr lang="ru-RU" sz="1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- столица</a:t>
            </a:r>
            <a:endParaRPr lang="en-US" sz="18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Population</a:t>
            </a:r>
            <a:r>
              <a:rPr lang="ru-RU" sz="1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- население</a:t>
            </a:r>
            <a:endParaRPr lang="en-US" sz="18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Area</a:t>
            </a:r>
            <a:r>
              <a:rPr lang="ru-RU" sz="1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- площадь</a:t>
            </a:r>
            <a:endParaRPr lang="en-US" sz="18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To wash</a:t>
            </a:r>
            <a:r>
              <a:rPr lang="ru-RU" sz="1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- омывать </a:t>
            </a:r>
            <a:endParaRPr lang="en-US" sz="18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To consider</a:t>
            </a:r>
            <a:r>
              <a:rPr lang="ru-RU" sz="1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- рассматривать</a:t>
            </a:r>
            <a:endParaRPr lang="en-US" sz="18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Language</a:t>
            </a:r>
            <a:r>
              <a:rPr lang="ru-RU" sz="1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- язык </a:t>
            </a:r>
            <a:endParaRPr lang="en-US" sz="18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18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8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8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8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sz="1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The head of state</a:t>
            </a:r>
            <a:r>
              <a:rPr lang="ru-RU" sz="1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- глава государства</a:t>
            </a:r>
            <a:endParaRPr lang="en-US" sz="18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Currency</a:t>
            </a:r>
            <a:r>
              <a:rPr lang="ru-RU" sz="1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- валюта</a:t>
            </a:r>
            <a:endParaRPr lang="ru-RU" sz="18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1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o determine- </a:t>
            </a:r>
            <a:r>
              <a:rPr lang="ru-RU" sz="1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определять</a:t>
            </a:r>
            <a:endParaRPr lang="en-US" sz="18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Inhabitant- </a:t>
            </a:r>
            <a:r>
              <a:rPr lang="ru-RU" sz="1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житель </a:t>
            </a:r>
            <a:endParaRPr lang="en-US" sz="18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Coast</a:t>
            </a:r>
            <a:r>
              <a:rPr lang="ru-RU" sz="1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- побережье</a:t>
            </a:r>
            <a:endParaRPr lang="en-US" sz="18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Year of </a:t>
            </a:r>
            <a:r>
              <a:rPr lang="en-US" sz="1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Foundation</a:t>
            </a:r>
            <a:r>
              <a:rPr lang="ru-RU" sz="1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-год основания</a:t>
            </a:r>
            <a:endParaRPr lang="en-US" sz="18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To consist</a:t>
            </a:r>
            <a:r>
              <a:rPr lang="ru-RU" sz="1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- состоять</a:t>
            </a:r>
            <a:endParaRPr lang="en-US" sz="18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8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6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 Learn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023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7584" y="2132856"/>
            <a:ext cx="7924800" cy="1143000"/>
          </a:xfrm>
        </p:spPr>
        <p:txBody>
          <a:bodyPr/>
          <a:lstStyle/>
          <a:p>
            <a:pPr algn="ctr"/>
            <a:r>
              <a:rPr lang="en-US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Thank you for attention</a:t>
            </a:r>
            <a:endParaRPr lang="ru-RU" i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4462086"/>
            <a:ext cx="2411760" cy="241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56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560" y="2348880"/>
            <a:ext cx="7924800" cy="1143000"/>
          </a:xfrm>
        </p:spPr>
        <p:txBody>
          <a:bodyPr/>
          <a:lstStyle/>
          <a:p>
            <a:pPr algn="ctr"/>
            <a:r>
              <a:rPr lang="en-US" i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Geographical position</a:t>
            </a:r>
            <a:br>
              <a:rPr lang="en-US" i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i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3571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901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546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4216497"/>
            <a:ext cx="2873896" cy="2417665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11560" y="0"/>
            <a:ext cx="7924800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Facts</a:t>
            </a:r>
            <a:endParaRPr lang="ru-RU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611560" y="1310529"/>
            <a:ext cx="7924800" cy="4114800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United Kingdom of </a:t>
            </a:r>
            <a:r>
              <a:rPr lang="en-US" sz="2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Great </a:t>
            </a:r>
            <a:r>
              <a:rPr lang="en-US" sz="20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Britain and Northern Ireland is an island of Western European the </a:t>
            </a:r>
            <a:r>
              <a:rPr lang="en-US" sz="2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state</a:t>
            </a:r>
            <a:r>
              <a:rPr lang="ru-RU" sz="2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Official </a:t>
            </a:r>
            <a:r>
              <a:rPr lang="en-US" sz="20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name:</a:t>
            </a:r>
            <a:r>
              <a:rPr lang="ru-RU" sz="20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United Kingdom of great Britain and Northern Ireland </a:t>
            </a:r>
            <a:endParaRPr lang="ru-RU" sz="20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Capital: </a:t>
            </a:r>
            <a:r>
              <a:rPr lang="en-US" sz="2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London</a:t>
            </a:r>
            <a:endParaRPr lang="en-US" sz="20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Population</a:t>
            </a:r>
            <a:r>
              <a:rPr lang="en-US" sz="2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0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65 102 385 </a:t>
            </a:r>
            <a:r>
              <a:rPr lang="en-US" sz="2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about </a:t>
            </a:r>
            <a:r>
              <a:rPr lang="en-US" sz="20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people (</a:t>
            </a:r>
            <a:r>
              <a:rPr lang="en-US" sz="2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201</a:t>
            </a:r>
            <a:r>
              <a:rPr lang="ru-RU" sz="2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6)</a:t>
            </a:r>
            <a:endParaRPr lang="en-US" sz="20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Area:</a:t>
            </a:r>
            <a:r>
              <a:rPr lang="ru-RU" sz="20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9 984 670 </a:t>
            </a:r>
            <a:r>
              <a:rPr lang="en-US" sz="20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square kilometers</a:t>
            </a:r>
            <a:endParaRPr lang="ru-RU" sz="20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Washed </a:t>
            </a:r>
            <a:r>
              <a:rPr lang="en-US" sz="20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by the waters of the Atlantic ocean, North and Irish </a:t>
            </a:r>
            <a:r>
              <a:rPr lang="en-US" sz="2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seas.</a:t>
            </a:r>
            <a:endParaRPr lang="ru-RU" sz="20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67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Facts</a:t>
            </a:r>
            <a:endParaRPr lang="ru-RU" sz="32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0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The official language is English, while actively exist the Scottish language and two Celtic language: Welsh and Gaelic language</a:t>
            </a:r>
            <a:r>
              <a:rPr lang="en-US" sz="2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Capital-London, </a:t>
            </a:r>
            <a:r>
              <a:rPr lang="en-US" sz="20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largest cities- London, Edinburgh, </a:t>
            </a:r>
            <a:r>
              <a:rPr lang="en-US" sz="2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Manchester.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789040"/>
            <a:ext cx="4762500" cy="1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04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2132856"/>
            <a:ext cx="7924800" cy="1143000"/>
          </a:xfrm>
        </p:spPr>
        <p:txBody>
          <a:bodyPr/>
          <a:lstStyle/>
          <a:p>
            <a:pPr algn="ctr"/>
            <a:r>
              <a:rPr lang="en-US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Political system</a:t>
            </a:r>
            <a:endParaRPr lang="ru-RU" sz="32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485002"/>
            <a:ext cx="3779912" cy="2362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13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488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308</TotalTime>
  <Words>803</Words>
  <Application>Microsoft Office PowerPoint</Application>
  <PresentationFormat>Экран (4:3)</PresentationFormat>
  <Paragraphs>108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Горизонт</vt:lpstr>
      <vt:lpstr>«The United Kingdom of Great Britain and Northern Ireland*»  </vt:lpstr>
      <vt:lpstr>Lesson Plan</vt:lpstr>
      <vt:lpstr>Geographical position </vt:lpstr>
      <vt:lpstr>Презентация PowerPoint</vt:lpstr>
      <vt:lpstr>Презентация PowerPoint</vt:lpstr>
      <vt:lpstr>Facts</vt:lpstr>
      <vt:lpstr>Facts</vt:lpstr>
      <vt:lpstr>Political system</vt:lpstr>
      <vt:lpstr>Презентация PowerPoint</vt:lpstr>
      <vt:lpstr>Презентация PowerPoint</vt:lpstr>
      <vt:lpstr>Презентация PowerPoint</vt:lpstr>
      <vt:lpstr>Cities</vt:lpstr>
      <vt:lpstr>london</vt:lpstr>
      <vt:lpstr>Edinburgh</vt:lpstr>
      <vt:lpstr>Liverpool</vt:lpstr>
      <vt:lpstr>Manchester</vt:lpstr>
      <vt:lpstr>Oxford</vt:lpstr>
      <vt:lpstr>sights of great Britain</vt:lpstr>
      <vt:lpstr>Big ben</vt:lpstr>
      <vt:lpstr>Westminster Abbey</vt:lpstr>
      <vt:lpstr>Tower Bridge </vt:lpstr>
      <vt:lpstr>Buckingham Palace </vt:lpstr>
      <vt:lpstr>Stonehenge </vt:lpstr>
      <vt:lpstr>Knowledge check</vt:lpstr>
      <vt:lpstr> To Learn!</vt:lpstr>
      <vt:lpstr>Thank you for attention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«The United Kingdom of Great Britain and Northern Ireland*»</dc:title>
  <dc:creator>123</dc:creator>
  <cp:lastModifiedBy>123</cp:lastModifiedBy>
  <cp:revision>24</cp:revision>
  <dcterms:created xsi:type="dcterms:W3CDTF">2016-11-13T07:17:57Z</dcterms:created>
  <dcterms:modified xsi:type="dcterms:W3CDTF">2016-11-13T12:44:23Z</dcterms:modified>
</cp:coreProperties>
</file>