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87" r:id="rId4"/>
    <p:sldId id="304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74" r:id="rId13"/>
    <p:sldId id="295" r:id="rId14"/>
    <p:sldId id="303" r:id="rId15"/>
    <p:sldId id="296" r:id="rId16"/>
    <p:sldId id="299" r:id="rId17"/>
    <p:sldId id="300" r:id="rId18"/>
    <p:sldId id="301" r:id="rId19"/>
    <p:sldId id="297" r:id="rId20"/>
    <p:sldId id="298" r:id="rId21"/>
    <p:sldId id="305" r:id="rId22"/>
    <p:sldId id="273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1B80FA-410C-4268-B7B2-11E80BBD71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BEE3-D143-4916-B0AA-0646B7452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AD8536-3755-4D6E-BBE5-7A907FD83CA2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DEA04-5899-4B23-8405-78DA7191A1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Lunokhod_1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E:\&#1053;&#1072;&#1090;&#1072;&#1096;&#1072;\Nata\&#1040;&#1090;&#1090;&#1077;&#1089;&#1090;&#1072;&#1094;&#1080;&#1103;\www_fizika_ru%20-%20&#1048;&#1089;&#1082;&#1091;&#1089;&#1089;&#1090;&#1074;&#1077;&#1085;&#1085;&#1099;&#1077;%20&#1089;&#1087;&#1091;&#1090;&#1085;&#1080;&#1082;&#1080;.files\14e-i2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b/be/Sputnik_asm.jp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d/df/Vostok_spacecraft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571472" y="1357298"/>
            <a:ext cx="8099328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ОСВОЕНИЕ КОСМОСА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428625" y="428625"/>
            <a:ext cx="37147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Алексей Архипович Леонов 18-19 марта 1965 года совместно с Павлом Беляевым совершил полёт в космос в качестве второго пилота на космическом корабле Восход-2. Продолжительность полёта 1 сутки 2 часа 2 минуты 17 секунд. В ходе этого полёта Леонов совершил первый в истории космонавтики выход в открытый космос продолжительностью 12 минут 9 секунд.</a:t>
            </a:r>
          </a:p>
        </p:txBody>
      </p:sp>
      <p:pic>
        <p:nvPicPr>
          <p:cNvPr id="19459" name="Picture 2" descr="D:\РАЗНЫЕ КАРТИНКИ\открытки\день космонавтики\лео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57188"/>
            <a:ext cx="42814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42938" y="357188"/>
            <a:ext cx="8143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20 июля 1969 года американские астронавты совершили посадку на поверхность Луны.</a:t>
            </a:r>
          </a:p>
          <a:p>
            <a:r>
              <a:rPr lang="ru-RU" sz="2200"/>
              <a:t>Командир корабля Нейл Алден Армстронг, пилот лунного модуля Эдвин Юджин Олдрин, пилот орбитального модуля Майкл Коллинз. Все они отправились в космос второй раз. Полёт стартовал с мыса Канаверал 16 июля 1969 года.</a:t>
            </a:r>
          </a:p>
        </p:txBody>
      </p:sp>
      <p:pic>
        <p:nvPicPr>
          <p:cNvPr id="20483" name="Picture 2" descr="D:\РАЗНЫЕ КАРТИНКИ\открытки\день космонавтики\американ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643188"/>
            <a:ext cx="6715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285984" y="214290"/>
            <a:ext cx="7315200" cy="411162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596px-5927_N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5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5715016"/>
            <a:ext cx="5786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  <a:latin typeface="Calibri"/>
              </a:rPr>
              <a:t>Лунный модуль</a:t>
            </a:r>
            <a:endParaRPr lang="ru-RU" sz="4000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8358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</a:rPr>
              <a:t>Первый человек, ступивший на Луну, - командир корабля Нейл </a:t>
            </a:r>
            <a:r>
              <a:rPr lang="ru-RU" sz="2200" dirty="0" err="1">
                <a:solidFill>
                  <a:srgbClr val="FF0000"/>
                </a:solidFill>
              </a:rPr>
              <a:t>Армстронг</a:t>
            </a:r>
            <a:r>
              <a:rPr lang="ru-RU" sz="2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1507" name="Picture 2" descr="D:\РАЗНЫЕ КАРТИНКИ\открытки\день космонавтики\272397-936496ffbcb7a4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85875"/>
            <a:ext cx="74295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81" y="0"/>
            <a:ext cx="91683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100010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Луна 16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300px-Lunokhod_1">
            <a:hlinkClick r:id="rId2" tooltip="Луноход-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570163"/>
            <a:ext cx="5292725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4214810" cy="6215081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Масса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«Лунохода-1»</a:t>
            </a:r>
            <a:r>
              <a:rPr lang="ru-RU" sz="3200" dirty="0" smtClean="0">
                <a:latin typeface="Times New Roman" pitchFamily="18" charset="0"/>
              </a:rPr>
              <a:t> — 756 кг. </a:t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Диаметр по верхнему основанию корпуса — 2150мм, </a:t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Высота 1920 мм, </a:t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Длина шасси  — 2215 мм,</a:t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Ширина колеи — 1600 мм.</a:t>
            </a:r>
            <a:r>
              <a:rPr lang="ru-RU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/>
                <a:latin typeface="a_LCDNovaObl" pitchFamily="34" charset="-52"/>
              </a:rPr>
              <a:t>Венера 1</a:t>
            </a:r>
            <a:endParaRPr lang="ru-RU" dirty="0" smtClean="0">
              <a:solidFill>
                <a:srgbClr val="FF0000"/>
              </a:solidFill>
              <a:latin typeface="a_LCDNovaObl" pitchFamily="34" charset="-52"/>
            </a:endParaRPr>
          </a:p>
        </p:txBody>
      </p:sp>
      <p:pic>
        <p:nvPicPr>
          <p:cNvPr id="20483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890" y="1935163"/>
            <a:ext cx="6326220" cy="4389437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30163"/>
            <a:ext cx="7543800" cy="669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/>
                <a:latin typeface="a_LCDNovaObl" pitchFamily="34" charset="-52"/>
              </a:rPr>
              <a:t>Венера 3</a:t>
            </a:r>
            <a:endParaRPr lang="ru-RU" dirty="0" smtClean="0">
              <a:solidFill>
                <a:srgbClr val="FF0000"/>
              </a:solidFill>
              <a:latin typeface="a_LCDNovaObl" pitchFamily="34" charset="-52"/>
            </a:endParaRPr>
          </a:p>
        </p:txBody>
      </p:sp>
      <p:pic>
        <p:nvPicPr>
          <p:cNvPr id="21507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0"/>
            <a:ext cx="3214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_LCDNovaObl" pitchFamily="34" charset="-52"/>
              </a:rPr>
              <a:t>Венера 3</a:t>
            </a:r>
            <a:endParaRPr lang="ru-RU" sz="3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746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effectLst/>
                <a:latin typeface="a_LCDNovaObl" pitchFamily="34" charset="-52"/>
              </a:rPr>
              <a:t>Венера 7</a:t>
            </a:r>
            <a:endParaRPr lang="ru-RU" dirty="0" smtClean="0">
              <a:latin typeface="a_LCDNovaObl" pitchFamily="34" charset="-52"/>
            </a:endParaRPr>
          </a:p>
        </p:txBody>
      </p:sp>
      <p:pic>
        <p:nvPicPr>
          <p:cNvPr id="23555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9713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0"/>
            <a:ext cx="3929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_LCDNovaObl" pitchFamily="34" charset="-52"/>
              </a:rPr>
              <a:t>                       </a:t>
            </a:r>
            <a:r>
              <a:rPr lang="ru-RU" sz="4000" dirty="0" smtClean="0">
                <a:solidFill>
                  <a:srgbClr val="FF0000"/>
                </a:solidFill>
                <a:latin typeface="a_LCDNovaObl" pitchFamily="34" charset="-52"/>
              </a:rPr>
              <a:t>Венера 7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5159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/>
                <a:latin typeface="a_LCDNovaObl" pitchFamily="34" charset="-52"/>
              </a:rPr>
              <a:t>МАРС 1</a:t>
            </a:r>
            <a:endParaRPr lang="ru-RU" dirty="0" smtClean="0">
              <a:solidFill>
                <a:srgbClr val="FF0000"/>
              </a:solidFill>
              <a:latin typeface="a_LCDNovaObl" pitchFamily="34" charset="-52"/>
            </a:endParaRPr>
          </a:p>
        </p:txBody>
      </p:sp>
      <p:pic>
        <p:nvPicPr>
          <p:cNvPr id="14339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652463"/>
            <a:ext cx="7924800" cy="6191250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КИТАЙ\карта космодромов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285776"/>
            <a:ext cx="9929850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76200"/>
            <a:ext cx="75438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/>
                <a:latin typeface="a_LCDNovaObl" pitchFamily="34" charset="-52"/>
              </a:rPr>
              <a:t>МАРС 3</a:t>
            </a:r>
            <a:endParaRPr lang="ru-RU" dirty="0" smtClean="0">
              <a:solidFill>
                <a:srgbClr val="FF0000"/>
              </a:solidFill>
              <a:latin typeface="a_LCDNovaObl" pitchFamily="34" charset="-52"/>
            </a:endParaRPr>
          </a:p>
        </p:txBody>
      </p:sp>
      <p:pic>
        <p:nvPicPr>
          <p:cNvPr id="16387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690563"/>
            <a:ext cx="7848600" cy="6167437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57200" y="23336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ru-RU" sz="4000" b="1">
                <a:solidFill>
                  <a:srgbClr val="FF0000"/>
                </a:solidFill>
              </a:rPr>
              <a:t>Старт космического корабля СОЮЗ</a:t>
            </a:r>
          </a:p>
        </p:txBody>
      </p:sp>
      <p:pic>
        <p:nvPicPr>
          <p:cNvPr id="5" name="Picture 4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55763"/>
            <a:ext cx="6911975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5214938" y="1071563"/>
            <a:ext cx="3429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Lucida Sans Unicode" pitchFamily="34" charset="0"/>
              </a:rPr>
              <a:t>Орбитальный комплекс </a:t>
            </a:r>
            <a:r>
              <a:rPr lang="ru-RU" dirty="0">
                <a:solidFill>
                  <a:srgbClr val="FF0000"/>
                </a:solidFill>
                <a:latin typeface="Lucida Sans Unicode" pitchFamily="34" charset="0"/>
              </a:rPr>
              <a:t>«Мир» </a:t>
            </a:r>
            <a:r>
              <a:rPr lang="ru-RU" dirty="0">
                <a:latin typeface="Lucida Sans Unicode" pitchFamily="34" charset="0"/>
              </a:rPr>
              <a:t>находился в эксплуатации до июня 2000 года – почти что втрое дольше, чем было запланировано при запуске станции. За это время на нем было проведено 28 космических экспедиций, в общей сложности на комплексе побывали 139 российских и зарубежных исследователей космоса, было размещено 11,5 тонн научного оборудования 240 наименований из 27 стран мира. </a:t>
            </a:r>
            <a:br>
              <a:rPr lang="ru-RU" dirty="0">
                <a:latin typeface="Lucida Sans Unicode" pitchFamily="34" charset="0"/>
              </a:rPr>
            </a:br>
            <a:r>
              <a:rPr lang="ru-RU" dirty="0">
                <a:latin typeface="Lucida Sans Unicode" pitchFamily="34" charset="0"/>
              </a:rPr>
              <a:t/>
            </a:r>
            <a:br>
              <a:rPr lang="ru-RU" dirty="0">
                <a:latin typeface="Lucida Sans Unicode" pitchFamily="34" charset="0"/>
              </a:rPr>
            </a:br>
            <a:endParaRPr lang="ru-RU" dirty="0">
              <a:latin typeface="Lucida Sans Unicode" pitchFamily="34" charset="0"/>
            </a:endParaRPr>
          </a:p>
        </p:txBody>
      </p:sp>
      <p:pic>
        <p:nvPicPr>
          <p:cNvPr id="5" name="Рисунок 2" descr="Орбитальная станция «Мир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47640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узон\Жека\Учеба\Астрофото\МКС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396" y="6273225"/>
            <a:ext cx="7308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Международная космическая станция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3600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2"/>
          </p:nvPr>
        </p:nvSpPr>
        <p:spPr>
          <a:xfrm>
            <a:off x="5105400" y="1471599"/>
            <a:ext cx="4038600" cy="2185988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Содержимое 22"/>
          <p:cNvSpPr>
            <a:spLocks noGrp="1"/>
          </p:cNvSpPr>
          <p:nvPr>
            <p:ph sz="quarter" idx="3"/>
          </p:nvPr>
        </p:nvSpPr>
        <p:spPr>
          <a:xfrm>
            <a:off x="5105400" y="3809987"/>
            <a:ext cx="4038600" cy="2187575"/>
          </a:xfrm>
        </p:spPr>
        <p:txBody>
          <a:bodyPr/>
          <a:lstStyle/>
          <a:p>
            <a:endParaRPr lang="ru-RU"/>
          </a:p>
        </p:txBody>
      </p:sp>
      <p:pic>
        <p:nvPicPr>
          <p:cNvPr id="25" name="Picture 4" descr="E:\Наташа\Nata\Аттестация\www_fizika_ru - Искусственные спутники.files\14e-i2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4668838" y="1571612"/>
            <a:ext cx="4208462" cy="4249737"/>
          </a:xfrm>
          <a:prstGeom prst="rect">
            <a:avLst/>
          </a:prstGeom>
          <a:noFill/>
          <a:ln/>
        </p:spPr>
      </p:pic>
      <p:pic>
        <p:nvPicPr>
          <p:cNvPr id="26" name="Picture 11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45325" y="1571612"/>
            <a:ext cx="215900" cy="215900"/>
          </a:xfrm>
          <a:prstGeom prst="rect">
            <a:avLst/>
          </a:prstGeom>
          <a:noFill/>
          <a:ln/>
        </p:spPr>
      </p:pic>
      <p:pic>
        <p:nvPicPr>
          <p:cNvPr id="27" name="Picture 14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325" y="157161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325" y="157161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325" y="157161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7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325" y="157161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8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325" y="157161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9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325" y="157161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0" descr="e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5463" y="2652699"/>
            <a:ext cx="23034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0" y="500042"/>
            <a:ext cx="4500562" cy="5929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ело, скорость которого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равна 7,9 км/с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 направлена горизонтально относительно поверхности Земли, становится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искусственным спутником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движущимся по круговой орбите на небольшой высоте над Землей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0532 C 0.0224 0.01481 0.03316 0.02453 0.04202 0.03865 C 0.05087 0.05278 0.05834 0.06782 0.06493 0.09004 C 0.07153 0.11227 0.07952 0.15023 0.0816 0.17199 C 0.08368 0.19375 0.07952 0.20787 0.07743 0.2206 C 0.07535 0.23333 0.07049 0.24375 0.0691 0.24838 " pathEditMode="relative" rAng="0" ptsTypes="aaaaaA">
                                      <p:cBhvr>
                                        <p:cTn id="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59259E-6 C 0.01858 0.01181 0.03716 0.02384 0.05001 0.0375 C 0.06285 0.05116 0.06771 0.0588 0.07709 0.08194 C 0.08646 0.10509 0.10087 0.15046 0.10626 0.17639 C 0.11164 0.20231 0.10955 0.21667 0.10938 0.2375 C 0.10921 0.25833 0.10955 0.28032 0.10521 0.30139 C 0.10087 0.32245 0.09115 0.34792 0.08334 0.36389 C 0.07553 0.37986 0.06615 0.38819 0.05834 0.39722 C 0.05053 0.40625 0.04393 0.41227 0.03646 0.41806 C 0.029 0.42384 0.01702 0.42986 0.01355 0.43194 " pathEditMode="relative" ptsTypes="aaaaaaaa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1.48148E-6 C 0.01615 0.00717 0.0323 0.01458 0.0448 0.02361 C 0.0573 0.03264 0.06511 0.04167 0.07501 0.05417 C 0.0849 0.06667 0.0948 0.07986 0.10417 0.09861 C 0.11355 0.11736 0.12483 0.14097 0.13126 0.16667 C 0.13768 0.19236 0.14133 0.22662 0.14272 0.25278 C 0.1441 0.27893 0.14306 0.2993 0.13959 0.32361 C 0.13612 0.34792 0.13212 0.37592 0.12188 0.39861 C 0.11164 0.4213 0.09133 0.44583 0.07813 0.45972 C 0.06494 0.47361 0.05956 0.47685 0.04272 0.48194 C 0.02587 0.48704 -0.00365 0.4912 -0.02292 0.49028 C -0.04219 0.48935 -0.0599 0.48171 -0.07292 0.47639 C -0.08594 0.47106 -0.09028 0.46852 -0.10104 0.45833 C -0.11181 0.44815 -0.12848 0.43079 -0.1375 0.41528 C -0.14653 0.39977 -0.15104 0.3787 -0.15521 0.36528 C -0.15938 0.35185 -0.16129 0.33981 -0.1625 0.33472 " pathEditMode="relative" ptsTypes="aaaaaaaaaaaaaa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051 C 0.08229 -0.0051 0.18507 0.13125 0.18507 0.29907 C 0.18507 0.46713 0.08229 0.60393 -0.04375 0.60393 C -0.16944 0.60393 -0.2717 0.46713 -0.2717 0.29907 C -0.2717 0.13125 -0.16944 -0.0051 -0.04375 -0.0051 Z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ris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794" y="460375"/>
            <a:ext cx="7110413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e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5094" y="1154135"/>
            <a:ext cx="1008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D:\РАЗНЫЕ КАРТИНКИ\открытки\день космонавтики\belka-strelka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025" y="2571750"/>
            <a:ext cx="57689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214313" y="0"/>
            <a:ext cx="3429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20 августа 1960 года в космос летали собаки Белка и Стрелка, это были первые животные, которые  благополучно вернулись  из космического полета. После суточного полета они были возвращены на Землю в катапультируемой капсуле и стали мировыми знаменитостями.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000500" y="0"/>
            <a:ext cx="51435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50"/>
                </a:solidFill>
              </a:rPr>
              <a:t>З</a:t>
            </a:r>
            <a:r>
              <a:rPr lang="ru-RU" sz="3200" b="1">
                <a:solidFill>
                  <a:srgbClr val="00B050"/>
                </a:solidFill>
                <a:cs typeface="Times New Roman" pitchFamily="18" charset="0"/>
              </a:rPr>
              <a:t>апуск второго космического корабля на орбиту спутника Земли</a:t>
            </a:r>
            <a:r>
              <a:rPr lang="ru-RU" sz="3200" b="1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8435975" cy="24209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4 октября 1957 года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запуск первого искусственного спутника Земли в Советском Союзе.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Началось практическое освоение космоса </a:t>
            </a:r>
          </a:p>
        </p:txBody>
      </p:sp>
      <p:pic>
        <p:nvPicPr>
          <p:cNvPr id="4099" name="Picture 7" descr="Файл:Sputnik asm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2076450"/>
            <a:ext cx="5832475" cy="4781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Пилотируемая космонавтика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7499350" cy="16129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smtClean="0"/>
              <a:t>стала развиваться после полёта в космос советского космонавта Юрия Гагарина 12 апреля 1961 года. </a:t>
            </a:r>
          </a:p>
        </p:txBody>
      </p:sp>
      <p:pic>
        <p:nvPicPr>
          <p:cNvPr id="5124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71888" y="2752725"/>
            <a:ext cx="5472112" cy="4105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Файл:Vostok spacecraf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Восход-1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:\РАЗНЫЕ КАРТИНКИ\открытки\день космонавтики\валентина терешков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888" y="357188"/>
            <a:ext cx="43497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285750" y="357188"/>
            <a:ext cx="38576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Валентина Владимировна Николаева-Терешкова. Первая в мире женщина-космонавт.  Герой Советского Союза. Летчик-космонавт, полковник, кандидат технических наук. </a:t>
            </a:r>
          </a:p>
          <a:p>
            <a:r>
              <a:rPr lang="ru-RU" sz="2200"/>
              <a:t> Совершила космический полет 16-19 июня 1963 года на космическом корабле «Восток-6».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309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ОСВОЕНИЕ КОСМОСА</vt:lpstr>
      <vt:lpstr>Слайд 2</vt:lpstr>
      <vt:lpstr>Слайд 3</vt:lpstr>
      <vt:lpstr>Слайд 4</vt:lpstr>
      <vt:lpstr>Слайд 5</vt:lpstr>
      <vt:lpstr>Слайд 6</vt:lpstr>
      <vt:lpstr>Пилотируемая космонавтика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Масса «Лунохода-1» — 756 кг.  Диаметр по верхнему основанию корпуса — 2150мм,  Высота 1920 мм,  Длина шасси  — 2215 мм, Ширина колеи — 1600 мм. </vt:lpstr>
      <vt:lpstr>Венера 1</vt:lpstr>
      <vt:lpstr>Венера 3</vt:lpstr>
      <vt:lpstr>Венера 7</vt:lpstr>
      <vt:lpstr>МАРС 1</vt:lpstr>
      <vt:lpstr>МАРС 3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2011-03-26T04:05:21Z</dcterms:created>
  <dcterms:modified xsi:type="dcterms:W3CDTF">2011-03-31T10:30:13Z</dcterms:modified>
</cp:coreProperties>
</file>