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20" r:id="rId4"/>
    <p:sldId id="321" r:id="rId5"/>
    <p:sldId id="323" r:id="rId6"/>
    <p:sldId id="325" r:id="rId7"/>
    <p:sldId id="316" r:id="rId8"/>
    <p:sldId id="318" r:id="rId9"/>
    <p:sldId id="326" r:id="rId10"/>
    <p:sldId id="327" r:id="rId11"/>
    <p:sldId id="317" r:id="rId12"/>
    <p:sldId id="312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  <a:srgbClr val="FFCC00"/>
    <a:srgbClr val="FFFF66"/>
    <a:srgbClr val="FFCCFF"/>
    <a:srgbClr val="006600"/>
    <a:srgbClr val="F24450"/>
    <a:srgbClr val="FF66CC"/>
    <a:srgbClr val="33660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7" autoAdjust="0"/>
    <p:restoredTop sz="94660"/>
  </p:normalViewPr>
  <p:slideViewPr>
    <p:cSldViewPr>
      <p:cViewPr varScale="1">
        <p:scale>
          <a:sx n="59" d="100"/>
          <a:sy n="59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7B95E-16B3-4B47-9F80-316617FD3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BA017-0239-49C1-A0D7-BB591BFF2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5F43-F055-49DD-8394-D58BED041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D04D-CA6D-444C-90DE-9451D8168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C7582-0DB8-46FC-9D2F-D302FCE52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BBA2B-2981-45FB-AD88-DC21EC7A9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0110C-51AC-4B29-A260-6C2F1B17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A96DC-C8F7-4C32-8C9F-1B1C7601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3E53-8092-4A17-A2E0-C564C9BE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DA9D-F044-457A-B3A9-D3B55A0C5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48D2B-0DD2-4722-A396-75BCE4416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CDBAC-606D-4419-B8AF-BA58B3C7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E97907-6E82-4752-AC16-59A5F893A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6;&#1091;&#1088;&#1086;&#1095;&#1085;&#1086;&#1077;%20&#1087;&#1083;&#1072;&#1085;&#1080;&#1088;&#1086;&#1074;&#1072;&#1085;&#1080;&#1077;%202015-2016\2%20&#1082;&#1083;&#1072;&#1089;&#1089;\4%20term\14%20-%20&#1059;&#1088;&#1086;&#1082;%2047.%20&#1059;&#1095;&#1077;&#1073;&#1085;&#1080;&#1082;,%20&#1091;&#1087;&#1088;.%201.%201),%20&#1089;.%2067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6;&#1091;&#1088;&#1086;&#1095;&#1085;&#1086;&#1077;%20&#1087;&#1083;&#1072;&#1085;&#1080;&#1088;&#1086;&#1074;&#1072;&#1085;&#1080;&#1077;%202015-2016\2%20&#1082;&#1083;&#1072;&#1089;&#1089;\4%20term\15%20-%20&#1059;&#1088;&#1086;&#1082;%2047.%20&#1056;&#1072;&#1073;&#1086;&#1095;&#1072;&#1103;%20&#1090;&#1077;&#1090;&#1088;&#1072;&#1076;&#1100;,%20&#1091;&#1087;&#1088;.%201,%20&#1089;.%2083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91680" y="764704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2060"/>
                </a:solidFill>
                <a:latin typeface="Bookman Old Style" pitchFamily="18" charset="0"/>
              </a:rPr>
              <a:t>Does Wendy like </a:t>
            </a:r>
            <a:r>
              <a:rPr lang="en-US" sz="6000" b="1" dirty="0" smtClean="0">
                <a:solidFill>
                  <a:srgbClr val="FF0000"/>
                </a:solidFill>
                <a:latin typeface="Bookman Old Style" pitchFamily="18" charset="0"/>
              </a:rPr>
              <a:t>red</a:t>
            </a:r>
            <a:r>
              <a:rPr lang="en-US" sz="6000" b="1" dirty="0" smtClean="0">
                <a:solidFill>
                  <a:srgbClr val="002060"/>
                </a:solidFill>
                <a:latin typeface="Bookman Old Style" pitchFamily="18" charset="0"/>
              </a:rPr>
              <a:t>?</a:t>
            </a:r>
            <a:endParaRPr lang="ru-RU" sz="6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504056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Unit 2, Lesson 47 English 2,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Kuzovlev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V.P.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8674" name="Picture 2" descr="http://www.playing-field.ru/img/2015/051919/07418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564904"/>
            <a:ext cx="5472608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  <a:latin typeface="Bookman Old Style" pitchFamily="18" charset="0"/>
              </a:rPr>
              <a:t>Homework</a:t>
            </a:r>
            <a:endParaRPr lang="ru-RU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с.69 № 5-6,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правило с.114-115 наизусть!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12" descr="http://i7.glitter-graphics.org/pub/1468/1468427l38uma6lyy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801790"/>
            <a:ext cx="3096344" cy="405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lh4.ggpht.com/zmJ0aNlmxXdb5Q2SH90Zve05JClHA9tUIw78mtx3kHkTj_bt99NAP2d05USnloj4AnfQ=h9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132856"/>
            <a:ext cx="2016224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65527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ookman Old Style" pitchFamily="18" charset="0"/>
              </a:rPr>
              <a:t>Homework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mybiblioteka.su/mydocxru/baza8/1317120267.files/image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http://i7.glitter-graphics.org/pub/1468/1468427l38uma6lyy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035995"/>
            <a:ext cx="3096344" cy="405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2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3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4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889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 flipV="1">
            <a:off x="468313" y="2636838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4A371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кругленная прямоугольная выноска 10"/>
          <p:cNvSpPr>
            <a:spLocks noChangeArrowheads="1"/>
          </p:cNvSpPr>
          <p:nvPr/>
        </p:nvSpPr>
        <p:spPr bwMode="auto">
          <a:xfrm flipV="1">
            <a:off x="3419475" y="1412875"/>
            <a:ext cx="1296988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ECE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Скругленная прямоугольная выноска 11"/>
          <p:cNvSpPr>
            <a:spLocks noChangeArrowheads="1"/>
          </p:cNvSpPr>
          <p:nvPr/>
        </p:nvSpPr>
        <p:spPr bwMode="auto">
          <a:xfrm flipV="1">
            <a:off x="4787900" y="1412875"/>
            <a:ext cx="1296988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кругленная прямоугольная выноска 12"/>
          <p:cNvSpPr>
            <a:spLocks noChangeArrowheads="1"/>
          </p:cNvSpPr>
          <p:nvPr/>
        </p:nvSpPr>
        <p:spPr bwMode="auto">
          <a:xfrm flipV="1">
            <a:off x="6156325" y="1412875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Скругленная прямоугольная выноска 13"/>
          <p:cNvSpPr>
            <a:spLocks noChangeArrowheads="1"/>
          </p:cNvSpPr>
          <p:nvPr/>
        </p:nvSpPr>
        <p:spPr bwMode="auto">
          <a:xfrm flipV="1">
            <a:off x="539750" y="4005263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8A0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Скругленная прямоугольная выноска 14"/>
          <p:cNvSpPr>
            <a:spLocks noChangeArrowheads="1"/>
          </p:cNvSpPr>
          <p:nvPr/>
        </p:nvSpPr>
        <p:spPr bwMode="auto">
          <a:xfrm flipV="1">
            <a:off x="1908175" y="4005263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Скругленная прямоугольная выноска 15"/>
          <p:cNvSpPr>
            <a:spLocks noChangeArrowheads="1"/>
          </p:cNvSpPr>
          <p:nvPr/>
        </p:nvSpPr>
        <p:spPr bwMode="auto">
          <a:xfrm flipV="1">
            <a:off x="3348038" y="4005263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94949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Скругленная прямоугольная выноска 16"/>
          <p:cNvSpPr>
            <a:spLocks noChangeArrowheads="1"/>
          </p:cNvSpPr>
          <p:nvPr/>
        </p:nvSpPr>
        <p:spPr bwMode="auto">
          <a:xfrm flipV="1">
            <a:off x="4716463" y="4005263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Скругленная прямоугольная выноска 17"/>
          <p:cNvSpPr>
            <a:spLocks noChangeArrowheads="1"/>
          </p:cNvSpPr>
          <p:nvPr/>
        </p:nvSpPr>
        <p:spPr bwMode="auto">
          <a:xfrm flipV="1">
            <a:off x="6084888" y="4005263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33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Скругленная прямоугольная выноска 18"/>
          <p:cNvSpPr>
            <a:spLocks noChangeArrowheads="1"/>
          </p:cNvSpPr>
          <p:nvPr/>
        </p:nvSpPr>
        <p:spPr bwMode="auto">
          <a:xfrm flipV="1">
            <a:off x="1908175" y="1341438"/>
            <a:ext cx="1295400" cy="863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Скругленная прямоугольная выноска 19"/>
          <p:cNvSpPr>
            <a:spLocks noChangeArrowheads="1"/>
          </p:cNvSpPr>
          <p:nvPr/>
        </p:nvSpPr>
        <p:spPr bwMode="auto">
          <a:xfrm flipV="1">
            <a:off x="468313" y="1268413"/>
            <a:ext cx="1295400" cy="8651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Bookman Old Style" pitchFamily="18" charset="0"/>
              </a:rPr>
              <a:t>p.67 ex.1 – 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с.67 упр.1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836712"/>
            <a:ext cx="6768752" cy="57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4 - Урок 47. Учебник, упр. 1. 1), с. 6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3140968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defresco.ru/d/475303/d/d-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2483768" y="0"/>
            <a:ext cx="4104456" cy="198884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Bookman Old Style" pitchFamily="18" charset="0"/>
              </a:rPr>
              <a:t>This House is for Wendy!!!</a:t>
            </a:r>
            <a:endParaRPr lang="ru-RU" sz="4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9" name="Picture 2" descr="http://disneyinternationaldubbings.weebly.com/uploads/5/5/8/3/55831083/1465715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853183"/>
            <a:ext cx="2339752" cy="500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Does Wendy like red?</a:t>
            </a: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Does she like white?</a:t>
            </a: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Does she like green?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8478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Yes, she does.</a:t>
            </a: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No, she doesn’t.</a:t>
            </a:r>
          </a:p>
          <a:p>
            <a:pPr>
              <a:buNone/>
            </a:pPr>
            <a:r>
              <a:rPr lang="en-US" dirty="0" smtClean="0">
                <a:latin typeface="Bookman Old Style" pitchFamily="18" charset="0"/>
              </a:rPr>
              <a:t>Yes, she does.</a:t>
            </a:r>
            <a:endParaRPr lang="ru-RU" dirty="0" smtClean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60648"/>
          <a:ext cx="8208912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4456"/>
                <a:gridCol w="4104456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Какие вопросы задают мальчишки?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Как отвечает Питер Пен?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F:\урок семинар\питер пен\02labukbl12541895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3573016"/>
            <a:ext cx="6552728" cy="2865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Bookman Old Style" pitchFamily="18" charset="0"/>
              </a:rPr>
              <a:t>Вопрос кому-то о ком-либо, о ней или о нем (или о предмете, явлении)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363272" cy="25922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dirty="0" smtClean="0">
                <a:latin typeface="Bookman Old Style" pitchFamily="18" charset="0"/>
              </a:rPr>
              <a:t>На </a:t>
            </a:r>
            <a:r>
              <a:rPr lang="ru-RU" sz="2000" i="1" u="sng" dirty="0" smtClean="0">
                <a:latin typeface="Bookman Old Style" pitchFamily="18" charset="0"/>
              </a:rPr>
              <a:t>первом</a:t>
            </a:r>
            <a:r>
              <a:rPr lang="ru-RU" sz="2000" dirty="0" smtClean="0">
                <a:latin typeface="Bookman Old Style" pitchFamily="18" charset="0"/>
              </a:rPr>
              <a:t> месте стоит глагол 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Do</a:t>
            </a:r>
            <a:r>
              <a:rPr lang="en-US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es</a:t>
            </a:r>
            <a:r>
              <a:rPr lang="ru-RU" sz="2000" dirty="0" smtClean="0">
                <a:latin typeface="Bookman Old Style" pitchFamily="18" charset="0"/>
              </a:rPr>
              <a:t> (вспомогательный глагол).</a:t>
            </a:r>
          </a:p>
          <a:p>
            <a:pPr algn="just">
              <a:buFontTx/>
              <a:buNone/>
            </a:pPr>
            <a:r>
              <a:rPr lang="ru-RU" sz="2000" dirty="0" smtClean="0">
                <a:latin typeface="Bookman Old Style" pitchFamily="18" charset="0"/>
              </a:rPr>
              <a:t>На </a:t>
            </a:r>
            <a:r>
              <a:rPr lang="ru-RU" sz="2000" i="1" u="sng" dirty="0" smtClean="0">
                <a:latin typeface="Bookman Old Style" pitchFamily="18" charset="0"/>
              </a:rPr>
              <a:t>втором</a:t>
            </a:r>
            <a:r>
              <a:rPr lang="ru-RU" sz="2000" dirty="0" smtClean="0">
                <a:latin typeface="Bookman Old Style" pitchFamily="18" charset="0"/>
              </a:rPr>
              <a:t> месте стоит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подлежащее</a:t>
            </a:r>
            <a:r>
              <a:rPr lang="ru-RU" sz="2000" dirty="0" smtClean="0">
                <a:latin typeface="Bookman Old Style" pitchFamily="18" charset="0"/>
              </a:rPr>
              <a:t>, которое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выражено личными местоимениями </a:t>
            </a:r>
            <a:r>
              <a:rPr lang="en-US" sz="2000" b="1" dirty="0" smtClean="0">
                <a:solidFill>
                  <a:srgbClr val="FF0000"/>
                </a:solidFill>
                <a:latin typeface="Bookman Old Style" pitchFamily="18" charset="0"/>
              </a:rPr>
              <a:t>He, She, It </a:t>
            </a:r>
            <a:r>
              <a:rPr lang="ru-RU" sz="2000" dirty="0" smtClean="0">
                <a:latin typeface="Bookman Old Style" pitchFamily="18" charset="0"/>
              </a:rPr>
              <a:t>или соответствующими существительными.</a:t>
            </a:r>
            <a:endParaRPr lang="en-US" sz="2000" dirty="0" smtClean="0">
              <a:latin typeface="Bookman Old Style" pitchFamily="18" charset="0"/>
            </a:endParaRPr>
          </a:p>
          <a:p>
            <a:pPr algn="just">
              <a:buFontTx/>
              <a:buNone/>
            </a:pPr>
            <a:r>
              <a:rPr lang="ru-RU" sz="2000" dirty="0" smtClean="0">
                <a:latin typeface="Bookman Old Style" pitchFamily="18" charset="0"/>
              </a:rPr>
              <a:t>На </a:t>
            </a:r>
            <a:r>
              <a:rPr lang="ru-RU" sz="2000" i="1" u="sng" dirty="0" smtClean="0">
                <a:latin typeface="Bookman Old Style" pitchFamily="18" charset="0"/>
              </a:rPr>
              <a:t>третьем</a:t>
            </a:r>
            <a:r>
              <a:rPr lang="ru-RU" sz="2000" dirty="0" smtClean="0">
                <a:latin typeface="Bookman Old Style" pitchFamily="18" charset="0"/>
              </a:rPr>
              <a:t> месте основной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смысловой глагол</a:t>
            </a:r>
            <a:r>
              <a:rPr lang="en-US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без окончания </a:t>
            </a:r>
            <a:r>
              <a:rPr lang="en-US" sz="2000" b="1" dirty="0" smtClean="0">
                <a:solidFill>
                  <a:srgbClr val="FF0000"/>
                </a:solidFill>
                <a:latin typeface="Bookman Old Style" pitchFamily="18" charset="0"/>
              </a:rPr>
              <a:t>-s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ru-RU" sz="2000" dirty="0" smtClean="0">
                <a:latin typeface="Bookman Old Style" pitchFamily="18" charset="0"/>
              </a:rPr>
              <a:t>На </a:t>
            </a:r>
            <a:r>
              <a:rPr lang="ru-RU" sz="2000" i="1" u="sng" dirty="0" smtClean="0">
                <a:latin typeface="Bookman Old Style" pitchFamily="18" charset="0"/>
              </a:rPr>
              <a:t>четвертом</a:t>
            </a:r>
            <a:r>
              <a:rPr lang="ru-RU" sz="2000" dirty="0" smtClean="0">
                <a:latin typeface="Bookman Old Style" pitchFamily="18" charset="0"/>
              </a:rPr>
              <a:t> месте находятся второстепенные члены предложения.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4293096"/>
          <a:ext cx="5616624" cy="201622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08312"/>
                <a:gridCol w="2808312"/>
              </a:tblGrid>
              <a:tr h="5305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ookman Old Style" pitchFamily="18" charset="0"/>
                        </a:rPr>
                        <a:t>Wendy like</a:t>
                      </a:r>
                      <a:r>
                        <a:rPr lang="en-US" sz="2400" b="1" dirty="0" smtClean="0">
                          <a:latin typeface="Bookman Old Style" pitchFamily="18" charset="0"/>
                        </a:rPr>
                        <a:t>s</a:t>
                      </a:r>
                      <a:r>
                        <a:rPr lang="en-US" sz="2400" b="0" dirty="0" smtClean="0">
                          <a:latin typeface="Bookman Old Style" pitchFamily="18" charset="0"/>
                        </a:rPr>
                        <a:t> green.</a:t>
                      </a:r>
                      <a:endParaRPr lang="ru-RU" sz="2400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0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Does</a:t>
                      </a:r>
                      <a:r>
                        <a:rPr lang="en-US" sz="2400" dirty="0" smtClean="0">
                          <a:latin typeface="Bookman Old Style" pitchFamily="18" charset="0"/>
                        </a:rPr>
                        <a:t> Wendy like</a:t>
                      </a:r>
                      <a:r>
                        <a:rPr lang="en-US" sz="2400" baseline="0" dirty="0" smtClean="0">
                          <a:solidFill>
                            <a:srgbClr val="A50021"/>
                          </a:solidFill>
                          <a:latin typeface="Bookman Old Style" pitchFamily="18" charset="0"/>
                        </a:rPr>
                        <a:t>   </a:t>
                      </a:r>
                      <a:r>
                        <a:rPr lang="en-US" sz="2400" dirty="0" smtClean="0">
                          <a:latin typeface="Bookman Old Style" pitchFamily="18" charset="0"/>
                        </a:rPr>
                        <a:t>green?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man Old Style" pitchFamily="18" charset="0"/>
                        </a:rPr>
                        <a:t>Yes, she does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man Old Style" pitchFamily="18" charset="0"/>
                        </a:rPr>
                        <a:t>No, she doesn’t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44008" y="4869160"/>
            <a:ext cx="21602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s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5301208"/>
            <a:ext cx="50405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016" y="5229200"/>
            <a:ext cx="50405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20868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653136"/>
            <a:ext cx="1872208" cy="1982338"/>
          </a:xfrm>
          <a:prstGeom prst="rect">
            <a:avLst/>
          </a:prstGeom>
          <a:noFill/>
        </p:spPr>
      </p:pic>
      <p:pic>
        <p:nvPicPr>
          <p:cNvPr id="27" name="Picture 4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723174"/>
            <a:ext cx="2016224" cy="2134826"/>
          </a:xfrm>
          <a:prstGeom prst="rect">
            <a:avLst/>
          </a:prstGeom>
          <a:noFill/>
        </p:spPr>
      </p:pic>
      <p:pic>
        <p:nvPicPr>
          <p:cNvPr id="23" name="Picture 4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437112"/>
            <a:ext cx="2024225" cy="2143297"/>
          </a:xfrm>
          <a:prstGeom prst="rect">
            <a:avLst/>
          </a:prstGeom>
          <a:noFill/>
        </p:spPr>
      </p:pic>
      <p:sp>
        <p:nvSpPr>
          <p:cNvPr id="13316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52120" y="5949280"/>
            <a:ext cx="1080121" cy="431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plums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317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67744" y="5949280"/>
            <a:ext cx="1152128" cy="359792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cherries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92138" y="510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1508" name="Picture 4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6931"/>
            <a:ext cx="2088232" cy="2211069"/>
          </a:xfrm>
          <a:prstGeom prst="rect">
            <a:avLst/>
          </a:prstGeom>
          <a:noFill/>
        </p:spPr>
      </p:pic>
      <p:pic>
        <p:nvPicPr>
          <p:cNvPr id="26" name="Picture 4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780928"/>
            <a:ext cx="1872208" cy="1982338"/>
          </a:xfrm>
          <a:prstGeom prst="rect">
            <a:avLst/>
          </a:prstGeom>
          <a:noFill/>
        </p:spPr>
      </p:pic>
      <p:pic>
        <p:nvPicPr>
          <p:cNvPr id="28" name="Picture 4" descr="http://www.lenagold.ru/fon/clipart/k/korz/korz4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708920"/>
            <a:ext cx="1959288" cy="2074540"/>
          </a:xfrm>
          <a:prstGeom prst="rect">
            <a:avLst/>
          </a:prstGeom>
          <a:noFill/>
        </p:spPr>
      </p:pic>
      <p:sp>
        <p:nvSpPr>
          <p:cNvPr id="13326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95936" y="6165304"/>
            <a:ext cx="1152128" cy="431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oranges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320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75856" y="4221088"/>
            <a:ext cx="1152649" cy="431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apricots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333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5536" y="6093296"/>
            <a:ext cx="1224136" cy="431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bananas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323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43608" y="4149080"/>
            <a:ext cx="1222648" cy="431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apples</a:t>
            </a: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8" name="Picture 4" descr="http://www.lenagold.ru/fon/clipart/ja/jabl/kras/redapp11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068960"/>
            <a:ext cx="1688976" cy="1097834"/>
          </a:xfrm>
          <a:prstGeom prst="rect">
            <a:avLst/>
          </a:prstGeom>
          <a:noFill/>
        </p:spPr>
      </p:pic>
      <p:pic>
        <p:nvPicPr>
          <p:cNvPr id="19" name="Picture 4" descr="http://zombi-ferma.ucoz.net/novosti/4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275856" cy="2625869"/>
          </a:xfrm>
          <a:prstGeom prst="rect">
            <a:avLst/>
          </a:prstGeom>
          <a:noFill/>
        </p:spPr>
      </p:pic>
      <p:pic>
        <p:nvPicPr>
          <p:cNvPr id="20" name="Picture 14" descr="http://anytka96.narod.ru/3230968916612191558u139ux0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60648"/>
            <a:ext cx="1368152" cy="1368152"/>
          </a:xfrm>
          <a:prstGeom prst="rect">
            <a:avLst/>
          </a:prstGeom>
          <a:noFill/>
        </p:spPr>
      </p:pic>
      <p:pic>
        <p:nvPicPr>
          <p:cNvPr id="21" name="Picture 2" descr="http://www.ndi.co.za/wp-content/uploads/2009/04/ndi_nutrients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013176"/>
            <a:ext cx="2002507" cy="1296144"/>
          </a:xfrm>
          <a:prstGeom prst="rect">
            <a:avLst/>
          </a:prstGeom>
          <a:noFill/>
        </p:spPr>
      </p:pic>
      <p:pic>
        <p:nvPicPr>
          <p:cNvPr id="29" name="Picture 4" descr="http://hwife.ru/wp-content/uploads/2012/12/701861471ba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85184"/>
            <a:ext cx="1594046" cy="1358770"/>
          </a:xfrm>
          <a:prstGeom prst="rect">
            <a:avLst/>
          </a:prstGeom>
          <a:noFill/>
        </p:spPr>
      </p:pic>
      <p:pic>
        <p:nvPicPr>
          <p:cNvPr id="30" name="Picture 2" descr="http://www.lenagold.ru/fon/clipart/s/sliv/sliv0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1512168" cy="1360951"/>
          </a:xfrm>
          <a:prstGeom prst="rect">
            <a:avLst/>
          </a:prstGeom>
          <a:noFill/>
        </p:spPr>
      </p:pic>
      <p:pic>
        <p:nvPicPr>
          <p:cNvPr id="31" name="Picture 2" descr="http://www.coollady.ru/pic/0002/003/S-11_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636912"/>
            <a:ext cx="1791728" cy="1656184"/>
          </a:xfrm>
          <a:prstGeom prst="rect">
            <a:avLst/>
          </a:prstGeom>
          <a:noFill/>
        </p:spPr>
      </p:pic>
      <p:pic>
        <p:nvPicPr>
          <p:cNvPr id="32" name="Picture 2" descr="http://www.lenagold.ru/fon/clipart/v/vish/vish101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581128"/>
            <a:ext cx="1600178" cy="1440160"/>
          </a:xfrm>
          <a:prstGeom prst="rect">
            <a:avLst/>
          </a:prstGeom>
          <a:noFill/>
        </p:spPr>
      </p:pic>
      <p:sp>
        <p:nvSpPr>
          <p:cNvPr id="34" name="Овальная выноска 33"/>
          <p:cNvSpPr/>
          <p:nvPr/>
        </p:nvSpPr>
        <p:spPr>
          <a:xfrm>
            <a:off x="3923928" y="0"/>
            <a:ext cx="4320480" cy="1152128"/>
          </a:xfrm>
          <a:prstGeom prst="wedgeEllipse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Does Wendy like ….?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 flipH="1">
            <a:off x="3347864" y="1484784"/>
            <a:ext cx="2520280" cy="864096"/>
          </a:xfrm>
          <a:prstGeom prst="wedgeEllipseCallout">
            <a:avLst>
              <a:gd name="adj1" fmla="val -11427"/>
              <a:gd name="adj2" fmla="val -874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Yes, she does.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She likes …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 flipH="1">
            <a:off x="6084168" y="1484784"/>
            <a:ext cx="3240360" cy="1152128"/>
          </a:xfrm>
          <a:prstGeom prst="wedgeEllipseCallout">
            <a:avLst>
              <a:gd name="adj1" fmla="val 20555"/>
              <a:gd name="adj2" fmla="val -838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No, she doesn’t. She doesn’t like…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She likes …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44008" y="2708920"/>
            <a:ext cx="44999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26" grpId="0" animBg="1"/>
      <p:bldP spid="13320" grpId="0" animBg="1"/>
      <p:bldP spid="13333" grpId="0" animBg="1"/>
      <p:bldP spid="13323" grpId="0" animBg="1"/>
      <p:bldP spid="34" grpId="0" animBg="1"/>
      <p:bldP spid="35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1700808"/>
            <a:ext cx="327585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2924944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does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933056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doesn’t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653136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does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373216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does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212976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brave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573016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merry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293096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evil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013176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nice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733256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ookman Old Style" pitchFamily="18" charset="0"/>
              </a:rPr>
              <a:t>cute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3" name="15 - Урок 47. Рабочая тетрадь, упр. 1, с. 8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236296" y="620688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2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0021"/>
                </a:solidFill>
                <a:latin typeface="Comic Sans MS" pitchFamily="66" charset="0"/>
              </a:rPr>
              <a:t>Make up a dialogue: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136904" cy="168478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A50021"/>
                </a:solidFill>
                <a:latin typeface="Comic Sans MS" pitchFamily="66" charset="0"/>
                <a:ea typeface="+mj-ea"/>
                <a:cs typeface="+mj-cs"/>
              </a:rPr>
              <a:t>My friend  likes         .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A50021"/>
                </a:solidFill>
                <a:latin typeface="Comic Sans MS" pitchFamily="66" charset="0"/>
                <a:ea typeface="+mj-ea"/>
                <a:cs typeface="+mj-cs"/>
              </a:rPr>
              <a:t> Does your friend like      ? 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A50021"/>
                </a:solidFill>
                <a:latin typeface="Comic Sans MS" pitchFamily="66" charset="0"/>
                <a:ea typeface="+mj-ea"/>
                <a:cs typeface="+mj-cs"/>
              </a:rPr>
              <a:t>   </a:t>
            </a:r>
            <a:endParaRPr lang="ru-RU" sz="4400" b="1" dirty="0" smtClean="0">
              <a:solidFill>
                <a:srgbClr val="A50021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2" descr="http://www.ndi.co.za/wp-content/uploads/2009/04/ndi_nutrient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68760"/>
            <a:ext cx="1891258" cy="1224136"/>
          </a:xfrm>
          <a:prstGeom prst="rect">
            <a:avLst/>
          </a:prstGeom>
          <a:noFill/>
        </p:spPr>
      </p:pic>
      <p:pic>
        <p:nvPicPr>
          <p:cNvPr id="5" name="Picture 2" descr="http://www.ndi.co.za/wp-content/uploads/2009/04/ndi_nutrient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204864"/>
            <a:ext cx="1635991" cy="1152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4221088"/>
            <a:ext cx="324036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Yes, … does. …likes….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4221088"/>
            <a:ext cx="5040560" cy="1938992"/>
          </a:xfrm>
          <a:prstGeom prst="rect">
            <a:avLst/>
          </a:prstGeom>
          <a:solidFill>
            <a:srgbClr val="F244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No, … doesn’t. …doesn’t like…at all. …likes….. </a:t>
            </a:r>
            <a:endParaRPr lang="ru-RU" sz="4000" dirty="0"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23728" y="3140968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3212976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Picture 4" descr="http://www.lenagold.ru/fon/clipart/ja/jabl/kras/redapp11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8976" cy="1097834"/>
          </a:xfrm>
          <a:prstGeom prst="rect">
            <a:avLst/>
          </a:prstGeom>
          <a:noFill/>
        </p:spPr>
      </p:pic>
      <p:pic>
        <p:nvPicPr>
          <p:cNvPr id="14" name="Picture 4" descr="http://hwife.ru/wp-content/uploads/2012/12/701861471ba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9954" y="0"/>
            <a:ext cx="1414534" cy="1205753"/>
          </a:xfrm>
          <a:prstGeom prst="rect">
            <a:avLst/>
          </a:prstGeom>
          <a:noFill/>
        </p:spPr>
      </p:pic>
      <p:pic>
        <p:nvPicPr>
          <p:cNvPr id="15" name="Picture 2" descr="http://www.lenagold.ru/fon/clipart/v/vish/vish10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7840"/>
            <a:ext cx="1600178" cy="1440160"/>
          </a:xfrm>
          <a:prstGeom prst="rect">
            <a:avLst/>
          </a:prstGeom>
          <a:noFill/>
        </p:spPr>
      </p:pic>
      <p:pic>
        <p:nvPicPr>
          <p:cNvPr id="16" name="Picture 2" descr="http://www.lenagold.ru/fon/clipart/s/sliv/sliv0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561856"/>
            <a:ext cx="1440160" cy="1296144"/>
          </a:xfrm>
          <a:prstGeom prst="rect">
            <a:avLst/>
          </a:prstGeom>
          <a:noFill/>
        </p:spPr>
      </p:pic>
      <p:pic>
        <p:nvPicPr>
          <p:cNvPr id="17" name="Picture 2" descr="http://www.coollady.ru/pic/0002/003/S-11_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-315415"/>
            <a:ext cx="1512168" cy="113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2c17af78e7bde5e0295fb5b6ba25f773788628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1990</Template>
  <TotalTime>667</TotalTime>
  <Words>195</Words>
  <Application>Microsoft Office PowerPoint</Application>
  <PresentationFormat>Экран (4:3)</PresentationFormat>
  <Paragraphs>52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Diseño predeterminado</vt:lpstr>
      <vt:lpstr>Does Wendy like red?</vt:lpstr>
      <vt:lpstr>Слайд 2</vt:lpstr>
      <vt:lpstr>p.67 ex.1 – с.67 упр.1</vt:lpstr>
      <vt:lpstr>Слайд 4</vt:lpstr>
      <vt:lpstr>Слайд 5</vt:lpstr>
      <vt:lpstr>Вопрос кому-то о ком-либо, о ней или о нем (или о предмете, явлении)</vt:lpstr>
      <vt:lpstr>Слайд 7</vt:lpstr>
      <vt:lpstr>Слайд 8</vt:lpstr>
      <vt:lpstr>Make up a dialogue:</vt:lpstr>
      <vt:lpstr>Homework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54</cp:revision>
  <dcterms:created xsi:type="dcterms:W3CDTF">2010-03-07T08:57:50Z</dcterms:created>
  <dcterms:modified xsi:type="dcterms:W3CDTF">2017-04-03T13:16:33Z</dcterms:modified>
</cp:coreProperties>
</file>