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87" r:id="rId6"/>
    <p:sldId id="288" r:id="rId7"/>
    <p:sldId id="261" r:id="rId8"/>
    <p:sldId id="269" r:id="rId9"/>
    <p:sldId id="275" r:id="rId10"/>
    <p:sldId id="276" r:id="rId11"/>
    <p:sldId id="270" r:id="rId12"/>
    <p:sldId id="277" r:id="rId13"/>
    <p:sldId id="282" r:id="rId14"/>
    <p:sldId id="271" r:id="rId15"/>
    <p:sldId id="278" r:id="rId16"/>
    <p:sldId id="286" r:id="rId17"/>
    <p:sldId id="272" r:id="rId18"/>
    <p:sldId id="279" r:id="rId19"/>
    <p:sldId id="283" r:id="rId20"/>
    <p:sldId id="273" r:id="rId21"/>
    <p:sldId id="280" r:id="rId22"/>
    <p:sldId id="284" r:id="rId23"/>
    <p:sldId id="274" r:id="rId24"/>
    <p:sldId id="281" r:id="rId25"/>
    <p:sldId id="285" r:id="rId26"/>
    <p:sldId id="262" r:id="rId27"/>
    <p:sldId id="263" r:id="rId28"/>
    <p:sldId id="264" r:id="rId29"/>
    <p:sldId id="265" r:id="rId30"/>
    <p:sldId id="266" r:id="rId31"/>
    <p:sldId id="267" r:id="rId32"/>
    <p:sldId id="26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CD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607-71D5-47D3-8FD7-771AF0E8576F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67C-7254-405F-A37F-2992BF8542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607-71D5-47D3-8FD7-771AF0E8576F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67C-7254-405F-A37F-2992BF854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607-71D5-47D3-8FD7-771AF0E8576F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67C-7254-405F-A37F-2992BF854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607-71D5-47D3-8FD7-771AF0E8576F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67C-7254-405F-A37F-2992BF8542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607-71D5-47D3-8FD7-771AF0E8576F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67C-7254-405F-A37F-2992BF854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607-71D5-47D3-8FD7-771AF0E8576F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67C-7254-405F-A37F-2992BF8542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607-71D5-47D3-8FD7-771AF0E8576F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67C-7254-405F-A37F-2992BF8542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607-71D5-47D3-8FD7-771AF0E8576F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67C-7254-405F-A37F-2992BF854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607-71D5-47D3-8FD7-771AF0E8576F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67C-7254-405F-A37F-2992BF854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607-71D5-47D3-8FD7-771AF0E8576F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67C-7254-405F-A37F-2992BF854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607-71D5-47D3-8FD7-771AF0E8576F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67C-7254-405F-A37F-2992BF8542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D89607-71D5-47D3-8FD7-771AF0E8576F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27A67C-7254-405F-A37F-2992BF8542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8064896" cy="1470025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Welcome to Russia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2445814"/>
            <a:ext cx="5602931" cy="127121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Great! It is true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2137420" cy="1581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2358" y="432415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hlinkClick r:id="rId4" action="ppaction://hlinksldjump"/>
              </a:rPr>
              <a:t>Next question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2081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80728"/>
            <a:ext cx="8892480" cy="191929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mountains divide Russia into two parts?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24936" cy="835460"/>
          </a:xfrm>
        </p:spPr>
        <p:txBody>
          <a:bodyPr>
            <a:normAutofit lnSpcReduction="10000"/>
          </a:bodyPr>
          <a:lstStyle/>
          <a:p>
            <a:r>
              <a:rPr lang="en-US" sz="5200" b="1" i="1" dirty="0" smtClean="0">
                <a:solidFill>
                  <a:schemeClr val="tx1"/>
                </a:solidFill>
              </a:rPr>
              <a:t>Choose the right answer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669557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hlinkClick r:id="rId3" action="ppaction://hlinksldjump"/>
              </a:rPr>
              <a:t>1. The Urals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472514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linkClick r:id="rId4" action="ppaction://hlinksldjump"/>
              </a:rPr>
              <a:t>2</a:t>
            </a:r>
            <a:r>
              <a:rPr lang="en-US" sz="4000" b="1" dirty="0" smtClean="0">
                <a:hlinkClick r:id="rId4" action="ppaction://hlinksldjump"/>
              </a:rPr>
              <a:t>. The Alps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580526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linkClick r:id="rId4" action="ppaction://hlinksldjump"/>
              </a:rPr>
              <a:t>3</a:t>
            </a:r>
            <a:r>
              <a:rPr lang="en-US" sz="4000" b="1" dirty="0" smtClean="0">
                <a:hlinkClick r:id="rId4" action="ppaction://hlinksldjump"/>
              </a:rPr>
              <a:t>. The </a:t>
            </a:r>
            <a:r>
              <a:rPr lang="en-US" sz="4000" b="1" dirty="0">
                <a:hlinkClick r:id="rId4" action="ppaction://hlinksldjump"/>
              </a:rPr>
              <a:t>Caucasus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227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1484784"/>
            <a:ext cx="4320480" cy="177527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 is fouls!!!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78904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hlinkClick r:id="rId3" action="ppaction://hlinksldjump"/>
              </a:rPr>
              <a:t>Try again</a:t>
            </a:r>
            <a:r>
              <a:rPr lang="en-US" sz="4000" dirty="0" smtClean="0">
                <a:hlinkClick r:id="rId3" action="ppaction://hlinksldjump"/>
              </a:rPr>
              <a:t>)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77" y="1844824"/>
            <a:ext cx="1458919" cy="145891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2445814"/>
            <a:ext cx="5602931" cy="127121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Great! It is true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2137420" cy="1581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2358" y="432415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hlinkClick r:id="rId4" action="ppaction://hlinksldjump"/>
              </a:rPr>
              <a:t>Next question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2616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568952" cy="123900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the capital of Russia?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24936" cy="835460"/>
          </a:xfrm>
        </p:spPr>
        <p:txBody>
          <a:bodyPr>
            <a:normAutofit lnSpcReduction="10000"/>
          </a:bodyPr>
          <a:lstStyle/>
          <a:p>
            <a:r>
              <a:rPr lang="en-US" sz="5200" b="1" i="1" dirty="0" smtClean="0">
                <a:solidFill>
                  <a:schemeClr val="tx1"/>
                </a:solidFill>
              </a:rPr>
              <a:t>Choose the right answer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452984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linkClick r:id="rId3" action="ppaction://hlinksldjump"/>
              </a:rPr>
              <a:t>2</a:t>
            </a:r>
            <a:r>
              <a:rPr lang="en-US" sz="4000" b="1" dirty="0" smtClean="0">
                <a:hlinkClick r:id="rId3" action="ppaction://hlinksldjump"/>
              </a:rPr>
              <a:t>. Ryazan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920" y="3821957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hlinkClick r:id="rId4" action="ppaction://hlinksldjump"/>
              </a:rPr>
              <a:t>1. Moscow</a:t>
            </a:r>
            <a:endParaRPr lang="ru-RU" sz="4000" b="1" dirty="0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860032" y="5497519"/>
            <a:ext cx="4571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hlinkClick r:id="rId3" action="ppaction://hlinksldjump"/>
              </a:rPr>
              <a:t>3. </a:t>
            </a:r>
            <a:r>
              <a:rPr lang="en-US" sz="4000" b="1" dirty="0">
                <a:hlinkClick r:id="rId3" action="ppaction://hlinksldjump"/>
              </a:rPr>
              <a:t>S</a:t>
            </a:r>
            <a:r>
              <a:rPr lang="en-US" sz="4000" b="1" dirty="0" smtClean="0">
                <a:hlinkClick r:id="rId3" action="ppaction://hlinksldjump"/>
              </a:rPr>
              <a:t>t. Petersburg</a:t>
            </a:r>
            <a:endParaRPr lang="en-US" sz="4000" b="1" dirty="0" smtClean="0"/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227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1484784"/>
            <a:ext cx="4320480" cy="177527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 is fouls!!!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24936" cy="835460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78904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hlinkClick r:id="rId3" action="ppaction://hlinksldjump"/>
              </a:rPr>
              <a:t>Try again</a:t>
            </a:r>
            <a:r>
              <a:rPr lang="en-US" sz="4000" dirty="0" smtClean="0">
                <a:hlinkClick r:id="rId3" action="ppaction://hlinksldjump"/>
              </a:rPr>
              <a:t>)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77" y="1844824"/>
            <a:ext cx="1458919" cy="14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2445814"/>
            <a:ext cx="5602931" cy="127121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Great! It is true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2137420" cy="1581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2358" y="432415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hlinkClick r:id="rId4" action="ppaction://hlinksldjump"/>
              </a:rPr>
              <a:t>Next question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2616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1124744"/>
            <a:ext cx="8964487" cy="1671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the name of the Russian president?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24936" cy="835460"/>
          </a:xfrm>
        </p:spPr>
        <p:txBody>
          <a:bodyPr>
            <a:normAutofit lnSpcReduction="10000"/>
          </a:bodyPr>
          <a:lstStyle/>
          <a:p>
            <a:r>
              <a:rPr lang="en-US" sz="5200" b="1" i="1" dirty="0" smtClean="0">
                <a:solidFill>
                  <a:schemeClr val="tx1"/>
                </a:solidFill>
              </a:rPr>
              <a:t>Choose the right answer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040128"/>
            <a:ext cx="3257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hlinkClick r:id="rId3" action="ppaction://hlinksldjump"/>
              </a:rPr>
              <a:t>1.Vladimir   Putin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93610" y="4005064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linkClick r:id="rId4" action="ppaction://hlinksldjump"/>
              </a:rPr>
              <a:t>2</a:t>
            </a:r>
            <a:r>
              <a:rPr lang="en-US" sz="4000" b="1" dirty="0" smtClean="0">
                <a:hlinkClick r:id="rId4" action="ppaction://hlinksldjump"/>
              </a:rPr>
              <a:t>. Dmitry Medvedev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45938" y="5048252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linkClick r:id="rId4" action="ppaction://hlinksldjump"/>
              </a:rPr>
              <a:t>3</a:t>
            </a:r>
            <a:r>
              <a:rPr lang="en-US" sz="4000" b="1" dirty="0" smtClean="0">
                <a:hlinkClick r:id="rId4" action="ppaction://hlinksldjump"/>
              </a:rPr>
              <a:t>. Sergey </a:t>
            </a:r>
            <a:r>
              <a:rPr lang="en-US" sz="4000" b="1" dirty="0" err="1" smtClean="0">
                <a:hlinkClick r:id="rId4" action="ppaction://hlinksldjump"/>
              </a:rPr>
              <a:t>Shoigy</a:t>
            </a:r>
            <a:r>
              <a:rPr lang="en-US" sz="4000" b="1" dirty="0" smtClean="0">
                <a:hlinkClick r:id="rId4" action="ppaction://hlinksldjump"/>
              </a:rPr>
              <a:t>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227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1484784"/>
            <a:ext cx="4320480" cy="177527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 is fouls!!!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24936" cy="835460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78904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hlinkClick r:id="rId3" action="ppaction://hlinksldjump"/>
              </a:rPr>
              <a:t>Try again</a:t>
            </a:r>
            <a:r>
              <a:rPr lang="en-US" sz="4000" dirty="0" smtClean="0">
                <a:hlinkClick r:id="rId3" action="ppaction://hlinksldjump"/>
              </a:rPr>
              <a:t>)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77" y="1844824"/>
            <a:ext cx="1458919" cy="14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2445814"/>
            <a:ext cx="5602931" cy="127121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Great! It is true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2137420" cy="1581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2358" y="432415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hlinkClick r:id="rId4" action="ppaction://hlinksldjump"/>
              </a:rPr>
              <a:t>Next question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2616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" y="-1"/>
            <a:ext cx="9140111" cy="73120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Фонетическая зарядка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1368152" cy="639762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[</a:t>
            </a:r>
            <a:r>
              <a:rPr lang="el-GR" sz="4800" dirty="0" smtClean="0">
                <a:solidFill>
                  <a:schemeClr val="tx1"/>
                </a:solidFill>
              </a:rPr>
              <a:t>Λ</a:t>
            </a:r>
            <a:r>
              <a:rPr lang="en-US" sz="4800" dirty="0" smtClean="0">
                <a:solidFill>
                  <a:schemeClr val="tx1"/>
                </a:solidFill>
              </a:rPr>
              <a:t>]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2708920"/>
            <a:ext cx="2304256" cy="36917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300" b="1" i="1" dirty="0">
                <a:solidFill>
                  <a:schemeClr val="tx1"/>
                </a:solidFill>
              </a:rPr>
              <a:t>b</a:t>
            </a:r>
            <a:r>
              <a:rPr lang="en-US" sz="4300" b="1" i="1" dirty="0" smtClean="0">
                <a:solidFill>
                  <a:schemeClr val="tx1"/>
                </a:solidFill>
              </a:rPr>
              <a:t>ut</a:t>
            </a:r>
          </a:p>
          <a:p>
            <a:pPr marL="45720" indent="0">
              <a:buNone/>
            </a:pPr>
            <a:r>
              <a:rPr lang="en-US" sz="4300" b="1" i="1" dirty="0" smtClean="0">
                <a:solidFill>
                  <a:schemeClr val="tx1"/>
                </a:solidFill>
              </a:rPr>
              <a:t>Russia</a:t>
            </a:r>
          </a:p>
          <a:p>
            <a:pPr marL="45720" indent="0">
              <a:buNone/>
            </a:pPr>
            <a:r>
              <a:rPr lang="en-US" sz="4300" b="1" i="1" dirty="0" smtClean="0">
                <a:solidFill>
                  <a:schemeClr val="tx1"/>
                </a:solidFill>
              </a:rPr>
              <a:t>Russian</a:t>
            </a:r>
          </a:p>
          <a:p>
            <a:pPr marL="45720" indent="0">
              <a:buNone/>
            </a:pPr>
            <a:r>
              <a:rPr lang="en-US" sz="4300" b="1" i="1" dirty="0">
                <a:solidFill>
                  <a:schemeClr val="tx1"/>
                </a:solidFill>
              </a:rPr>
              <a:t>country</a:t>
            </a:r>
          </a:p>
          <a:p>
            <a:pPr marL="45720" indent="0">
              <a:buNone/>
            </a:pPr>
            <a:endParaRPr lang="en-US" sz="4300" b="1" i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699792" y="1493094"/>
            <a:ext cx="1673352" cy="639762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[</a:t>
            </a:r>
            <a:r>
              <a:rPr lang="en-US" sz="4800" dirty="0">
                <a:solidFill>
                  <a:schemeClr val="tx1"/>
                </a:solidFill>
              </a:rPr>
              <a:t>æ</a:t>
            </a:r>
            <a:r>
              <a:rPr lang="en-US" sz="4800" dirty="0" smtClean="0">
                <a:solidFill>
                  <a:schemeClr val="tx1"/>
                </a:solidFill>
              </a:rPr>
              <a:t>]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555776" y="2636912"/>
            <a:ext cx="2066571" cy="50405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4000" b="1" i="1" dirty="0" smtClean="0">
                <a:solidFill>
                  <a:schemeClr val="tx1"/>
                </a:solidFill>
              </a:rPr>
              <a:t>man</a:t>
            </a:r>
          </a:p>
          <a:p>
            <a:pPr marL="45720" indent="0">
              <a:buNone/>
            </a:pPr>
            <a:r>
              <a:rPr lang="en-US" sz="4000" b="1" i="1" dirty="0">
                <a:solidFill>
                  <a:schemeClr val="tx1"/>
                </a:solidFill>
              </a:rPr>
              <a:t>flag</a:t>
            </a:r>
          </a:p>
          <a:p>
            <a:pPr marL="45720" indent="0">
              <a:buNone/>
            </a:pPr>
            <a:r>
              <a:rPr lang="en-US" sz="4000" b="1" i="1" dirty="0" smtClean="0">
                <a:solidFill>
                  <a:schemeClr val="tx1"/>
                </a:solidFill>
              </a:rPr>
              <a:t>Canada</a:t>
            </a:r>
          </a:p>
          <a:p>
            <a:pPr marL="45720" indent="0">
              <a:buNone/>
            </a:pPr>
            <a:r>
              <a:rPr lang="en-US" sz="4000" b="1" i="1" dirty="0">
                <a:solidFill>
                  <a:schemeClr val="tx1"/>
                </a:solidFill>
              </a:rPr>
              <a:t>a</a:t>
            </a:r>
            <a:r>
              <a:rPr lang="en-US" sz="4000" b="1" i="1" dirty="0" smtClean="0">
                <a:solidFill>
                  <a:schemeClr val="tx1"/>
                </a:solidFill>
              </a:rPr>
              <a:t>nimal</a:t>
            </a:r>
          </a:p>
          <a:p>
            <a:pPr marL="45720" indent="0">
              <a:buNone/>
            </a:pPr>
            <a:r>
              <a:rPr lang="en-US" sz="4000" b="1" i="1" dirty="0" smtClean="0">
                <a:solidFill>
                  <a:schemeClr val="tx1"/>
                </a:solidFill>
              </a:rPr>
              <a:t>capital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301859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[</a:t>
            </a:r>
            <a:r>
              <a:rPr lang="el-GR" sz="4800" b="1" dirty="0" smtClean="0">
                <a:latin typeface="+mj-lt"/>
              </a:rPr>
              <a:t>Ι</a:t>
            </a:r>
            <a:r>
              <a:rPr lang="en-US" sz="4800" b="1" dirty="0" smtClean="0">
                <a:latin typeface="+mj-lt"/>
              </a:rPr>
              <a:t>]</a:t>
            </a:r>
            <a:endParaRPr lang="ru-RU" sz="4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2564904"/>
            <a:ext cx="2160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 i="1" dirty="0" smtClean="0"/>
              <a:t>symbol</a:t>
            </a:r>
          </a:p>
          <a:p>
            <a:pPr>
              <a:lnSpc>
                <a:spcPts val="4800"/>
              </a:lnSpc>
            </a:pPr>
            <a:r>
              <a:rPr lang="en-US" sz="4000" b="1" i="1" dirty="0"/>
              <a:t>biggest</a:t>
            </a:r>
          </a:p>
          <a:p>
            <a:pPr>
              <a:lnSpc>
                <a:spcPts val="4800"/>
              </a:lnSpc>
            </a:pPr>
            <a:r>
              <a:rPr lang="en-US" sz="4000" b="1" i="1" dirty="0" smtClean="0"/>
              <a:t>rich</a:t>
            </a:r>
          </a:p>
          <a:p>
            <a:pPr>
              <a:lnSpc>
                <a:spcPts val="4800"/>
              </a:lnSpc>
            </a:pPr>
            <a:r>
              <a:rPr lang="en-US" sz="4000" b="1" i="1" dirty="0" smtClean="0"/>
              <a:t>river</a:t>
            </a:r>
          </a:p>
          <a:p>
            <a:pPr>
              <a:lnSpc>
                <a:spcPts val="4800"/>
              </a:lnSpc>
            </a:pPr>
            <a:r>
              <a:rPr lang="en-US" sz="4000" b="1" i="1" dirty="0"/>
              <a:t>c</a:t>
            </a:r>
            <a:r>
              <a:rPr lang="en-US" sz="4000" b="1" i="1" dirty="0" smtClean="0"/>
              <a:t>ity</a:t>
            </a:r>
          </a:p>
          <a:p>
            <a:pPr>
              <a:lnSpc>
                <a:spcPts val="4800"/>
              </a:lnSpc>
            </a:pPr>
            <a:r>
              <a:rPr lang="en-US" sz="4000" b="1" i="1" dirty="0" smtClean="0"/>
              <a:t>hill</a:t>
            </a:r>
            <a:endParaRPr lang="ru-RU" sz="4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1301859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[au]</a:t>
            </a:r>
            <a:endParaRPr lang="ru-RU" sz="48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2577098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m</a:t>
            </a:r>
            <a:r>
              <a:rPr lang="en-US" sz="4000" b="1" i="1" dirty="0" smtClean="0"/>
              <a:t>ouse</a:t>
            </a:r>
          </a:p>
          <a:p>
            <a:r>
              <a:rPr lang="en-US" sz="4000" b="1" i="1" dirty="0" smtClean="0"/>
              <a:t>house</a:t>
            </a:r>
          </a:p>
          <a:p>
            <a:r>
              <a:rPr lang="en-US" sz="4000" b="1" i="1" dirty="0"/>
              <a:t>tower</a:t>
            </a:r>
            <a:endParaRPr lang="ru-RU" sz="4000" b="1" i="1" dirty="0"/>
          </a:p>
          <a:p>
            <a:r>
              <a:rPr lang="en-US" sz="4000" b="1" i="1" dirty="0" smtClean="0"/>
              <a:t>mountain</a:t>
            </a:r>
          </a:p>
        </p:txBody>
      </p:sp>
    </p:spTree>
    <p:extLst>
      <p:ext uri="{BB962C8B-B14F-4D97-AF65-F5344CB8AC3E}">
        <p14:creationId xmlns:p14="http://schemas.microsoft.com/office/powerpoint/2010/main" val="24551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980728"/>
            <a:ext cx="8712968" cy="17752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</a:t>
            </a:r>
            <a:r>
              <a:rPr lang="en-US" dirty="0">
                <a:solidFill>
                  <a:schemeClr val="tx1"/>
                </a:solidFill>
              </a:rPr>
              <a:t>many stripes does the Russian flag have?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24936" cy="835460"/>
          </a:xfrm>
        </p:spPr>
        <p:txBody>
          <a:bodyPr>
            <a:normAutofit lnSpcReduction="10000"/>
          </a:bodyPr>
          <a:lstStyle/>
          <a:p>
            <a:r>
              <a:rPr lang="en-US" sz="5200" b="1" i="1" dirty="0" smtClean="0">
                <a:solidFill>
                  <a:schemeClr val="tx1"/>
                </a:solidFill>
              </a:rPr>
              <a:t>Choose the right answer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040128"/>
            <a:ext cx="325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hlinkClick r:id="rId3" action="ppaction://hlinksldjump"/>
              </a:rPr>
              <a:t>1. 2 stripes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8243" y="4088337"/>
            <a:ext cx="325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hlinkClick r:id="rId4" action="ppaction://hlinksldjump"/>
              </a:rPr>
              <a:t>2. 3 stripes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9404" y="5047979"/>
            <a:ext cx="325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linkClick r:id="rId3" action="ppaction://hlinksldjump"/>
              </a:rPr>
              <a:t>3</a:t>
            </a:r>
            <a:r>
              <a:rPr lang="en-US" sz="4000" b="1" dirty="0" smtClean="0">
                <a:hlinkClick r:id="rId3" action="ppaction://hlinksldjump"/>
              </a:rPr>
              <a:t>. 4 stripes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227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1484784"/>
            <a:ext cx="4320480" cy="177527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 is fouls!!!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24936" cy="835460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78904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hlinkClick r:id="rId3" action="ppaction://hlinksldjump"/>
              </a:rPr>
              <a:t>Try again</a:t>
            </a:r>
            <a:r>
              <a:rPr lang="en-US" sz="4000" dirty="0" smtClean="0">
                <a:hlinkClick r:id="rId3" action="ppaction://hlinksldjump"/>
              </a:rPr>
              <a:t>)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77" y="1844824"/>
            <a:ext cx="1458919" cy="14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2445814"/>
            <a:ext cx="5602931" cy="127121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Great! It is true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2137420" cy="1581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2358" y="432415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hlinkClick r:id="rId4" action="ppaction://hlinksldjump"/>
              </a:rPr>
              <a:t>Next question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2616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747" y="1196752"/>
            <a:ext cx="8496944" cy="9264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has red stripe symbol?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24936" cy="835460"/>
          </a:xfrm>
        </p:spPr>
        <p:txBody>
          <a:bodyPr>
            <a:normAutofit lnSpcReduction="10000"/>
          </a:bodyPr>
          <a:lstStyle/>
          <a:p>
            <a:r>
              <a:rPr lang="en-US" sz="5200" b="1" i="1" dirty="0" smtClean="0">
                <a:solidFill>
                  <a:schemeClr val="tx1"/>
                </a:solidFill>
              </a:rPr>
              <a:t>Choose the right answer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46922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noble and sincere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79931" y="364502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. honest and devoted 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472514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  <a:r>
              <a:rPr lang="en-US" sz="3600" b="1" dirty="0" smtClean="0"/>
              <a:t>. love and bravery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227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1484784"/>
            <a:ext cx="4320480" cy="177527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 is fouls!!!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24936" cy="835460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78904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hlinkClick r:id="rId3" action="ppaction://hlinksldjump"/>
              </a:rPr>
              <a:t>Try again</a:t>
            </a:r>
            <a:r>
              <a:rPr lang="en-US" sz="4000" dirty="0" smtClean="0">
                <a:hlinkClick r:id="rId3" action="ppaction://hlinksldjump"/>
              </a:rPr>
              <a:t>)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77" y="1844824"/>
            <a:ext cx="1458919" cy="14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2445814"/>
            <a:ext cx="5602931" cy="127121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Great! It is true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2137420" cy="158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0" y="-1"/>
            <a:ext cx="9173769" cy="73390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Russia's famous places of interest</a:t>
            </a:r>
          </a:p>
          <a:p>
            <a:endParaRPr lang="ru-RU" dirty="0"/>
          </a:p>
        </p:txBody>
      </p:sp>
      <p:pic>
        <p:nvPicPr>
          <p:cNvPr id="3" name="Рисунок 2" descr="http://www.interactive-english.ru/imagesforsite/russia/r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7649"/>
            <a:ext cx="4968552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871591" y="336898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Red Square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34290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"/>
            <a:ext cx="91440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Russia's famous places of interest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81022" y="3206081"/>
            <a:ext cx="313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The Kremlin </a:t>
            </a:r>
            <a:endParaRPr lang="ru-RU" sz="4000" b="1" i="1" dirty="0"/>
          </a:p>
        </p:txBody>
      </p:sp>
      <p:pic>
        <p:nvPicPr>
          <p:cNvPr id="5" name="Рисунок 4" descr="http://www.interactive-english.ru/imagesforsite/russia/krem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3094"/>
            <a:ext cx="4824536" cy="3872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1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Russia's famous places of interest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3194419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The Hermitage </a:t>
            </a:r>
            <a:endParaRPr lang="ru-RU" sz="4000" b="1" i="1" dirty="0"/>
          </a:p>
        </p:txBody>
      </p:sp>
      <p:pic>
        <p:nvPicPr>
          <p:cNvPr id="5" name="Рисунок 4" descr="http://www.interactive-english.ru/imagesforsite/russia/her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7338"/>
            <a:ext cx="4896544" cy="3949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1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Russia's famous places of interest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2996952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Saint Basil's Cathedral </a:t>
            </a:r>
            <a:endParaRPr lang="ru-RU" sz="4000" b="1" i="1" dirty="0"/>
          </a:p>
        </p:txBody>
      </p:sp>
      <p:pic>
        <p:nvPicPr>
          <p:cNvPr id="5" name="Рисунок 4" descr="http://www.interactive-english.ru/imagesforsite/russia/basi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3094"/>
            <a:ext cx="5040560" cy="3944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1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"/>
            <a:ext cx="91440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556792"/>
            <a:ext cx="86764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So many countries, so many customs.</a:t>
            </a:r>
          </a:p>
          <a:p>
            <a:endParaRPr lang="en-US" sz="4400" b="1" dirty="0" smtClean="0">
              <a:latin typeface="Comic Sans MS" pitchFamily="66" charset="0"/>
            </a:endParaRPr>
          </a:p>
          <a:p>
            <a:r>
              <a:rPr lang="en-US" sz="4400" b="1" dirty="0" smtClean="0">
                <a:latin typeface="Comic Sans MS" pitchFamily="66" charset="0"/>
              </a:rPr>
              <a:t>There is no place like home.</a:t>
            </a:r>
          </a:p>
          <a:p>
            <a:endParaRPr lang="en-US" sz="4400" b="1" dirty="0" smtClean="0">
              <a:latin typeface="Comic Sans MS" pitchFamily="66" charset="0"/>
            </a:endParaRPr>
          </a:p>
          <a:p>
            <a:r>
              <a:rPr lang="en-US" sz="4400" b="1" dirty="0" smtClean="0">
                <a:latin typeface="Comic Sans MS" pitchFamily="66" charset="0"/>
              </a:rPr>
              <a:t>East or West, home  is best.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9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Russia's famous places of interest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3172213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Lake Baikal </a:t>
            </a:r>
            <a:endParaRPr lang="ru-RU" sz="4000" b="1" i="1" dirty="0"/>
          </a:p>
        </p:txBody>
      </p:sp>
      <p:pic>
        <p:nvPicPr>
          <p:cNvPr id="5" name="Рисунок 4" descr="http://www.interactive-english.ru/imagesforsite/russia/baik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9954"/>
            <a:ext cx="4968552" cy="3845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1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Russia's famous places of interest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3172213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/>
              <a:t>Petergof</a:t>
            </a:r>
            <a:endParaRPr lang="ru-RU" sz="4000" b="1" i="1" dirty="0"/>
          </a:p>
        </p:txBody>
      </p:sp>
      <p:pic>
        <p:nvPicPr>
          <p:cNvPr id="6" name="Рисунок 5" descr="http://www.interactive-english.ru/imagesforsite/russia/petergo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3094"/>
            <a:ext cx="4824536" cy="3872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3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2817510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latin typeface="Comic Sans MS" pitchFamily="66" charset="0"/>
              </a:rPr>
              <a:t>I know about …</a:t>
            </a:r>
          </a:p>
          <a:p>
            <a:r>
              <a:rPr lang="en-US" sz="4400" b="1" i="1" dirty="0" smtClean="0">
                <a:latin typeface="Comic Sans MS" pitchFamily="66" charset="0"/>
              </a:rPr>
              <a:t> </a:t>
            </a:r>
          </a:p>
          <a:p>
            <a:r>
              <a:rPr lang="en-US" sz="4400" b="1" i="1" dirty="0" smtClean="0">
                <a:latin typeface="Comic Sans MS" pitchFamily="66" charset="0"/>
              </a:rPr>
              <a:t>I can speak about …</a:t>
            </a:r>
            <a:endParaRPr lang="ru-RU" sz="44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4"/>
            <a:ext cx="91440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404664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What city is it?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81175"/>
            <a:ext cx="7620000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0" y="1752600"/>
            <a:ext cx="7620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5" y="1340768"/>
            <a:ext cx="7918469" cy="527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7" y="1484784"/>
            <a:ext cx="832843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96756" y="2967335"/>
            <a:ext cx="4150496" cy="14465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chemeClr val="tx1"/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Ryazan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5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Comic Sans MS" pitchFamily="66" charset="0"/>
              </a:rPr>
              <a:t>What city is it?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3" y="1506746"/>
            <a:ext cx="7164288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221895" cy="451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7" y="1533766"/>
            <a:ext cx="7703391" cy="513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9" y="1622143"/>
            <a:ext cx="8036161" cy="4831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89064" y="2967335"/>
            <a:ext cx="296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Moscow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7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548680"/>
            <a:ext cx="5017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Comic Sans MS" pitchFamily="66" charset="0"/>
              </a:rPr>
              <a:t>What city is it?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0" y="1700808"/>
            <a:ext cx="702078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6" y="1533655"/>
            <a:ext cx="7099126" cy="532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r="9138" b="5524"/>
          <a:stretch/>
        </p:blipFill>
        <p:spPr>
          <a:xfrm>
            <a:off x="899592" y="1376928"/>
            <a:ext cx="7560840" cy="547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080575" cy="538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09391" y="2967335"/>
            <a:ext cx="43252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Kasimov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7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6" r="1618"/>
          <a:stretch/>
        </p:blipFill>
        <p:spPr>
          <a:xfrm>
            <a:off x="5119464" y="1916832"/>
            <a:ext cx="3806680" cy="4448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8"/>
          <a:stretch/>
        </p:blipFill>
        <p:spPr>
          <a:xfrm>
            <a:off x="1475656" y="1988839"/>
            <a:ext cx="3465007" cy="43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24744"/>
            <a:ext cx="9143999" cy="17752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the biggest countries in the world?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24936" cy="835460"/>
          </a:xfrm>
        </p:spPr>
        <p:txBody>
          <a:bodyPr>
            <a:normAutofit lnSpcReduction="10000"/>
          </a:bodyPr>
          <a:lstStyle/>
          <a:p>
            <a:r>
              <a:rPr lang="en-US" sz="5200" b="1" i="1" dirty="0" smtClean="0">
                <a:solidFill>
                  <a:schemeClr val="tx1"/>
                </a:solidFill>
              </a:rPr>
              <a:t>Choose the right answer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669557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hlinkClick r:id="rId3" action="ppaction://hlinksldjump"/>
              </a:rPr>
              <a:t>1. America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448768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linkClick r:id="rId4" action="ppaction://hlinksldjump"/>
              </a:rPr>
              <a:t>2</a:t>
            </a:r>
            <a:r>
              <a:rPr lang="en-US" sz="4000" b="1" dirty="0" smtClean="0">
                <a:hlinkClick r:id="rId4" action="ppaction://hlinksldjump"/>
              </a:rPr>
              <a:t>. Russia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225" y="537321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linkClick r:id="rId3" action="ppaction://hlinksldjump"/>
              </a:rPr>
              <a:t>3</a:t>
            </a:r>
            <a:r>
              <a:rPr lang="en-US" sz="4000" b="1" dirty="0" smtClean="0">
                <a:hlinkClick r:id="rId3" action="ppaction://hlinksldjump"/>
              </a:rPr>
              <a:t>. Canada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099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" y="12134"/>
            <a:ext cx="9143559" cy="7314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1484784"/>
            <a:ext cx="4320480" cy="177527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 is fouls!!!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24936" cy="835460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78904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hlinkClick r:id="rId3" action="ppaction://hlinksldjump"/>
              </a:rPr>
              <a:t>Try again</a:t>
            </a:r>
            <a:r>
              <a:rPr lang="en-US" sz="4000" dirty="0" smtClean="0">
                <a:hlinkClick r:id="rId3" action="ppaction://hlinksldjump"/>
              </a:rPr>
              <a:t>)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77" y="1844824"/>
            <a:ext cx="1458919" cy="14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576</TotalTime>
  <Words>363</Words>
  <Application>Microsoft Office PowerPoint</Application>
  <PresentationFormat>Экран (4:3)</PresentationFormat>
  <Paragraphs>109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Welcome to Russia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What is the biggest countries in the world?</vt:lpstr>
      <vt:lpstr>It is fouls!!! </vt:lpstr>
      <vt:lpstr>Great! It is true</vt:lpstr>
      <vt:lpstr>What mountains divide Russia into two parts?</vt:lpstr>
      <vt:lpstr>It is fouls!!! </vt:lpstr>
      <vt:lpstr>Great! It is true</vt:lpstr>
      <vt:lpstr>What is the capital of Russia?</vt:lpstr>
      <vt:lpstr>It is fouls!!! </vt:lpstr>
      <vt:lpstr>Great! It is true</vt:lpstr>
      <vt:lpstr>What is the name of the Russian president? </vt:lpstr>
      <vt:lpstr>It is fouls!!! </vt:lpstr>
      <vt:lpstr>Great! It is true</vt:lpstr>
      <vt:lpstr>How many stripes does the Russian flag have? </vt:lpstr>
      <vt:lpstr>It is fouls!!! </vt:lpstr>
      <vt:lpstr>Great! It is true</vt:lpstr>
      <vt:lpstr>What has red stripe symbol?</vt:lpstr>
      <vt:lpstr>It is fouls!!! </vt:lpstr>
      <vt:lpstr>Great! It is true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2017-04-13T08:02:33Z</dcterms:created>
  <dcterms:modified xsi:type="dcterms:W3CDTF">2017-04-17T10:42:54Z</dcterms:modified>
</cp:coreProperties>
</file>