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1" r:id="rId15"/>
    <p:sldId id="272" r:id="rId16"/>
    <p:sldId id="274" r:id="rId17"/>
    <p:sldId id="277" r:id="rId18"/>
    <p:sldId id="275" r:id="rId19"/>
    <p:sldId id="276" r:id="rId20"/>
    <p:sldId id="27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41889-BB2B-4A30-AC72-A7E9CCCDC19D}" type="doc">
      <dgm:prSet loTypeId="urn:microsoft.com/office/officeart/2005/8/layout/vList4" loCatId="list" qsTypeId="urn:microsoft.com/office/officeart/2005/8/quickstyle/simple2" qsCatId="simple" csTypeId="urn:microsoft.com/office/officeart/2005/8/colors/accent1_2" csCatId="accent1" phldr="1"/>
      <dgm:spPr/>
      <dgm:t>
        <a:bodyPr/>
        <a:lstStyle/>
        <a:p>
          <a:endParaRPr lang="ru-RU"/>
        </a:p>
      </dgm:t>
    </dgm:pt>
    <dgm:pt modelId="{0C6AFA5C-1B26-40E2-9B35-9200FED1ED4E}">
      <dgm:prSet phldrT="[Текст]" custT="1"/>
      <dgm:spPr/>
      <dgm:t>
        <a:bodyPr/>
        <a:lstStyle/>
        <a:p>
          <a:r>
            <a:rPr lang="en-US" sz="2800" dirty="0" smtClean="0">
              <a:solidFill>
                <a:schemeClr val="bg1"/>
              </a:solidFill>
              <a:latin typeface="Times New Roman" pitchFamily="18" charset="0"/>
              <a:cs typeface="Times New Roman" pitchFamily="18" charset="0"/>
            </a:rPr>
            <a:t>Russia</a:t>
          </a:r>
          <a:endParaRPr lang="ru-RU" sz="2800" dirty="0">
            <a:solidFill>
              <a:schemeClr val="bg1"/>
            </a:solidFill>
            <a:latin typeface="Times New Roman" pitchFamily="18" charset="0"/>
            <a:cs typeface="Times New Roman" pitchFamily="18" charset="0"/>
          </a:endParaRPr>
        </a:p>
      </dgm:t>
    </dgm:pt>
    <dgm:pt modelId="{00BABDD4-4944-4176-B9AB-D2F7E9F8AA93}" type="parTrans" cxnId="{888047DD-73EF-48B5-AF44-3012056DD0D8}">
      <dgm:prSet/>
      <dgm:spPr/>
      <dgm:t>
        <a:bodyPr/>
        <a:lstStyle/>
        <a:p>
          <a:endParaRPr lang="ru-RU"/>
        </a:p>
      </dgm:t>
    </dgm:pt>
    <dgm:pt modelId="{250513BF-63FD-4755-AE7E-D174CF411B91}" type="sibTrans" cxnId="{888047DD-73EF-48B5-AF44-3012056DD0D8}">
      <dgm:prSet/>
      <dgm:spPr/>
      <dgm:t>
        <a:bodyPr/>
        <a:lstStyle/>
        <a:p>
          <a:endParaRPr lang="ru-RU"/>
        </a:p>
      </dgm:t>
    </dgm:pt>
    <dgm:pt modelId="{89396968-EB71-47B2-B367-D8CA5BC1B1BE}">
      <dgm:prSet phldrT="[Текст]" custT="1"/>
      <dgm:spPr/>
      <dgm:t>
        <a:bodyPr/>
        <a:lstStyle/>
        <a:p>
          <a:r>
            <a:rPr lang="en-US" sz="2800" dirty="0" smtClean="0">
              <a:solidFill>
                <a:schemeClr val="bg1"/>
              </a:solidFill>
              <a:latin typeface="Times New Roman" pitchFamily="18" charset="0"/>
              <a:cs typeface="Times New Roman" pitchFamily="18" charset="0"/>
            </a:rPr>
            <a:t>continental climate/</a:t>
          </a:r>
          <a:r>
            <a:rPr lang="ru-RU" sz="2800" dirty="0" smtClean="0">
              <a:solidFill>
                <a:schemeClr val="bg1"/>
              </a:solidFill>
              <a:latin typeface="Times New Roman" pitchFamily="18" charset="0"/>
              <a:cs typeface="Times New Roman" pitchFamily="18" charset="0"/>
            </a:rPr>
            <a:t> континентальный климат</a:t>
          </a:r>
          <a:endParaRPr lang="ru-RU" sz="2800" dirty="0">
            <a:solidFill>
              <a:schemeClr val="bg1"/>
            </a:solidFill>
            <a:latin typeface="Times New Roman" pitchFamily="18" charset="0"/>
            <a:cs typeface="Times New Roman" pitchFamily="18" charset="0"/>
          </a:endParaRPr>
        </a:p>
      </dgm:t>
    </dgm:pt>
    <dgm:pt modelId="{70AFF1AA-9C65-488C-BE81-2AF3BF6865AB}" type="parTrans" cxnId="{5C1111DC-27CC-4EAA-B6E8-E2D6D591FC1E}">
      <dgm:prSet/>
      <dgm:spPr/>
      <dgm:t>
        <a:bodyPr/>
        <a:lstStyle/>
        <a:p>
          <a:endParaRPr lang="ru-RU"/>
        </a:p>
      </dgm:t>
    </dgm:pt>
    <dgm:pt modelId="{C5E6FDA9-6556-4AD5-A306-F0C72C979440}" type="sibTrans" cxnId="{5C1111DC-27CC-4EAA-B6E8-E2D6D591FC1E}">
      <dgm:prSet/>
      <dgm:spPr/>
      <dgm:t>
        <a:bodyPr/>
        <a:lstStyle/>
        <a:p>
          <a:endParaRPr lang="ru-RU"/>
        </a:p>
      </dgm:t>
    </dgm:pt>
    <dgm:pt modelId="{0BCE91A4-5F1A-415A-A22C-D3A6E4DEC76D}">
      <dgm:prSet phldrT="[Текст]" custT="1"/>
      <dgm:spPr/>
      <dgm:t>
        <a:bodyPr/>
        <a:lstStyle/>
        <a:p>
          <a:r>
            <a:rPr lang="en-US" sz="2800" dirty="0" smtClean="0">
              <a:latin typeface="Times New Roman" pitchFamily="18" charset="0"/>
              <a:cs typeface="Times New Roman" pitchFamily="18" charset="0"/>
            </a:rPr>
            <a:t>dry climate</a:t>
          </a:r>
          <a:r>
            <a:rPr lang="ru-RU" sz="2800" dirty="0" smtClean="0">
              <a:latin typeface="Times New Roman" pitchFamily="18" charset="0"/>
              <a:cs typeface="Times New Roman" pitchFamily="18" charset="0"/>
            </a:rPr>
            <a:t>/сухой климат</a:t>
          </a:r>
          <a:endParaRPr lang="ru-RU" sz="2800" dirty="0">
            <a:latin typeface="Times New Roman" pitchFamily="18" charset="0"/>
            <a:cs typeface="Times New Roman" pitchFamily="18" charset="0"/>
          </a:endParaRPr>
        </a:p>
      </dgm:t>
    </dgm:pt>
    <dgm:pt modelId="{D06FC741-EA1B-444E-96C8-41EDEA75271C}" type="parTrans" cxnId="{C588AE1A-B4D7-47B2-8429-B4FE84CFA3BE}">
      <dgm:prSet/>
      <dgm:spPr/>
      <dgm:t>
        <a:bodyPr/>
        <a:lstStyle/>
        <a:p>
          <a:endParaRPr lang="ru-RU"/>
        </a:p>
      </dgm:t>
    </dgm:pt>
    <dgm:pt modelId="{B0BC8C06-2642-40D8-A04C-19A06F4CFE0C}" type="sibTrans" cxnId="{C588AE1A-B4D7-47B2-8429-B4FE84CFA3BE}">
      <dgm:prSet/>
      <dgm:spPr/>
      <dgm:t>
        <a:bodyPr/>
        <a:lstStyle/>
        <a:p>
          <a:endParaRPr lang="ru-RU"/>
        </a:p>
      </dgm:t>
    </dgm:pt>
    <dgm:pt modelId="{7352FCDA-8979-447A-A9CF-5627B1284F5F}">
      <dgm:prSet phldrT="[Текст]" custT="1"/>
      <dgm:spPr/>
      <dgm:t>
        <a:bodyPr/>
        <a:lstStyle/>
        <a:p>
          <a:r>
            <a:rPr lang="en-US" sz="2800" dirty="0" smtClean="0">
              <a:latin typeface="Times New Roman" pitchFamily="18" charset="0"/>
              <a:cs typeface="Times New Roman" pitchFamily="18" charset="0"/>
            </a:rPr>
            <a:t>The UK</a:t>
          </a:r>
          <a:endParaRPr lang="ru-RU" sz="2800" dirty="0">
            <a:latin typeface="Times New Roman" pitchFamily="18" charset="0"/>
            <a:cs typeface="Times New Roman" pitchFamily="18" charset="0"/>
          </a:endParaRPr>
        </a:p>
      </dgm:t>
    </dgm:pt>
    <dgm:pt modelId="{FC8077B1-E9D5-4EDD-972D-C4F17C8DE63B}" type="parTrans" cxnId="{9D9D1F0D-C610-4C9A-A097-DEF4B3D26C8C}">
      <dgm:prSet/>
      <dgm:spPr/>
      <dgm:t>
        <a:bodyPr/>
        <a:lstStyle/>
        <a:p>
          <a:endParaRPr lang="ru-RU"/>
        </a:p>
      </dgm:t>
    </dgm:pt>
    <dgm:pt modelId="{1384B52D-EFB8-4DC7-96B9-7F091357260A}" type="sibTrans" cxnId="{9D9D1F0D-C610-4C9A-A097-DEF4B3D26C8C}">
      <dgm:prSet/>
      <dgm:spPr/>
      <dgm:t>
        <a:bodyPr/>
        <a:lstStyle/>
        <a:p>
          <a:endParaRPr lang="ru-RU"/>
        </a:p>
      </dgm:t>
    </dgm:pt>
    <dgm:pt modelId="{8F7F149F-15FC-4BA8-9414-048A9C1F8B95}">
      <dgm:prSet phldrT="[Текст]" custT="1"/>
      <dgm:spPr/>
      <dgm:t>
        <a:bodyPr/>
        <a:lstStyle/>
        <a:p>
          <a:r>
            <a:rPr lang="en-US" sz="2800" dirty="0" smtClean="0">
              <a:latin typeface="Times New Roman" pitchFamily="18" charset="0"/>
              <a:cs typeface="Times New Roman" pitchFamily="18" charset="0"/>
            </a:rPr>
            <a:t>does not experience extreme weather conditions</a:t>
          </a:r>
          <a:r>
            <a:rPr lang="ru-RU" sz="2800" dirty="0" smtClean="0">
              <a:latin typeface="Times New Roman" pitchFamily="18" charset="0"/>
              <a:cs typeface="Times New Roman" pitchFamily="18" charset="0"/>
            </a:rPr>
            <a:t>/нет большой разницы температур</a:t>
          </a:r>
          <a:endParaRPr lang="ru-RU" sz="2800" dirty="0">
            <a:latin typeface="Times New Roman" pitchFamily="18" charset="0"/>
            <a:cs typeface="Times New Roman" pitchFamily="18" charset="0"/>
          </a:endParaRPr>
        </a:p>
      </dgm:t>
    </dgm:pt>
    <dgm:pt modelId="{2B765022-842A-4B40-93CB-E546707FA3A3}" type="parTrans" cxnId="{AAB157B9-118F-4F4E-81D0-781B4F33E95A}">
      <dgm:prSet/>
      <dgm:spPr/>
      <dgm:t>
        <a:bodyPr/>
        <a:lstStyle/>
        <a:p>
          <a:endParaRPr lang="ru-RU"/>
        </a:p>
      </dgm:t>
    </dgm:pt>
    <dgm:pt modelId="{CE1E1F12-A56C-4835-A9FC-74C9F1602A7D}" type="sibTrans" cxnId="{AAB157B9-118F-4F4E-81D0-781B4F33E95A}">
      <dgm:prSet/>
      <dgm:spPr/>
      <dgm:t>
        <a:bodyPr/>
        <a:lstStyle/>
        <a:p>
          <a:endParaRPr lang="ru-RU"/>
        </a:p>
      </dgm:t>
    </dgm:pt>
    <dgm:pt modelId="{12FF0C02-B965-4C72-A88F-74DBF9663CFB}">
      <dgm:prSet phldrT="[Текст]" custT="1"/>
      <dgm:spPr/>
      <dgm:t>
        <a:bodyPr/>
        <a:lstStyle/>
        <a:p>
          <a:r>
            <a:rPr lang="en-US" sz="2800" dirty="0" smtClean="0">
              <a:latin typeface="Times New Roman" pitchFamily="18" charset="0"/>
              <a:cs typeface="Times New Roman" pitchFamily="18" charset="0"/>
            </a:rPr>
            <a:t>humid climate</a:t>
          </a:r>
          <a:r>
            <a:rPr lang="ru-RU" sz="2800" dirty="0" smtClean="0">
              <a:latin typeface="Times New Roman" pitchFamily="18" charset="0"/>
              <a:cs typeface="Times New Roman" pitchFamily="18" charset="0"/>
            </a:rPr>
            <a:t>/влажный климат</a:t>
          </a:r>
          <a:endParaRPr lang="ru-RU" sz="2800" dirty="0">
            <a:latin typeface="Times New Roman" pitchFamily="18" charset="0"/>
            <a:cs typeface="Times New Roman" pitchFamily="18" charset="0"/>
          </a:endParaRPr>
        </a:p>
      </dgm:t>
    </dgm:pt>
    <dgm:pt modelId="{38DFA506-05E1-47D3-ADA3-EE4B7F17FB8D}" type="parTrans" cxnId="{99303E0C-708C-4D96-A713-103729F01DCA}">
      <dgm:prSet/>
      <dgm:spPr/>
      <dgm:t>
        <a:bodyPr/>
        <a:lstStyle/>
        <a:p>
          <a:endParaRPr lang="ru-RU"/>
        </a:p>
      </dgm:t>
    </dgm:pt>
    <dgm:pt modelId="{7FC928EC-2A8C-4A75-BC1F-15E873816318}" type="sibTrans" cxnId="{99303E0C-708C-4D96-A713-103729F01DCA}">
      <dgm:prSet/>
      <dgm:spPr/>
      <dgm:t>
        <a:bodyPr/>
        <a:lstStyle/>
        <a:p>
          <a:endParaRPr lang="ru-RU"/>
        </a:p>
      </dgm:t>
    </dgm:pt>
    <dgm:pt modelId="{2F1C3A4B-B144-443E-9FCC-4CB94E81C82E}">
      <dgm:prSet phldrT="[Текст]" custT="1"/>
      <dgm:spPr/>
      <dgm:t>
        <a:bodyPr/>
        <a:lstStyle/>
        <a:p>
          <a:r>
            <a:rPr lang="en-US" sz="2800" dirty="0" smtClean="0">
              <a:latin typeface="Times New Roman" pitchFamily="18" charset="0"/>
              <a:cs typeface="Times New Roman" pitchFamily="18" charset="0"/>
            </a:rPr>
            <a:t>4 seasons</a:t>
          </a:r>
          <a:r>
            <a:rPr lang="ru-RU" sz="2800" dirty="0" smtClean="0">
              <a:latin typeface="Times New Roman" pitchFamily="18" charset="0"/>
              <a:cs typeface="Times New Roman" pitchFamily="18" charset="0"/>
            </a:rPr>
            <a:t>/4времени года</a:t>
          </a:r>
          <a:endParaRPr lang="ru-RU" sz="2800" dirty="0">
            <a:latin typeface="Times New Roman" pitchFamily="18" charset="0"/>
            <a:cs typeface="Times New Roman" pitchFamily="18" charset="0"/>
          </a:endParaRPr>
        </a:p>
      </dgm:t>
    </dgm:pt>
    <dgm:pt modelId="{C5DBE617-5FB0-4F9B-9AB9-891E45E4859E}" type="parTrans" cxnId="{E062A90A-C28F-4622-BFE7-18C47281605C}">
      <dgm:prSet/>
      <dgm:spPr/>
      <dgm:t>
        <a:bodyPr/>
        <a:lstStyle/>
        <a:p>
          <a:endParaRPr lang="ru-RU"/>
        </a:p>
      </dgm:t>
    </dgm:pt>
    <dgm:pt modelId="{BAA386A6-2D60-4982-AE42-16FAD4FCDA84}" type="sibTrans" cxnId="{E062A90A-C28F-4622-BFE7-18C47281605C}">
      <dgm:prSet/>
      <dgm:spPr/>
      <dgm:t>
        <a:bodyPr/>
        <a:lstStyle/>
        <a:p>
          <a:endParaRPr lang="ru-RU"/>
        </a:p>
      </dgm:t>
    </dgm:pt>
    <dgm:pt modelId="{7BAF6465-D273-4A27-A5BC-1C593FEC93D3}">
      <dgm:prSet phldrT="[Текст]" custT="1"/>
      <dgm:spPr/>
      <dgm:t>
        <a:bodyPr/>
        <a:lstStyle/>
        <a:p>
          <a:r>
            <a:rPr lang="en-US" sz="2800" dirty="0" smtClean="0">
              <a:latin typeface="Times New Roman" pitchFamily="18" charset="0"/>
              <a:cs typeface="Times New Roman" pitchFamily="18" charset="0"/>
            </a:rPr>
            <a:t>2 seasons</a:t>
          </a:r>
          <a:r>
            <a:rPr lang="ru-RU" sz="2800" dirty="0" smtClean="0">
              <a:latin typeface="Times New Roman" pitchFamily="18" charset="0"/>
              <a:cs typeface="Times New Roman" pitchFamily="18" charset="0"/>
            </a:rPr>
            <a:t>/2 времени года</a:t>
          </a:r>
          <a:endParaRPr lang="ru-RU" sz="2800" dirty="0">
            <a:latin typeface="Times New Roman" pitchFamily="18" charset="0"/>
            <a:cs typeface="Times New Roman" pitchFamily="18" charset="0"/>
          </a:endParaRPr>
        </a:p>
      </dgm:t>
    </dgm:pt>
    <dgm:pt modelId="{54C28149-3D48-4A75-ABDE-DE776052AE06}" type="parTrans" cxnId="{B2B5D3B1-68B0-4431-AE05-72BDB2A243D2}">
      <dgm:prSet/>
      <dgm:spPr/>
      <dgm:t>
        <a:bodyPr/>
        <a:lstStyle/>
        <a:p>
          <a:endParaRPr lang="ru-RU"/>
        </a:p>
      </dgm:t>
    </dgm:pt>
    <dgm:pt modelId="{BE839C6E-85CC-416A-91A1-CA758D4C262E}" type="sibTrans" cxnId="{B2B5D3B1-68B0-4431-AE05-72BDB2A243D2}">
      <dgm:prSet/>
      <dgm:spPr/>
      <dgm:t>
        <a:bodyPr/>
        <a:lstStyle/>
        <a:p>
          <a:endParaRPr lang="ru-RU"/>
        </a:p>
      </dgm:t>
    </dgm:pt>
    <dgm:pt modelId="{CC4F07EF-B85D-4C7D-A0E6-3652FC5C6F4D}" type="pres">
      <dgm:prSet presAssocID="{78341889-BB2B-4A30-AC72-A7E9CCCDC19D}" presName="linear" presStyleCnt="0">
        <dgm:presLayoutVars>
          <dgm:dir/>
          <dgm:resizeHandles val="exact"/>
        </dgm:presLayoutVars>
      </dgm:prSet>
      <dgm:spPr/>
    </dgm:pt>
    <dgm:pt modelId="{C38A8514-1D22-44FF-B62B-E0C95A074872}" type="pres">
      <dgm:prSet presAssocID="{0C6AFA5C-1B26-40E2-9B35-9200FED1ED4E}" presName="comp" presStyleCnt="0"/>
      <dgm:spPr/>
    </dgm:pt>
    <dgm:pt modelId="{7C0AB58B-D74D-4731-AE76-25B270A26F51}" type="pres">
      <dgm:prSet presAssocID="{0C6AFA5C-1B26-40E2-9B35-9200FED1ED4E}" presName="box" presStyleLbl="node1" presStyleIdx="0" presStyleCnt="2"/>
      <dgm:spPr/>
      <dgm:t>
        <a:bodyPr/>
        <a:lstStyle/>
        <a:p>
          <a:endParaRPr lang="ru-RU"/>
        </a:p>
      </dgm:t>
    </dgm:pt>
    <dgm:pt modelId="{123F3A4C-5C0D-43D5-806A-EB4EED47DBD3}" type="pres">
      <dgm:prSet presAssocID="{0C6AFA5C-1B26-40E2-9B35-9200FED1ED4E}" presName="img" presStyleLbl="fgImgPlace1" presStyleIdx="0" presStyleCnt="2"/>
      <dgm:spPr>
        <a:blipFill rotWithShape="0">
          <a:blip xmlns:r="http://schemas.openxmlformats.org/officeDocument/2006/relationships" r:embed="rId1"/>
          <a:stretch>
            <a:fillRect/>
          </a:stretch>
        </a:blipFill>
      </dgm:spPr>
    </dgm:pt>
    <dgm:pt modelId="{B2F23724-D217-4DB4-AE4B-A8C3930DA07A}" type="pres">
      <dgm:prSet presAssocID="{0C6AFA5C-1B26-40E2-9B35-9200FED1ED4E}" presName="text" presStyleLbl="node1" presStyleIdx="0" presStyleCnt="2">
        <dgm:presLayoutVars>
          <dgm:bulletEnabled val="1"/>
        </dgm:presLayoutVars>
      </dgm:prSet>
      <dgm:spPr/>
      <dgm:t>
        <a:bodyPr/>
        <a:lstStyle/>
        <a:p>
          <a:endParaRPr lang="ru-RU"/>
        </a:p>
      </dgm:t>
    </dgm:pt>
    <dgm:pt modelId="{7F7D55FE-A4A6-4152-881B-61D40B8E995A}" type="pres">
      <dgm:prSet presAssocID="{250513BF-63FD-4755-AE7E-D174CF411B91}" presName="spacer" presStyleCnt="0"/>
      <dgm:spPr/>
    </dgm:pt>
    <dgm:pt modelId="{CF738CE8-B119-4BAA-B8A5-F261EF6B3004}" type="pres">
      <dgm:prSet presAssocID="{7352FCDA-8979-447A-A9CF-5627B1284F5F}" presName="comp" presStyleCnt="0"/>
      <dgm:spPr/>
    </dgm:pt>
    <dgm:pt modelId="{3180DD59-990C-4B6F-89E7-57E70F01DCC5}" type="pres">
      <dgm:prSet presAssocID="{7352FCDA-8979-447A-A9CF-5627B1284F5F}" presName="box" presStyleLbl="node1" presStyleIdx="1" presStyleCnt="2"/>
      <dgm:spPr/>
      <dgm:t>
        <a:bodyPr/>
        <a:lstStyle/>
        <a:p>
          <a:endParaRPr lang="ru-RU"/>
        </a:p>
      </dgm:t>
    </dgm:pt>
    <dgm:pt modelId="{D73FA80B-C41C-4EEA-B775-EA397B62F6C4}" type="pres">
      <dgm:prSet presAssocID="{7352FCDA-8979-447A-A9CF-5627B1284F5F}" presName="img" presStyleLbl="fgImgPlace1" presStyleIdx="1" presStyleCnt="2"/>
      <dgm:spPr>
        <a:blipFill rotWithShape="0">
          <a:blip xmlns:r="http://schemas.openxmlformats.org/officeDocument/2006/relationships" r:embed="rId2"/>
          <a:stretch>
            <a:fillRect/>
          </a:stretch>
        </a:blipFill>
      </dgm:spPr>
    </dgm:pt>
    <dgm:pt modelId="{85FF7658-3BB3-4DD9-AD20-571135188963}" type="pres">
      <dgm:prSet presAssocID="{7352FCDA-8979-447A-A9CF-5627B1284F5F}" presName="text" presStyleLbl="node1" presStyleIdx="1" presStyleCnt="2">
        <dgm:presLayoutVars>
          <dgm:bulletEnabled val="1"/>
        </dgm:presLayoutVars>
      </dgm:prSet>
      <dgm:spPr/>
      <dgm:t>
        <a:bodyPr/>
        <a:lstStyle/>
        <a:p>
          <a:endParaRPr lang="ru-RU"/>
        </a:p>
      </dgm:t>
    </dgm:pt>
  </dgm:ptLst>
  <dgm:cxnLst>
    <dgm:cxn modelId="{673C7E1E-CE84-454A-B498-4E1DB11A5809}" type="presOf" srcId="{89396968-EB71-47B2-B367-D8CA5BC1B1BE}" destId="{B2F23724-D217-4DB4-AE4B-A8C3930DA07A}" srcOrd="1" destOrd="1" presId="urn:microsoft.com/office/officeart/2005/8/layout/vList4"/>
    <dgm:cxn modelId="{9E9C1852-D53D-46F3-9D11-1AEF96A6F624}" type="presOf" srcId="{7BAF6465-D273-4A27-A5BC-1C593FEC93D3}" destId="{3180DD59-990C-4B6F-89E7-57E70F01DCC5}" srcOrd="0" destOrd="3" presId="urn:microsoft.com/office/officeart/2005/8/layout/vList4"/>
    <dgm:cxn modelId="{9D9D1F0D-C610-4C9A-A097-DEF4B3D26C8C}" srcId="{78341889-BB2B-4A30-AC72-A7E9CCCDC19D}" destId="{7352FCDA-8979-447A-A9CF-5627B1284F5F}" srcOrd="1" destOrd="0" parTransId="{FC8077B1-E9D5-4EDD-972D-C4F17C8DE63B}" sibTransId="{1384B52D-EFB8-4DC7-96B9-7F091357260A}"/>
    <dgm:cxn modelId="{B60A18F2-E39A-44B7-B4E8-73BC84E3CBB8}" type="presOf" srcId="{0C6AFA5C-1B26-40E2-9B35-9200FED1ED4E}" destId="{7C0AB58B-D74D-4731-AE76-25B270A26F51}" srcOrd="0" destOrd="0" presId="urn:microsoft.com/office/officeart/2005/8/layout/vList4"/>
    <dgm:cxn modelId="{99303E0C-708C-4D96-A713-103729F01DCA}" srcId="{7352FCDA-8979-447A-A9CF-5627B1284F5F}" destId="{12FF0C02-B965-4C72-A88F-74DBF9663CFB}" srcOrd="1" destOrd="0" parTransId="{38DFA506-05E1-47D3-ADA3-EE4B7F17FB8D}" sibTransId="{7FC928EC-2A8C-4A75-BC1F-15E873816318}"/>
    <dgm:cxn modelId="{FCDFD314-1BBC-431C-8837-16512A530947}" type="presOf" srcId="{0BCE91A4-5F1A-415A-A22C-D3A6E4DEC76D}" destId="{B2F23724-D217-4DB4-AE4B-A8C3930DA07A}" srcOrd="1" destOrd="2" presId="urn:microsoft.com/office/officeart/2005/8/layout/vList4"/>
    <dgm:cxn modelId="{09F690E8-6360-4D1A-AF99-CB40F53748BD}" type="presOf" srcId="{0BCE91A4-5F1A-415A-A22C-D3A6E4DEC76D}" destId="{7C0AB58B-D74D-4731-AE76-25B270A26F51}" srcOrd="0" destOrd="2" presId="urn:microsoft.com/office/officeart/2005/8/layout/vList4"/>
    <dgm:cxn modelId="{3351643C-32F6-4618-8799-D9A70B38042D}" type="presOf" srcId="{0C6AFA5C-1B26-40E2-9B35-9200FED1ED4E}" destId="{B2F23724-D217-4DB4-AE4B-A8C3930DA07A}" srcOrd="1" destOrd="0" presId="urn:microsoft.com/office/officeart/2005/8/layout/vList4"/>
    <dgm:cxn modelId="{A794117C-5F9A-4EDE-A8C2-7AE40241CA0B}" type="presOf" srcId="{7BAF6465-D273-4A27-A5BC-1C593FEC93D3}" destId="{85FF7658-3BB3-4DD9-AD20-571135188963}" srcOrd="1" destOrd="3" presId="urn:microsoft.com/office/officeart/2005/8/layout/vList4"/>
    <dgm:cxn modelId="{D60018FB-2E15-45F7-941A-2DCC9486E498}" type="presOf" srcId="{12FF0C02-B965-4C72-A88F-74DBF9663CFB}" destId="{3180DD59-990C-4B6F-89E7-57E70F01DCC5}" srcOrd="0" destOrd="2" presId="urn:microsoft.com/office/officeart/2005/8/layout/vList4"/>
    <dgm:cxn modelId="{B08BA592-8B63-47DF-922A-58D786E5A741}" type="presOf" srcId="{8F7F149F-15FC-4BA8-9414-048A9C1F8B95}" destId="{85FF7658-3BB3-4DD9-AD20-571135188963}" srcOrd="1" destOrd="1" presId="urn:microsoft.com/office/officeart/2005/8/layout/vList4"/>
    <dgm:cxn modelId="{7016F045-2C79-4D09-B4CF-68F727A46E53}" type="presOf" srcId="{8F7F149F-15FC-4BA8-9414-048A9C1F8B95}" destId="{3180DD59-990C-4B6F-89E7-57E70F01DCC5}" srcOrd="0" destOrd="1" presId="urn:microsoft.com/office/officeart/2005/8/layout/vList4"/>
    <dgm:cxn modelId="{353074E5-13E6-4007-980B-D701B8295966}" type="presOf" srcId="{7352FCDA-8979-447A-A9CF-5627B1284F5F}" destId="{85FF7658-3BB3-4DD9-AD20-571135188963}" srcOrd="1" destOrd="0" presId="urn:microsoft.com/office/officeart/2005/8/layout/vList4"/>
    <dgm:cxn modelId="{C588AE1A-B4D7-47B2-8429-B4FE84CFA3BE}" srcId="{0C6AFA5C-1B26-40E2-9B35-9200FED1ED4E}" destId="{0BCE91A4-5F1A-415A-A22C-D3A6E4DEC76D}" srcOrd="1" destOrd="0" parTransId="{D06FC741-EA1B-444E-96C8-41EDEA75271C}" sibTransId="{B0BC8C06-2642-40D8-A04C-19A06F4CFE0C}"/>
    <dgm:cxn modelId="{178FDB16-09D7-45E7-93AA-DAA822ADCA05}" type="presOf" srcId="{2F1C3A4B-B144-443E-9FCC-4CB94E81C82E}" destId="{7C0AB58B-D74D-4731-AE76-25B270A26F51}" srcOrd="0" destOrd="3" presId="urn:microsoft.com/office/officeart/2005/8/layout/vList4"/>
    <dgm:cxn modelId="{B2B5D3B1-68B0-4431-AE05-72BDB2A243D2}" srcId="{7352FCDA-8979-447A-A9CF-5627B1284F5F}" destId="{7BAF6465-D273-4A27-A5BC-1C593FEC93D3}" srcOrd="2" destOrd="0" parTransId="{54C28149-3D48-4A75-ABDE-DE776052AE06}" sibTransId="{BE839C6E-85CC-416A-91A1-CA758D4C262E}"/>
    <dgm:cxn modelId="{726F7DA4-69C9-4323-88E3-F0D8662B927D}" type="presOf" srcId="{2F1C3A4B-B144-443E-9FCC-4CB94E81C82E}" destId="{B2F23724-D217-4DB4-AE4B-A8C3930DA07A}" srcOrd="1" destOrd="3" presId="urn:microsoft.com/office/officeart/2005/8/layout/vList4"/>
    <dgm:cxn modelId="{96BE1FAD-791A-4196-AB27-460207F5C8AF}" type="presOf" srcId="{12FF0C02-B965-4C72-A88F-74DBF9663CFB}" destId="{85FF7658-3BB3-4DD9-AD20-571135188963}" srcOrd="1" destOrd="2" presId="urn:microsoft.com/office/officeart/2005/8/layout/vList4"/>
    <dgm:cxn modelId="{AAB157B9-118F-4F4E-81D0-781B4F33E95A}" srcId="{7352FCDA-8979-447A-A9CF-5627B1284F5F}" destId="{8F7F149F-15FC-4BA8-9414-048A9C1F8B95}" srcOrd="0" destOrd="0" parTransId="{2B765022-842A-4B40-93CB-E546707FA3A3}" sibTransId="{CE1E1F12-A56C-4835-A9FC-74C9F1602A7D}"/>
    <dgm:cxn modelId="{9D1F9075-AC07-411F-B5D6-6CA04D016BA3}" type="presOf" srcId="{89396968-EB71-47B2-B367-D8CA5BC1B1BE}" destId="{7C0AB58B-D74D-4731-AE76-25B270A26F51}" srcOrd="0" destOrd="1" presId="urn:microsoft.com/office/officeart/2005/8/layout/vList4"/>
    <dgm:cxn modelId="{5C1111DC-27CC-4EAA-B6E8-E2D6D591FC1E}" srcId="{0C6AFA5C-1B26-40E2-9B35-9200FED1ED4E}" destId="{89396968-EB71-47B2-B367-D8CA5BC1B1BE}" srcOrd="0" destOrd="0" parTransId="{70AFF1AA-9C65-488C-BE81-2AF3BF6865AB}" sibTransId="{C5E6FDA9-6556-4AD5-A306-F0C72C979440}"/>
    <dgm:cxn modelId="{C95AC696-F75C-438D-88DD-56247FFB338A}" type="presOf" srcId="{7352FCDA-8979-447A-A9CF-5627B1284F5F}" destId="{3180DD59-990C-4B6F-89E7-57E70F01DCC5}" srcOrd="0" destOrd="0" presId="urn:microsoft.com/office/officeart/2005/8/layout/vList4"/>
    <dgm:cxn modelId="{E062A90A-C28F-4622-BFE7-18C47281605C}" srcId="{0C6AFA5C-1B26-40E2-9B35-9200FED1ED4E}" destId="{2F1C3A4B-B144-443E-9FCC-4CB94E81C82E}" srcOrd="2" destOrd="0" parTransId="{C5DBE617-5FB0-4F9B-9AB9-891E45E4859E}" sibTransId="{BAA386A6-2D60-4982-AE42-16FAD4FCDA84}"/>
    <dgm:cxn modelId="{F4ED645C-AC99-4DA0-8190-00C34364C47B}" type="presOf" srcId="{78341889-BB2B-4A30-AC72-A7E9CCCDC19D}" destId="{CC4F07EF-B85D-4C7D-A0E6-3652FC5C6F4D}" srcOrd="0" destOrd="0" presId="urn:microsoft.com/office/officeart/2005/8/layout/vList4"/>
    <dgm:cxn modelId="{888047DD-73EF-48B5-AF44-3012056DD0D8}" srcId="{78341889-BB2B-4A30-AC72-A7E9CCCDC19D}" destId="{0C6AFA5C-1B26-40E2-9B35-9200FED1ED4E}" srcOrd="0" destOrd="0" parTransId="{00BABDD4-4944-4176-B9AB-D2F7E9F8AA93}" sibTransId="{250513BF-63FD-4755-AE7E-D174CF411B91}"/>
    <dgm:cxn modelId="{629317F6-5C56-4FBE-A98B-F4C4303AF4E0}" type="presParOf" srcId="{CC4F07EF-B85D-4C7D-A0E6-3652FC5C6F4D}" destId="{C38A8514-1D22-44FF-B62B-E0C95A074872}" srcOrd="0" destOrd="0" presId="urn:microsoft.com/office/officeart/2005/8/layout/vList4"/>
    <dgm:cxn modelId="{055DA541-5A52-46D2-B515-76AF58CFBA9A}" type="presParOf" srcId="{C38A8514-1D22-44FF-B62B-E0C95A074872}" destId="{7C0AB58B-D74D-4731-AE76-25B270A26F51}" srcOrd="0" destOrd="0" presId="urn:microsoft.com/office/officeart/2005/8/layout/vList4"/>
    <dgm:cxn modelId="{4A829B85-EB81-4F53-AC26-5A0EF19FC487}" type="presParOf" srcId="{C38A8514-1D22-44FF-B62B-E0C95A074872}" destId="{123F3A4C-5C0D-43D5-806A-EB4EED47DBD3}" srcOrd="1" destOrd="0" presId="urn:microsoft.com/office/officeart/2005/8/layout/vList4"/>
    <dgm:cxn modelId="{488F4D2E-ED75-420A-B3A4-9BD4C4B4E6DA}" type="presParOf" srcId="{C38A8514-1D22-44FF-B62B-E0C95A074872}" destId="{B2F23724-D217-4DB4-AE4B-A8C3930DA07A}" srcOrd="2" destOrd="0" presId="urn:microsoft.com/office/officeart/2005/8/layout/vList4"/>
    <dgm:cxn modelId="{B01C0455-9F99-4AD0-8098-6597948C76C1}" type="presParOf" srcId="{CC4F07EF-B85D-4C7D-A0E6-3652FC5C6F4D}" destId="{7F7D55FE-A4A6-4152-881B-61D40B8E995A}" srcOrd="1" destOrd="0" presId="urn:microsoft.com/office/officeart/2005/8/layout/vList4"/>
    <dgm:cxn modelId="{5567053D-9A85-4AC7-ADB1-EBA3DD4C9760}" type="presParOf" srcId="{CC4F07EF-B85D-4C7D-A0E6-3652FC5C6F4D}" destId="{CF738CE8-B119-4BAA-B8A5-F261EF6B3004}" srcOrd="2" destOrd="0" presId="urn:microsoft.com/office/officeart/2005/8/layout/vList4"/>
    <dgm:cxn modelId="{1EE8B1C2-6E8B-497E-83EA-802EF80F0D69}" type="presParOf" srcId="{CF738CE8-B119-4BAA-B8A5-F261EF6B3004}" destId="{3180DD59-990C-4B6F-89E7-57E70F01DCC5}" srcOrd="0" destOrd="0" presId="urn:microsoft.com/office/officeart/2005/8/layout/vList4"/>
    <dgm:cxn modelId="{671284D4-34E9-4DE5-BC39-AAB46318AB04}" type="presParOf" srcId="{CF738CE8-B119-4BAA-B8A5-F261EF6B3004}" destId="{D73FA80B-C41C-4EEA-B775-EA397B62F6C4}" srcOrd="1" destOrd="0" presId="urn:microsoft.com/office/officeart/2005/8/layout/vList4"/>
    <dgm:cxn modelId="{5E13B90F-D446-4B33-A936-DD0AA3A906C4}" type="presParOf" srcId="{CF738CE8-B119-4BAA-B8A5-F261EF6B3004}" destId="{85FF7658-3BB3-4DD9-AD20-571135188963}"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0AB58B-D74D-4731-AE76-25B270A26F51}">
      <dsp:nvSpPr>
        <dsp:cNvPr id="0" name=""/>
        <dsp:cNvSpPr/>
      </dsp:nvSpPr>
      <dsp:spPr>
        <a:xfrm>
          <a:off x="0" y="0"/>
          <a:ext cx="7239000" cy="2572527"/>
        </a:xfrm>
        <a:prstGeom prst="roundRect">
          <a:avLst>
            <a:gd name="adj" fmla="val 10000"/>
          </a:avLst>
        </a:prstGeom>
        <a:solidFill>
          <a:schemeClr val="accent1">
            <a:hueOff val="0"/>
            <a:satOff val="0"/>
            <a:lumOff val="0"/>
            <a:alphaOff val="0"/>
          </a:schemeClr>
        </a:solidFill>
        <a:ln w="31800" cap="flat" cmpd="sng" algn="ctr">
          <a:solidFill>
            <a:schemeClr val="lt1">
              <a:hueOff val="0"/>
              <a:satOff val="0"/>
              <a:lumOff val="0"/>
              <a:alphaOff val="0"/>
            </a:schemeClr>
          </a:solidFill>
          <a:prstDash val="solid"/>
        </a:ln>
        <a:effectLst>
          <a:outerShdw blurRad="50800" dist="25000" dir="5400000" rotWithShape="0">
            <a:schemeClr val="accen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solidFill>
                <a:schemeClr val="bg1"/>
              </a:solidFill>
              <a:latin typeface="Times New Roman" pitchFamily="18" charset="0"/>
              <a:cs typeface="Times New Roman" pitchFamily="18" charset="0"/>
            </a:rPr>
            <a:t>Russia</a:t>
          </a:r>
          <a:endParaRPr lang="ru-RU" sz="2800" kern="1200" dirty="0">
            <a:solidFill>
              <a:schemeClr val="bg1"/>
            </a:solidFill>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dirty="0" smtClean="0">
              <a:solidFill>
                <a:schemeClr val="bg1"/>
              </a:solidFill>
              <a:latin typeface="Times New Roman" pitchFamily="18" charset="0"/>
              <a:cs typeface="Times New Roman" pitchFamily="18" charset="0"/>
            </a:rPr>
            <a:t>continental climate/</a:t>
          </a:r>
          <a:r>
            <a:rPr lang="ru-RU" sz="2800" kern="1200" dirty="0" smtClean="0">
              <a:solidFill>
                <a:schemeClr val="bg1"/>
              </a:solidFill>
              <a:latin typeface="Times New Roman" pitchFamily="18" charset="0"/>
              <a:cs typeface="Times New Roman" pitchFamily="18" charset="0"/>
            </a:rPr>
            <a:t> континентальный климат</a:t>
          </a:r>
          <a:endParaRPr lang="ru-RU" sz="2800" kern="1200" dirty="0">
            <a:solidFill>
              <a:schemeClr val="bg1"/>
            </a:solidFill>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rPr>
            <a:t>dry climate</a:t>
          </a:r>
          <a:r>
            <a:rPr lang="ru-RU" sz="2800" kern="1200" dirty="0" smtClean="0">
              <a:latin typeface="Times New Roman" pitchFamily="18" charset="0"/>
              <a:cs typeface="Times New Roman" pitchFamily="18" charset="0"/>
            </a:rPr>
            <a:t>/сухой климат</a:t>
          </a:r>
          <a:endParaRPr lang="ru-RU" sz="2800"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rPr>
            <a:t>4 seasons</a:t>
          </a:r>
          <a:r>
            <a:rPr lang="ru-RU" sz="2800" kern="1200" dirty="0" smtClean="0">
              <a:latin typeface="Times New Roman" pitchFamily="18" charset="0"/>
              <a:cs typeface="Times New Roman" pitchFamily="18" charset="0"/>
            </a:rPr>
            <a:t>/4времени года</a:t>
          </a:r>
          <a:endParaRPr lang="ru-RU" sz="2800" kern="1200" dirty="0">
            <a:latin typeface="Times New Roman" pitchFamily="18" charset="0"/>
            <a:cs typeface="Times New Roman" pitchFamily="18" charset="0"/>
          </a:endParaRPr>
        </a:p>
      </dsp:txBody>
      <dsp:txXfrm>
        <a:off x="1705052" y="0"/>
        <a:ext cx="5533947" cy="2572527"/>
      </dsp:txXfrm>
    </dsp:sp>
    <dsp:sp modelId="{123F3A4C-5C0D-43D5-806A-EB4EED47DBD3}">
      <dsp:nvSpPr>
        <dsp:cNvPr id="0" name=""/>
        <dsp:cNvSpPr/>
      </dsp:nvSpPr>
      <dsp:spPr>
        <a:xfrm>
          <a:off x="257252" y="257252"/>
          <a:ext cx="1447800" cy="2058022"/>
        </a:xfrm>
        <a:prstGeom prst="roundRect">
          <a:avLst>
            <a:gd name="adj" fmla="val 10000"/>
          </a:avLst>
        </a:prstGeom>
        <a:blipFill rotWithShape="0">
          <a:blip xmlns:r="http://schemas.openxmlformats.org/officeDocument/2006/relationships" r:embed="rId1"/>
          <a:stretch>
            <a:fillRect/>
          </a:stretch>
        </a:blipFill>
        <a:ln w="31800" cap="flat" cmpd="sng" algn="ctr">
          <a:solidFill>
            <a:schemeClr val="lt1">
              <a:hueOff val="0"/>
              <a:satOff val="0"/>
              <a:lumOff val="0"/>
              <a:alphaOff val="0"/>
            </a:schemeClr>
          </a:solidFill>
          <a:prstDash val="solid"/>
        </a:ln>
        <a:effectLst>
          <a:outerShdw blurRad="50800" dist="25000" dir="5400000" rotWithShape="0">
            <a:schemeClr val="accent1">
              <a:tint val="50000"/>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dsp:style>
    </dsp:sp>
    <dsp:sp modelId="{3180DD59-990C-4B6F-89E7-57E70F01DCC5}">
      <dsp:nvSpPr>
        <dsp:cNvPr id="0" name=""/>
        <dsp:cNvSpPr/>
      </dsp:nvSpPr>
      <dsp:spPr>
        <a:xfrm>
          <a:off x="0" y="2829780"/>
          <a:ext cx="7239000" cy="2572527"/>
        </a:xfrm>
        <a:prstGeom prst="roundRect">
          <a:avLst>
            <a:gd name="adj" fmla="val 10000"/>
          </a:avLst>
        </a:prstGeom>
        <a:solidFill>
          <a:schemeClr val="accent1">
            <a:hueOff val="0"/>
            <a:satOff val="0"/>
            <a:lumOff val="0"/>
            <a:alphaOff val="0"/>
          </a:schemeClr>
        </a:solidFill>
        <a:ln w="31800" cap="flat" cmpd="sng" algn="ctr">
          <a:solidFill>
            <a:schemeClr val="lt1">
              <a:hueOff val="0"/>
              <a:satOff val="0"/>
              <a:lumOff val="0"/>
              <a:alphaOff val="0"/>
            </a:schemeClr>
          </a:solidFill>
          <a:prstDash val="solid"/>
        </a:ln>
        <a:effectLst>
          <a:outerShdw blurRad="50800" dist="25000" dir="5400000" rotWithShape="0">
            <a:schemeClr val="accent1">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latin typeface="Times New Roman" pitchFamily="18" charset="0"/>
              <a:cs typeface="Times New Roman" pitchFamily="18" charset="0"/>
            </a:rPr>
            <a:t>The UK</a:t>
          </a:r>
          <a:endParaRPr lang="ru-RU" sz="2800"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rPr>
            <a:t>does not experience extreme weather conditions</a:t>
          </a:r>
          <a:r>
            <a:rPr lang="ru-RU" sz="2800" kern="1200" dirty="0" smtClean="0">
              <a:latin typeface="Times New Roman" pitchFamily="18" charset="0"/>
              <a:cs typeface="Times New Roman" pitchFamily="18" charset="0"/>
            </a:rPr>
            <a:t>/нет большой разницы температур</a:t>
          </a:r>
          <a:endParaRPr lang="ru-RU" sz="2800"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rPr>
            <a:t>humid climate</a:t>
          </a:r>
          <a:r>
            <a:rPr lang="ru-RU" sz="2800" kern="1200" dirty="0" smtClean="0">
              <a:latin typeface="Times New Roman" pitchFamily="18" charset="0"/>
              <a:cs typeface="Times New Roman" pitchFamily="18" charset="0"/>
            </a:rPr>
            <a:t>/влажный климат</a:t>
          </a:r>
          <a:endParaRPr lang="ru-RU" sz="2800" kern="1200" dirty="0">
            <a:latin typeface="Times New Roman" pitchFamily="18" charset="0"/>
            <a:cs typeface="Times New Roman" pitchFamily="18" charset="0"/>
          </a:endParaRPr>
        </a:p>
        <a:p>
          <a:pPr marL="285750" lvl="1" indent="-285750" algn="l" defTabSz="1244600">
            <a:lnSpc>
              <a:spcPct val="90000"/>
            </a:lnSpc>
            <a:spcBef>
              <a:spcPct val="0"/>
            </a:spcBef>
            <a:spcAft>
              <a:spcPct val="15000"/>
            </a:spcAft>
            <a:buChar char="••"/>
          </a:pPr>
          <a:r>
            <a:rPr lang="en-US" sz="2800" kern="1200" dirty="0" smtClean="0">
              <a:latin typeface="Times New Roman" pitchFamily="18" charset="0"/>
              <a:cs typeface="Times New Roman" pitchFamily="18" charset="0"/>
            </a:rPr>
            <a:t>2 seasons</a:t>
          </a:r>
          <a:r>
            <a:rPr lang="ru-RU" sz="2800" kern="1200" dirty="0" smtClean="0">
              <a:latin typeface="Times New Roman" pitchFamily="18" charset="0"/>
              <a:cs typeface="Times New Roman" pitchFamily="18" charset="0"/>
            </a:rPr>
            <a:t>/2 времени года</a:t>
          </a:r>
          <a:endParaRPr lang="ru-RU" sz="2800" kern="1200" dirty="0">
            <a:latin typeface="Times New Roman" pitchFamily="18" charset="0"/>
            <a:cs typeface="Times New Roman" pitchFamily="18" charset="0"/>
          </a:endParaRPr>
        </a:p>
      </dsp:txBody>
      <dsp:txXfrm>
        <a:off x="1705052" y="2829780"/>
        <a:ext cx="5533947" cy="2572527"/>
      </dsp:txXfrm>
    </dsp:sp>
    <dsp:sp modelId="{D73FA80B-C41C-4EEA-B775-EA397B62F6C4}">
      <dsp:nvSpPr>
        <dsp:cNvPr id="0" name=""/>
        <dsp:cNvSpPr/>
      </dsp:nvSpPr>
      <dsp:spPr>
        <a:xfrm>
          <a:off x="257252" y="3087033"/>
          <a:ext cx="1447800" cy="2058022"/>
        </a:xfrm>
        <a:prstGeom prst="roundRect">
          <a:avLst>
            <a:gd name="adj" fmla="val 10000"/>
          </a:avLst>
        </a:prstGeom>
        <a:blipFill rotWithShape="0">
          <a:blip xmlns:r="http://schemas.openxmlformats.org/officeDocument/2006/relationships" r:embed="rId2"/>
          <a:stretch>
            <a:fillRect/>
          </a:stretch>
        </a:blipFill>
        <a:ln w="31800" cap="flat" cmpd="sng" algn="ctr">
          <a:solidFill>
            <a:schemeClr val="lt1">
              <a:hueOff val="0"/>
              <a:satOff val="0"/>
              <a:lumOff val="0"/>
              <a:alphaOff val="0"/>
            </a:schemeClr>
          </a:solidFill>
          <a:prstDash val="solid"/>
        </a:ln>
        <a:effectLst>
          <a:outerShdw blurRad="50800" dist="25000" dir="5400000" rotWithShape="0">
            <a:schemeClr val="accent1">
              <a:tint val="50000"/>
              <a:hueOff val="0"/>
              <a:satOff val="0"/>
              <a:lumOff val="0"/>
              <a:alphaOff val="0"/>
              <a:shade val="30000"/>
              <a:satMod val="150000"/>
              <a:alpha val="38000"/>
            </a:scheme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18.03.2018</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18.03.2018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18.03.2018</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18.03.2018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18.03.2018</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18.03.2018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18.03.2018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18.03.2018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18.03.2018</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18.03.2018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18.03.2018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18.03.2018</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en-US" i="1" dirty="0" smtClean="0"/>
              <a:t>CLIMATE</a:t>
            </a:r>
            <a:br>
              <a:rPr lang="en-US" i="1" dirty="0" smtClean="0"/>
            </a:br>
            <a:r>
              <a:rPr lang="en-US" i="1" dirty="0" smtClean="0"/>
              <a:t>in RUSSIA and </a:t>
            </a:r>
            <a:r>
              <a:rPr lang="ru-RU" i="1" dirty="0" smtClean="0"/>
              <a:t/>
            </a:r>
            <a:br>
              <a:rPr lang="ru-RU" i="1" dirty="0" smtClean="0"/>
            </a:br>
            <a:r>
              <a:rPr lang="en-US" i="1" dirty="0" smtClean="0"/>
              <a:t>THE U</a:t>
            </a:r>
            <a:r>
              <a:rPr lang="ru-RU" i="1" dirty="0" smtClean="0"/>
              <a:t>К</a:t>
            </a:r>
            <a:endParaRPr lang="ru-RU" i="1" dirty="0"/>
          </a:p>
        </p:txBody>
      </p:sp>
      <p:sp>
        <p:nvSpPr>
          <p:cNvPr id="3" name="Подзаголовок 2"/>
          <p:cNvSpPr>
            <a:spLocks noGrp="1"/>
          </p:cNvSpPr>
          <p:nvPr>
            <p:ph type="subTitle" idx="1"/>
          </p:nvPr>
        </p:nvSpPr>
        <p:spPr/>
        <p:txBody>
          <a:bodyPr/>
          <a:lstStyle/>
          <a:p>
            <a:endParaRPr lang="ru-RU" dirty="0"/>
          </a:p>
        </p:txBody>
      </p:sp>
      <p:pic>
        <p:nvPicPr>
          <p:cNvPr id="4" name="Рисунок 3" descr="КАРТ.jpg"/>
          <p:cNvPicPr>
            <a:picLocks noChangeAspect="1"/>
          </p:cNvPicPr>
          <p:nvPr/>
        </p:nvPicPr>
        <p:blipFill>
          <a:blip r:embed="rId2" cstate="print"/>
          <a:stretch>
            <a:fillRect/>
          </a:stretch>
        </p:blipFill>
        <p:spPr>
          <a:xfrm>
            <a:off x="3347864" y="3429000"/>
            <a:ext cx="5112568" cy="30963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884824"/>
          </a:xfrm>
        </p:spPr>
        <p:txBody>
          <a:bodyPr>
            <a:normAutofit fontScale="90000"/>
          </a:bodyPr>
          <a:lstStyle/>
          <a:p>
            <a:r>
              <a:rPr lang="en-US" sz="1800" dirty="0" smtClean="0"/>
              <a:t>Autumn is the most romantic and </a:t>
            </a:r>
            <a:r>
              <a:rPr lang="en-US" sz="2000" dirty="0" smtClean="0"/>
              <a:t>touching season of a year</a:t>
            </a:r>
            <a:r>
              <a:rPr lang="en-US" sz="2000" dirty="0" smtClean="0"/>
              <a:t>.</a:t>
            </a:r>
            <a:r>
              <a:rPr lang="ru-RU" sz="2000" dirty="0" smtClean="0"/>
              <a:t/>
            </a:r>
            <a:br>
              <a:rPr lang="ru-RU" sz="2000" dirty="0" smtClean="0"/>
            </a:br>
            <a:r>
              <a:rPr lang="ru-RU" sz="2000" b="0" dirty="0" smtClean="0">
                <a:solidFill>
                  <a:schemeClr val="tx1"/>
                </a:solidFill>
              </a:rPr>
              <a:t>Осень это наиболее романтичное и трогательное время года.</a:t>
            </a:r>
            <a:r>
              <a:rPr lang="ru-RU" sz="2000" dirty="0" smtClean="0"/>
              <a:t/>
            </a:r>
            <a:br>
              <a:rPr lang="ru-RU" sz="2000" dirty="0" smtClean="0"/>
            </a:br>
            <a:r>
              <a:rPr lang="en-US" sz="2000" dirty="0" smtClean="0"/>
              <a:t> </a:t>
            </a:r>
            <a:r>
              <a:rPr lang="en-US" sz="2000" dirty="0" smtClean="0"/>
              <a:t>Nature seems to slow down preparing to cold winter. </a:t>
            </a:r>
            <a:r>
              <a:rPr lang="ru-RU" sz="2000" dirty="0" smtClean="0"/>
              <a:t/>
            </a:r>
            <a:br>
              <a:rPr lang="ru-RU" sz="2000" dirty="0" smtClean="0"/>
            </a:br>
            <a:r>
              <a:rPr lang="ru-RU" sz="2000" b="0" dirty="0" smtClean="0">
                <a:solidFill>
                  <a:schemeClr val="tx1"/>
                </a:solidFill>
              </a:rPr>
              <a:t>Природа, кажется, замерла и готовится к холодам</a:t>
            </a:r>
            <a:r>
              <a:rPr lang="ru-RU" sz="2000" dirty="0" smtClean="0"/>
              <a:t>.</a:t>
            </a:r>
            <a:br>
              <a:rPr lang="ru-RU" sz="2000" dirty="0" smtClean="0"/>
            </a:br>
            <a:r>
              <a:rPr lang="en-US" sz="2000" dirty="0" smtClean="0"/>
              <a:t>Autumn </a:t>
            </a:r>
            <a:r>
              <a:rPr lang="en-US" sz="2000" dirty="0" smtClean="0"/>
              <a:t>is a breezy wind, lasting rains and falling leaves</a:t>
            </a:r>
            <a:r>
              <a:rPr lang="en-US" sz="2000" dirty="0" smtClean="0"/>
              <a:t>.</a:t>
            </a:r>
            <a:r>
              <a:rPr lang="ru-RU" sz="2000" dirty="0" smtClean="0"/>
              <a:t/>
            </a:r>
            <a:br>
              <a:rPr lang="ru-RU" sz="2000" dirty="0" smtClean="0"/>
            </a:br>
            <a:r>
              <a:rPr lang="ru-RU" sz="2000" b="0" dirty="0" smtClean="0">
                <a:solidFill>
                  <a:schemeClr val="tx1"/>
                </a:solidFill>
              </a:rPr>
              <a:t>Осенью дует холодный ветер, идут дожди и опадают листья</a:t>
            </a:r>
            <a:r>
              <a:rPr lang="ru-RU" sz="1800" dirty="0" smtClean="0"/>
              <a:t>.</a:t>
            </a:r>
            <a:endParaRPr lang="ru-RU" sz="1800" dirty="0"/>
          </a:p>
        </p:txBody>
      </p:sp>
      <p:pic>
        <p:nvPicPr>
          <p:cNvPr id="5" name="Содержимое 4" descr="осень мос.jpg"/>
          <p:cNvPicPr>
            <a:picLocks noGrp="1" noChangeAspect="1"/>
          </p:cNvPicPr>
          <p:nvPr>
            <p:ph idx="1"/>
          </p:nvPr>
        </p:nvPicPr>
        <p:blipFill>
          <a:blip r:embed="rId2" cstate="print"/>
          <a:stretch>
            <a:fillRect/>
          </a:stretch>
        </p:blipFill>
        <p:spPr>
          <a:xfrm>
            <a:off x="457200" y="2367155"/>
            <a:ext cx="7239000" cy="3998527"/>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92736"/>
          </a:xfrm>
        </p:spPr>
        <p:txBody>
          <a:bodyPr>
            <a:normAutofit/>
          </a:bodyPr>
          <a:lstStyle/>
          <a:p>
            <a:pPr algn="ctr"/>
            <a:r>
              <a:rPr lang="en-US" dirty="0" smtClean="0">
                <a:solidFill>
                  <a:schemeClr val="tx2"/>
                </a:solidFill>
              </a:rPr>
              <a:t>WEATHER </a:t>
            </a:r>
            <a:r>
              <a:rPr lang="en-US" dirty="0" smtClean="0">
                <a:solidFill>
                  <a:schemeClr val="tx2"/>
                </a:solidFill>
              </a:rPr>
              <a:t>IN</a:t>
            </a:r>
            <a:r>
              <a:rPr lang="ru-RU" dirty="0" smtClean="0">
                <a:solidFill>
                  <a:schemeClr val="tx2"/>
                </a:solidFill>
              </a:rPr>
              <a:t> </a:t>
            </a:r>
            <a:r>
              <a:rPr lang="en-US" dirty="0" smtClean="0">
                <a:solidFill>
                  <a:schemeClr val="tx2"/>
                </a:solidFill>
              </a:rPr>
              <a:t>THE UK</a:t>
            </a:r>
            <a:endParaRPr lang="ru-RU" dirty="0">
              <a:solidFill>
                <a:schemeClr val="tx2"/>
              </a:solidFill>
            </a:endParaRPr>
          </a:p>
        </p:txBody>
      </p:sp>
      <p:sp>
        <p:nvSpPr>
          <p:cNvPr id="3" name="Содержимое 2"/>
          <p:cNvSpPr>
            <a:spLocks noGrp="1"/>
          </p:cNvSpPr>
          <p:nvPr>
            <p:ph idx="1"/>
          </p:nvPr>
        </p:nvSpPr>
        <p:spPr/>
        <p:txBody>
          <a:bodyPr>
            <a:normAutofit fontScale="85000" lnSpcReduction="20000"/>
          </a:bodyPr>
          <a:lstStyle/>
          <a:p>
            <a:pPr algn="ctr"/>
            <a:r>
              <a:rPr lang="en-US" sz="2800" b="1" dirty="0" smtClean="0">
                <a:solidFill>
                  <a:schemeClr val="tx2"/>
                </a:solidFill>
                <a:latin typeface="Times New Roman" pitchFamily="18" charset="0"/>
                <a:cs typeface="Times New Roman" pitchFamily="18" charset="0"/>
              </a:rPr>
              <a:t>The average temperature in the UK is higher than in other areas at the same latitude. This is due to the influence of the warm Gulf stream. The southern part of the country is warmer and drier than the North. Prevailing Northwest wind blowing from the North Atlantic ocean. Cloudy days per year - more than 50 %. Possible strong winds and floods. </a:t>
            </a:r>
            <a:endParaRPr lang="ru-RU" sz="2800" b="1" dirty="0" smtClean="0">
              <a:solidFill>
                <a:schemeClr val="tx2"/>
              </a:solidFill>
              <a:latin typeface="Times New Roman" pitchFamily="18" charset="0"/>
              <a:cs typeface="Times New Roman" pitchFamily="18" charset="0"/>
            </a:endParaRPr>
          </a:p>
          <a:p>
            <a:pPr algn="ctr"/>
            <a:r>
              <a:rPr lang="ru-RU" sz="2800" dirty="0" smtClean="0">
                <a:latin typeface="Times New Roman" pitchFamily="18" charset="0"/>
                <a:cs typeface="Times New Roman" pitchFamily="18" charset="0"/>
              </a:rPr>
              <a:t>Средняя температура в </a:t>
            </a:r>
            <a:r>
              <a:rPr lang="ru-RU" sz="2800" dirty="0" smtClean="0">
                <a:latin typeface="Times New Roman" pitchFamily="18" charset="0"/>
                <a:cs typeface="Times New Roman" pitchFamily="18" charset="0"/>
              </a:rPr>
              <a:t>Великобритании</a:t>
            </a:r>
            <a:r>
              <a:rPr lang="ru-RU" sz="2800" dirty="0" smtClean="0">
                <a:latin typeface="Times New Roman" pitchFamily="18" charset="0"/>
                <a:cs typeface="Times New Roman" pitchFamily="18" charset="0"/>
              </a:rPr>
              <a:t> выше, чем в других местностях на той же широте. Это связано с влиянием теплого течения </a:t>
            </a:r>
            <a:r>
              <a:rPr lang="ru-RU" sz="2800" dirty="0" smtClean="0">
                <a:latin typeface="Times New Roman" pitchFamily="18" charset="0"/>
                <a:cs typeface="Times New Roman" pitchFamily="18" charset="0"/>
              </a:rPr>
              <a:t>Гольфстрим. </a:t>
            </a:r>
            <a:r>
              <a:rPr lang="ru-RU" sz="2800" dirty="0" smtClean="0">
                <a:latin typeface="Times New Roman" pitchFamily="18" charset="0"/>
                <a:cs typeface="Times New Roman" pitchFamily="18" charset="0"/>
              </a:rPr>
              <a:t>Южная часть страны теплее и суше, чем северная. Преобладают северо-западные ветра, дующие с северной части Атлантического океана. Пасмурных дней в году — более 50 %. Возможны сильные ветра и наводнения.</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804704"/>
          </a:xfrm>
        </p:spPr>
        <p:txBody>
          <a:bodyPr/>
          <a:lstStyle/>
          <a:p>
            <a:pPr algn="ctr"/>
            <a:r>
              <a:rPr lang="en-US" sz="4000" dirty="0" smtClean="0">
                <a:solidFill>
                  <a:schemeClr val="tx2"/>
                </a:solidFill>
                <a:latin typeface="Times New Roman" pitchFamily="18" charset="0"/>
                <a:cs typeface="Times New Roman" pitchFamily="18" charset="0"/>
              </a:rPr>
              <a:t>the warm Gulf stream</a:t>
            </a:r>
            <a:endParaRPr lang="ru-RU" dirty="0"/>
          </a:p>
        </p:txBody>
      </p:sp>
      <p:pic>
        <p:nvPicPr>
          <p:cNvPr id="4" name="Содержимое 3" descr="ujka.jpg"/>
          <p:cNvPicPr>
            <a:picLocks noGrp="1" noChangeAspect="1"/>
          </p:cNvPicPr>
          <p:nvPr>
            <p:ph idx="1"/>
          </p:nvPr>
        </p:nvPicPr>
        <p:blipFill>
          <a:blip r:embed="rId2" cstate="print"/>
          <a:stretch>
            <a:fillRect/>
          </a:stretch>
        </p:blipFill>
        <p:spPr>
          <a:xfrm>
            <a:off x="323528" y="1484784"/>
            <a:ext cx="7416824" cy="468052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428992" y="214290"/>
            <a:ext cx="4267208" cy="6241446"/>
          </a:xfrm>
        </p:spPr>
        <p:txBody>
          <a:bodyPr>
            <a:normAutofit fontScale="47500" lnSpcReduction="20000"/>
          </a:bodyPr>
          <a:lstStyle/>
          <a:p>
            <a:r>
              <a:rPr lang="en-US" sz="4000" b="1" dirty="0" smtClean="0">
                <a:solidFill>
                  <a:schemeClr val="accent5">
                    <a:lumMod val="75000"/>
                  </a:schemeClr>
                </a:solidFill>
              </a:rPr>
              <a:t>Winters are generally mild, with the most frequent and prolonged snowfalls in the Scottish Highlands, where it is possible to go skiing. If it does snow heavily in other parts of Britain, the country often comes to a standstill. Trains, buses and planes are late. People enjoy discussing the snow, complaining about the cold and comparing the weather conditions with previous winters.</a:t>
            </a:r>
            <a:endParaRPr lang="ru-RU" sz="4000" b="1" dirty="0" smtClean="0">
              <a:solidFill>
                <a:schemeClr val="accent5">
                  <a:lumMod val="75000"/>
                </a:schemeClr>
              </a:solidFill>
            </a:endParaRPr>
          </a:p>
          <a:p>
            <a:r>
              <a:rPr lang="ru-RU" sz="4000" dirty="0" smtClean="0">
                <a:latin typeface="Times New Roman" pitchFamily="18" charset="0"/>
                <a:cs typeface="Times New Roman" pitchFamily="18" charset="0"/>
              </a:rPr>
              <a:t>Зимы обычно мягкие, с частыми и длительными снегопадами в горах Шотландии, где можно покататься на лыжах. Если же идет сильный снег в других частях Британии, жизнь в стране останавливается. Поезда, автобусы, самолеты опаздывают. Людям нравится говорить о снеге, жаловаться на холод и сравнивать погодные условия с предыдущими зимами.</a:t>
            </a:r>
          </a:p>
          <a:p>
            <a:endParaRPr lang="ru-RU" dirty="0"/>
          </a:p>
        </p:txBody>
      </p:sp>
      <p:pic>
        <p:nvPicPr>
          <p:cNvPr id="4" name="Рисунок 3" descr="1391598137_431f9fe957cb.jpg"/>
          <p:cNvPicPr>
            <a:picLocks noChangeAspect="1"/>
          </p:cNvPicPr>
          <p:nvPr/>
        </p:nvPicPr>
        <p:blipFill>
          <a:blip r:embed="rId2" cstate="print"/>
          <a:stretch>
            <a:fillRect/>
          </a:stretch>
        </p:blipFill>
        <p:spPr>
          <a:xfrm>
            <a:off x="0" y="0"/>
            <a:ext cx="3500430" cy="3714752"/>
          </a:xfrm>
          <a:prstGeom prst="rect">
            <a:avLst/>
          </a:prstGeom>
        </p:spPr>
      </p:pic>
      <p:pic>
        <p:nvPicPr>
          <p:cNvPr id="5" name="Рисунок 4" descr="f(1).jpg"/>
          <p:cNvPicPr>
            <a:picLocks noChangeAspect="1"/>
          </p:cNvPicPr>
          <p:nvPr/>
        </p:nvPicPr>
        <p:blipFill>
          <a:blip r:embed="rId3" cstate="print"/>
          <a:stretch>
            <a:fillRect/>
          </a:stretch>
        </p:blipFill>
        <p:spPr>
          <a:xfrm>
            <a:off x="0" y="3214686"/>
            <a:ext cx="3500462" cy="3500462"/>
          </a:xfrm>
          <a:prstGeom prst="rect">
            <a:avLst/>
          </a:prstGeom>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357686" y="214290"/>
            <a:ext cx="3695704" cy="6500858"/>
          </a:xfrm>
        </p:spPr>
        <p:txBody>
          <a:bodyPr>
            <a:noAutofit/>
          </a:bodyPr>
          <a:lstStyle/>
          <a:p>
            <a:r>
              <a:rPr lang="en-US" sz="1800" b="1" dirty="0" smtClean="0">
                <a:solidFill>
                  <a:schemeClr val="accent5">
                    <a:lumMod val="75000"/>
                  </a:schemeClr>
                </a:solidFill>
                <a:latin typeface="Times New Roman" pitchFamily="18" charset="0"/>
                <a:cs typeface="Times New Roman" pitchFamily="18" charset="0"/>
              </a:rPr>
              <a:t>Summers are generally cool, but due to global warming they are starting drier and hotter. Newspapers during a hot spell talk of "</a:t>
            </a:r>
            <a:r>
              <a:rPr lang="en-US" sz="1800" b="1" dirty="0" err="1" smtClean="0">
                <a:solidFill>
                  <a:schemeClr val="accent5">
                    <a:lumMod val="75000"/>
                  </a:schemeClr>
                </a:solidFill>
                <a:latin typeface="Times New Roman" pitchFamily="18" charset="0"/>
                <a:cs typeface="Times New Roman" pitchFamily="18" charset="0"/>
              </a:rPr>
              <a:t>heatwaves</a:t>
            </a:r>
            <a:r>
              <a:rPr lang="en-US" sz="1800" b="1" dirty="0" smtClean="0">
                <a:solidFill>
                  <a:schemeClr val="accent5">
                    <a:lumMod val="75000"/>
                  </a:schemeClr>
                </a:solidFill>
                <a:latin typeface="Times New Roman" pitchFamily="18" charset="0"/>
                <a:cs typeface="Times New Roman" pitchFamily="18" charset="0"/>
              </a:rPr>
              <a:t>" and an "Indian summer" (dry, hot weather in September and October). Hot weather causes terrible congestion on the roads as Britons rush to the coastal resorts.</a:t>
            </a:r>
            <a:endParaRPr lang="ru-RU" sz="1800" b="1" dirty="0" smtClean="0">
              <a:solidFill>
                <a:schemeClr val="accent5">
                  <a:lumMod val="75000"/>
                </a:schemeClr>
              </a:solidFill>
              <a:latin typeface="Times New Roman" pitchFamily="18" charset="0"/>
              <a:cs typeface="Times New Roman" pitchFamily="18" charset="0"/>
            </a:endParaRPr>
          </a:p>
          <a:p>
            <a:r>
              <a:rPr lang="en-US" sz="1800" dirty="0" smtClean="0"/>
              <a:t> </a:t>
            </a:r>
            <a:r>
              <a:rPr lang="ru-RU" sz="1800" dirty="0" smtClean="0"/>
              <a:t>Лето в основном прохладное, но благодаря всеобщему потеплению оно становится суше и жарче. Во время жары газеты пишут о «тепловых волнах» и «бабьем лете» (сухая и жаркая погода в сентябре и октябре). Из-за жаркой погоды образуются заторы на дорогах, так как британцы спешат к прибрежным курортам.</a:t>
            </a:r>
            <a:r>
              <a:rPr lang="en-US" sz="1800" dirty="0" smtClean="0"/>
              <a:t> </a:t>
            </a:r>
            <a:endParaRPr lang="ru-RU" sz="1800" dirty="0"/>
          </a:p>
        </p:txBody>
      </p:sp>
      <p:pic>
        <p:nvPicPr>
          <p:cNvPr id="4" name="Рисунок 3" descr="1245224063_5461_london_51851_1k.jpg"/>
          <p:cNvPicPr>
            <a:picLocks noChangeAspect="1"/>
          </p:cNvPicPr>
          <p:nvPr/>
        </p:nvPicPr>
        <p:blipFill>
          <a:blip r:embed="rId2" cstate="print"/>
          <a:stretch>
            <a:fillRect/>
          </a:stretch>
        </p:blipFill>
        <p:spPr>
          <a:xfrm>
            <a:off x="179512" y="260648"/>
            <a:ext cx="4248472" cy="3382666"/>
          </a:xfrm>
          <a:prstGeom prst="rect">
            <a:avLst/>
          </a:prstGeom>
        </p:spPr>
      </p:pic>
      <p:pic>
        <p:nvPicPr>
          <p:cNvPr id="5" name="Рисунок 4" descr="london.jpg"/>
          <p:cNvPicPr>
            <a:picLocks noChangeAspect="1"/>
          </p:cNvPicPr>
          <p:nvPr/>
        </p:nvPicPr>
        <p:blipFill>
          <a:blip r:embed="rId3" cstate="print"/>
          <a:stretch>
            <a:fillRect/>
          </a:stretch>
        </p:blipFill>
        <p:spPr>
          <a:xfrm>
            <a:off x="395536" y="3786178"/>
            <a:ext cx="3962150" cy="2739166"/>
          </a:xfrm>
          <a:prstGeom prst="rect">
            <a:avLst/>
          </a:prstGeom>
        </p:spPr>
      </p:pic>
    </p:spTree>
  </p:cSld>
  <p:clrMapOvr>
    <a:masterClrMapping/>
  </p:clrMapOvr>
  <p:transition>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a:xfrm>
            <a:off x="4786314" y="357166"/>
            <a:ext cx="3682906" cy="6000792"/>
          </a:xfrm>
        </p:spPr>
        <p:txBody>
          <a:bodyPr>
            <a:normAutofit lnSpcReduction="10000"/>
          </a:bodyPr>
          <a:lstStyle/>
          <a:p>
            <a:r>
              <a:rPr lang="en-US" dirty="0" smtClean="0"/>
              <a:t> </a:t>
            </a:r>
            <a:r>
              <a:rPr lang="en-US" sz="2400" b="1" dirty="0" smtClean="0">
                <a:latin typeface="Times New Roman" pitchFamily="18" charset="0"/>
                <a:cs typeface="Times New Roman" pitchFamily="18" charset="0"/>
              </a:rPr>
              <a:t>Fortunately, as Britain does not experience extreme weather conditions, it is never very cold or very hot. The temperature rarely rises above 32°C in summer, or falls below 10°C in winter.</a:t>
            </a:r>
            <a:endParaRPr lang="ru-RU" sz="2400" b="1" dirty="0" smtClean="0">
              <a:latin typeface="Times New Roman" pitchFamily="18" charset="0"/>
              <a:cs typeface="Times New Roman" pitchFamily="18" charset="0"/>
            </a:endParaRPr>
          </a:p>
          <a:p>
            <a:endParaRPr lang="ru-RU" dirty="0" smtClean="0"/>
          </a:p>
          <a:p>
            <a:r>
              <a:rPr lang="ru-RU" dirty="0" smtClean="0">
                <a:solidFill>
                  <a:schemeClr val="tx1"/>
                </a:solidFill>
                <a:latin typeface="Times New Roman" pitchFamily="18" charset="0"/>
                <a:cs typeface="Times New Roman" pitchFamily="18" charset="0"/>
              </a:rPr>
              <a:t>К счастью, в Британии не наблюдаются крайние погодные условия, никогда не бывает очень холодно и очень жарко. Температура редко поднимается выше 32 С  летом и не падает ниже 10 °С зимой.</a:t>
            </a:r>
          </a:p>
          <a:p>
            <a:endParaRPr lang="ru-RU" dirty="0" smtClean="0"/>
          </a:p>
          <a:p>
            <a:endParaRPr lang="ru-RU" dirty="0"/>
          </a:p>
        </p:txBody>
      </p:sp>
      <p:pic>
        <p:nvPicPr>
          <p:cNvPr id="4" name="Рисунок 3" descr="210311999.jpg"/>
          <p:cNvPicPr>
            <a:picLocks noChangeAspect="1"/>
          </p:cNvPicPr>
          <p:nvPr/>
        </p:nvPicPr>
        <p:blipFill>
          <a:blip r:embed="rId2" cstate="print"/>
          <a:stretch>
            <a:fillRect/>
          </a:stretch>
        </p:blipFill>
        <p:spPr>
          <a:xfrm>
            <a:off x="0" y="0"/>
            <a:ext cx="4500562" cy="6857999"/>
          </a:xfrm>
          <a:prstGeom prst="rect">
            <a:avLst/>
          </a:prstGeom>
        </p:spPr>
      </p:pic>
    </p:spTree>
  </p:cSld>
  <p:clrMapOvr>
    <a:masterClrMapping/>
  </p:clrMapOvr>
  <p:transition>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7553356" cy="928670"/>
          </a:xfrm>
        </p:spPr>
        <p:txBody>
          <a:bodyPr>
            <a:normAutofit fontScale="90000"/>
          </a:bodyPr>
          <a:lstStyle/>
          <a:p>
            <a:pPr algn="ctr"/>
            <a:r>
              <a:rPr lang="en-US" b="0" dirty="0" smtClean="0">
                <a:solidFill>
                  <a:srgbClr val="00B0F0"/>
                </a:solidFill>
              </a:rPr>
              <a:t> </a:t>
            </a:r>
            <a:r>
              <a:rPr lang="en-US" b="0" dirty="0" smtClean="0">
                <a:solidFill>
                  <a:schemeClr val="tx2"/>
                </a:solidFill>
              </a:rPr>
              <a:t>winter</a:t>
            </a:r>
            <a:r>
              <a:rPr lang="ru-RU" b="0" dirty="0" smtClean="0">
                <a:solidFill>
                  <a:schemeClr val="tx2"/>
                </a:solidFill>
              </a:rPr>
              <a:t> </a:t>
            </a:r>
            <a:r>
              <a:rPr lang="en-US" b="0" dirty="0" smtClean="0">
                <a:solidFill>
                  <a:schemeClr val="tx2"/>
                </a:solidFill>
              </a:rPr>
              <a:t>in the </a:t>
            </a:r>
            <a:r>
              <a:rPr lang="en-US" b="0" dirty="0" err="1" smtClean="0">
                <a:solidFill>
                  <a:schemeClr val="tx2"/>
                </a:solidFill>
              </a:rPr>
              <a:t>uk</a:t>
            </a:r>
            <a:r>
              <a:rPr lang="ru-RU" b="0" dirty="0" smtClean="0">
                <a:solidFill>
                  <a:schemeClr val="tx2"/>
                </a:solidFill>
              </a:rPr>
              <a:t/>
            </a:r>
            <a:br>
              <a:rPr lang="ru-RU" b="0" dirty="0" smtClean="0">
                <a:solidFill>
                  <a:schemeClr val="tx2"/>
                </a:solidFill>
              </a:rPr>
            </a:br>
            <a:r>
              <a:rPr lang="ru-RU" b="0" dirty="0" smtClean="0">
                <a:solidFill>
                  <a:schemeClr val="tx2"/>
                </a:solidFill>
              </a:rPr>
              <a:t> зима В Великобритании </a:t>
            </a:r>
            <a:endParaRPr lang="ru-RU" dirty="0">
              <a:solidFill>
                <a:schemeClr val="tx2"/>
              </a:solidFill>
            </a:endParaRPr>
          </a:p>
        </p:txBody>
      </p:sp>
      <p:pic>
        <p:nvPicPr>
          <p:cNvPr id="4" name="Содержимое 3" descr="117.jpg"/>
          <p:cNvPicPr>
            <a:picLocks noGrp="1" noChangeAspect="1"/>
          </p:cNvPicPr>
          <p:nvPr>
            <p:ph idx="1"/>
          </p:nvPr>
        </p:nvPicPr>
        <p:blipFill>
          <a:blip r:embed="rId2" cstate="print"/>
          <a:stretch>
            <a:fillRect/>
          </a:stretch>
        </p:blipFill>
        <p:spPr>
          <a:xfrm>
            <a:off x="142844" y="1357298"/>
            <a:ext cx="3519492" cy="3143250"/>
          </a:xfrm>
        </p:spPr>
      </p:pic>
      <p:pic>
        <p:nvPicPr>
          <p:cNvPr id="5" name="Рисунок 4" descr="22824.w625.jpg"/>
          <p:cNvPicPr>
            <a:picLocks noChangeAspect="1"/>
          </p:cNvPicPr>
          <p:nvPr/>
        </p:nvPicPr>
        <p:blipFill>
          <a:blip r:embed="rId3" cstate="print"/>
          <a:stretch>
            <a:fillRect/>
          </a:stretch>
        </p:blipFill>
        <p:spPr>
          <a:xfrm>
            <a:off x="1000100" y="4071943"/>
            <a:ext cx="3690943" cy="2786058"/>
          </a:xfrm>
          <a:prstGeom prst="rect">
            <a:avLst/>
          </a:prstGeom>
        </p:spPr>
      </p:pic>
      <p:pic>
        <p:nvPicPr>
          <p:cNvPr id="6" name="Рисунок 5" descr="winter063.jpg"/>
          <p:cNvPicPr>
            <a:picLocks noChangeAspect="1"/>
          </p:cNvPicPr>
          <p:nvPr/>
        </p:nvPicPr>
        <p:blipFill>
          <a:blip r:embed="rId4" cstate="print"/>
          <a:stretch>
            <a:fillRect/>
          </a:stretch>
        </p:blipFill>
        <p:spPr>
          <a:xfrm>
            <a:off x="4500562" y="3500438"/>
            <a:ext cx="3557598" cy="2743200"/>
          </a:xfrm>
          <a:prstGeom prst="rect">
            <a:avLst/>
          </a:prstGeom>
        </p:spPr>
      </p:pic>
      <p:pic>
        <p:nvPicPr>
          <p:cNvPr id="7" name="Рисунок 6" descr="18962598.jpg"/>
          <p:cNvPicPr>
            <a:picLocks noChangeAspect="1"/>
          </p:cNvPicPr>
          <p:nvPr/>
        </p:nvPicPr>
        <p:blipFill>
          <a:blip r:embed="rId5" cstate="print"/>
          <a:stretch>
            <a:fillRect/>
          </a:stretch>
        </p:blipFill>
        <p:spPr>
          <a:xfrm>
            <a:off x="3643306" y="1500174"/>
            <a:ext cx="3149600" cy="2362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
            </a:r>
            <a:br>
              <a:rPr lang="en-US" dirty="0" smtClean="0"/>
            </a:br>
            <a:r>
              <a:rPr lang="en-US" dirty="0" smtClean="0">
                <a:solidFill>
                  <a:schemeClr val="tx2"/>
                </a:solidFill>
              </a:rPr>
              <a:t>summer</a:t>
            </a:r>
            <a:r>
              <a:rPr lang="ru-RU" dirty="0" smtClean="0">
                <a:solidFill>
                  <a:schemeClr val="tx2"/>
                </a:solidFill>
              </a:rPr>
              <a:t> </a:t>
            </a:r>
            <a:r>
              <a:rPr lang="en-US" dirty="0" smtClean="0">
                <a:solidFill>
                  <a:schemeClr val="tx2"/>
                </a:solidFill>
              </a:rPr>
              <a:t>In the UK </a:t>
            </a:r>
            <a:br>
              <a:rPr lang="en-US" dirty="0" smtClean="0">
                <a:solidFill>
                  <a:schemeClr val="tx2"/>
                </a:solidFill>
              </a:rPr>
            </a:br>
            <a:r>
              <a:rPr lang="ru-RU" dirty="0" smtClean="0">
                <a:solidFill>
                  <a:schemeClr val="tx2"/>
                </a:solidFill>
              </a:rPr>
              <a:t>лето В Великобритании </a:t>
            </a:r>
            <a:endParaRPr lang="ru-RU" dirty="0">
              <a:solidFill>
                <a:schemeClr val="tx2"/>
              </a:solidFill>
            </a:endParaRPr>
          </a:p>
        </p:txBody>
      </p:sp>
      <p:pic>
        <p:nvPicPr>
          <p:cNvPr id="4" name="Содержимое 3" descr="68e09f2f-4f3a-4b6d-ada6-ab795a43da89.jpg"/>
          <p:cNvPicPr>
            <a:picLocks noGrp="1" noChangeAspect="1"/>
          </p:cNvPicPr>
          <p:nvPr>
            <p:ph idx="1"/>
          </p:nvPr>
        </p:nvPicPr>
        <p:blipFill>
          <a:blip r:embed="rId2" cstate="print"/>
          <a:stretch>
            <a:fillRect/>
          </a:stretch>
        </p:blipFill>
        <p:spPr>
          <a:xfrm>
            <a:off x="0" y="1500174"/>
            <a:ext cx="3995936" cy="4110848"/>
          </a:xfrm>
        </p:spPr>
      </p:pic>
      <p:pic>
        <p:nvPicPr>
          <p:cNvPr id="5" name="Рисунок 4" descr="785802_3.jpg"/>
          <p:cNvPicPr>
            <a:picLocks noChangeAspect="1"/>
          </p:cNvPicPr>
          <p:nvPr/>
        </p:nvPicPr>
        <p:blipFill>
          <a:blip r:embed="rId3" cstate="print"/>
          <a:stretch>
            <a:fillRect/>
          </a:stretch>
        </p:blipFill>
        <p:spPr>
          <a:xfrm>
            <a:off x="630038" y="3933056"/>
            <a:ext cx="5238106" cy="2924944"/>
          </a:xfrm>
          <a:prstGeom prst="rect">
            <a:avLst/>
          </a:prstGeom>
        </p:spPr>
      </p:pic>
      <p:pic>
        <p:nvPicPr>
          <p:cNvPr id="6" name="Рисунок 5" descr="eko spa trendy kopia.jpg"/>
          <p:cNvPicPr>
            <a:picLocks noChangeAspect="1"/>
          </p:cNvPicPr>
          <p:nvPr/>
        </p:nvPicPr>
        <p:blipFill>
          <a:blip r:embed="rId4" cstate="print"/>
          <a:stretch>
            <a:fillRect/>
          </a:stretch>
        </p:blipFill>
        <p:spPr>
          <a:xfrm>
            <a:off x="4143372" y="1484784"/>
            <a:ext cx="4000508" cy="398443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
            </a:r>
            <a:br>
              <a:rPr lang="en-US" dirty="0" smtClean="0"/>
            </a:br>
            <a:r>
              <a:rPr lang="en-US" dirty="0" smtClean="0"/>
              <a:t> </a:t>
            </a:r>
            <a:r>
              <a:rPr lang="en-US" dirty="0" smtClean="0">
                <a:solidFill>
                  <a:schemeClr val="tx2"/>
                </a:solidFill>
              </a:rPr>
              <a:t>autumn</a:t>
            </a:r>
            <a:r>
              <a:rPr lang="ru-RU" dirty="0" smtClean="0">
                <a:solidFill>
                  <a:schemeClr val="tx2"/>
                </a:solidFill>
              </a:rPr>
              <a:t> </a:t>
            </a:r>
            <a:r>
              <a:rPr lang="en-US" dirty="0" smtClean="0">
                <a:solidFill>
                  <a:schemeClr val="tx2"/>
                </a:solidFill>
              </a:rPr>
              <a:t>in the </a:t>
            </a:r>
            <a:r>
              <a:rPr lang="en-US" dirty="0" err="1" smtClean="0">
                <a:solidFill>
                  <a:schemeClr val="tx2"/>
                </a:solidFill>
              </a:rPr>
              <a:t>uk</a:t>
            </a:r>
            <a:r>
              <a:rPr lang="ru-RU" dirty="0" smtClean="0">
                <a:solidFill>
                  <a:schemeClr val="tx2"/>
                </a:solidFill>
              </a:rPr>
              <a:t/>
            </a:r>
            <a:br>
              <a:rPr lang="ru-RU" dirty="0" smtClean="0">
                <a:solidFill>
                  <a:schemeClr val="tx2"/>
                </a:solidFill>
              </a:rPr>
            </a:br>
            <a:r>
              <a:rPr lang="ru-RU" dirty="0" smtClean="0">
                <a:solidFill>
                  <a:schemeClr val="tx2"/>
                </a:solidFill>
              </a:rPr>
              <a:t> осень В Великобритании </a:t>
            </a:r>
            <a:endParaRPr lang="ru-RU" dirty="0">
              <a:solidFill>
                <a:schemeClr val="tx2"/>
              </a:solidFill>
            </a:endParaRPr>
          </a:p>
        </p:txBody>
      </p:sp>
      <p:pic>
        <p:nvPicPr>
          <p:cNvPr id="4" name="Содержимое 3" descr="1346668303_krasivie_osennie_kartinki_457_27949-19.jpg"/>
          <p:cNvPicPr>
            <a:picLocks noGrp="1" noChangeAspect="1"/>
          </p:cNvPicPr>
          <p:nvPr>
            <p:ph idx="1"/>
          </p:nvPr>
        </p:nvPicPr>
        <p:blipFill>
          <a:blip r:embed="rId2" cstate="print"/>
          <a:stretch>
            <a:fillRect/>
          </a:stretch>
        </p:blipFill>
        <p:spPr>
          <a:xfrm>
            <a:off x="0" y="1556792"/>
            <a:ext cx="4067944" cy="3444626"/>
          </a:xfrm>
        </p:spPr>
      </p:pic>
      <p:pic>
        <p:nvPicPr>
          <p:cNvPr id="5" name="Рисунок 4" descr="eWNtiLUoYYY.jpg"/>
          <p:cNvPicPr>
            <a:picLocks noChangeAspect="1"/>
          </p:cNvPicPr>
          <p:nvPr/>
        </p:nvPicPr>
        <p:blipFill>
          <a:blip r:embed="rId3" cstate="print"/>
          <a:stretch>
            <a:fillRect/>
          </a:stretch>
        </p:blipFill>
        <p:spPr>
          <a:xfrm>
            <a:off x="4139952" y="1428736"/>
            <a:ext cx="3932478" cy="2357430"/>
          </a:xfrm>
          <a:prstGeom prst="rect">
            <a:avLst/>
          </a:prstGeom>
        </p:spPr>
      </p:pic>
      <p:pic>
        <p:nvPicPr>
          <p:cNvPr id="6" name="Рисунок 5" descr="gmxaotedwwyodesp.jpg"/>
          <p:cNvPicPr>
            <a:picLocks noChangeAspect="1"/>
          </p:cNvPicPr>
          <p:nvPr/>
        </p:nvPicPr>
        <p:blipFill>
          <a:blip r:embed="rId4" cstate="print"/>
          <a:stretch>
            <a:fillRect/>
          </a:stretch>
        </p:blipFill>
        <p:spPr>
          <a:xfrm>
            <a:off x="3995936" y="3335627"/>
            <a:ext cx="4104456" cy="3084839"/>
          </a:xfrm>
          <a:prstGeom prst="rect">
            <a:avLst/>
          </a:prstGeom>
        </p:spPr>
      </p:pic>
      <p:pic>
        <p:nvPicPr>
          <p:cNvPr id="7" name="Рисунок 6" descr="haywards-greatbritain1.jpg"/>
          <p:cNvPicPr>
            <a:picLocks noChangeAspect="1"/>
          </p:cNvPicPr>
          <p:nvPr/>
        </p:nvPicPr>
        <p:blipFill>
          <a:blip r:embed="rId5" cstate="print"/>
          <a:stretch>
            <a:fillRect/>
          </a:stretch>
        </p:blipFill>
        <p:spPr>
          <a:xfrm>
            <a:off x="1043607" y="4293096"/>
            <a:ext cx="3824439" cy="256490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b="0" dirty="0" smtClean="0">
                <a:solidFill>
                  <a:srgbClr val="00B050"/>
                </a:solidFill>
              </a:rPr>
              <a:t> </a:t>
            </a:r>
            <a:r>
              <a:rPr lang="en-US" b="0" dirty="0" smtClean="0">
                <a:solidFill>
                  <a:schemeClr val="tx2"/>
                </a:solidFill>
              </a:rPr>
              <a:t>spring</a:t>
            </a:r>
            <a:r>
              <a:rPr lang="ru-RU" b="0" dirty="0" smtClean="0">
                <a:solidFill>
                  <a:schemeClr val="tx2"/>
                </a:solidFill>
              </a:rPr>
              <a:t> </a:t>
            </a:r>
            <a:r>
              <a:rPr lang="en-US" b="0" dirty="0" smtClean="0">
                <a:solidFill>
                  <a:schemeClr val="tx2"/>
                </a:solidFill>
              </a:rPr>
              <a:t>In the UK </a:t>
            </a:r>
            <a:r>
              <a:rPr lang="ru-RU" b="0" dirty="0" smtClean="0">
                <a:solidFill>
                  <a:schemeClr val="tx2"/>
                </a:solidFill>
              </a:rPr>
              <a:t/>
            </a:r>
            <a:br>
              <a:rPr lang="ru-RU" b="0" dirty="0" smtClean="0">
                <a:solidFill>
                  <a:schemeClr val="tx2"/>
                </a:solidFill>
              </a:rPr>
            </a:br>
            <a:r>
              <a:rPr lang="ru-RU" b="0" dirty="0" smtClean="0">
                <a:solidFill>
                  <a:schemeClr val="tx2"/>
                </a:solidFill>
              </a:rPr>
              <a:t> весна В Великобритании</a:t>
            </a:r>
            <a:endParaRPr lang="ru-RU" dirty="0">
              <a:solidFill>
                <a:schemeClr val="tx2"/>
              </a:solidFill>
            </a:endParaRPr>
          </a:p>
        </p:txBody>
      </p:sp>
      <p:pic>
        <p:nvPicPr>
          <p:cNvPr id="4" name="Содержимое 3" descr="431c488ed312a78369dbabd4e126c328.jpg"/>
          <p:cNvPicPr>
            <a:picLocks noGrp="1" noChangeAspect="1"/>
          </p:cNvPicPr>
          <p:nvPr>
            <p:ph idx="1"/>
          </p:nvPr>
        </p:nvPicPr>
        <p:blipFill>
          <a:blip r:embed="rId2" cstate="print"/>
          <a:stretch>
            <a:fillRect/>
          </a:stretch>
        </p:blipFill>
        <p:spPr>
          <a:xfrm>
            <a:off x="0" y="3657600"/>
            <a:ext cx="3781428" cy="3200400"/>
          </a:xfrm>
        </p:spPr>
      </p:pic>
      <p:pic>
        <p:nvPicPr>
          <p:cNvPr id="5" name="Рисунок 4" descr="b670321c9efc3fd5648ca6.jpg"/>
          <p:cNvPicPr>
            <a:picLocks noChangeAspect="1"/>
          </p:cNvPicPr>
          <p:nvPr/>
        </p:nvPicPr>
        <p:blipFill>
          <a:blip r:embed="rId3" cstate="print"/>
          <a:stretch>
            <a:fillRect/>
          </a:stretch>
        </p:blipFill>
        <p:spPr>
          <a:xfrm>
            <a:off x="4214810" y="1500174"/>
            <a:ext cx="3905256" cy="3429008"/>
          </a:xfrm>
          <a:prstGeom prst="rect">
            <a:avLst/>
          </a:prstGeom>
        </p:spPr>
      </p:pic>
      <p:pic>
        <p:nvPicPr>
          <p:cNvPr id="8" name="Рисунок 7" descr="bahar-92-yasgroup.ir-9.jpg"/>
          <p:cNvPicPr>
            <a:picLocks noChangeAspect="1"/>
          </p:cNvPicPr>
          <p:nvPr/>
        </p:nvPicPr>
        <p:blipFill>
          <a:blip r:embed="rId4" cstate="print"/>
          <a:stretch>
            <a:fillRect/>
          </a:stretch>
        </p:blipFill>
        <p:spPr>
          <a:xfrm>
            <a:off x="3779912" y="4214818"/>
            <a:ext cx="4320480" cy="2643182"/>
          </a:xfrm>
          <a:prstGeom prst="rect">
            <a:avLst/>
          </a:prstGeom>
        </p:spPr>
      </p:pic>
      <p:pic>
        <p:nvPicPr>
          <p:cNvPr id="9" name="Рисунок 8" descr="c0050039142d.jpg"/>
          <p:cNvPicPr>
            <a:picLocks noChangeAspect="1"/>
          </p:cNvPicPr>
          <p:nvPr/>
        </p:nvPicPr>
        <p:blipFill>
          <a:blip r:embed="rId5" cstate="print"/>
          <a:stretch>
            <a:fillRect/>
          </a:stretch>
        </p:blipFill>
        <p:spPr>
          <a:xfrm>
            <a:off x="214282" y="1428736"/>
            <a:ext cx="3762380" cy="28217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588680"/>
          </a:xfrm>
        </p:spPr>
        <p:txBody>
          <a:bodyPr/>
          <a:lstStyle/>
          <a:p>
            <a:pPr algn="ctr"/>
            <a:r>
              <a:rPr lang="en-US" dirty="0" smtClean="0">
                <a:solidFill>
                  <a:schemeClr val="tx2"/>
                </a:solidFill>
              </a:rPr>
              <a:t>GEOGRAPHIC </a:t>
            </a:r>
            <a:r>
              <a:rPr lang="en-US" dirty="0" smtClean="0">
                <a:solidFill>
                  <a:schemeClr val="tx2"/>
                </a:solidFill>
              </a:rPr>
              <a:t>Location</a:t>
            </a:r>
            <a:endParaRPr lang="ru-RU" dirty="0">
              <a:solidFill>
                <a:schemeClr val="tx2"/>
              </a:solidFill>
            </a:endParaRPr>
          </a:p>
        </p:txBody>
      </p:sp>
      <p:sp>
        <p:nvSpPr>
          <p:cNvPr id="3" name="Содержимое 2"/>
          <p:cNvSpPr>
            <a:spLocks noGrp="1"/>
          </p:cNvSpPr>
          <p:nvPr>
            <p:ph idx="1"/>
          </p:nvPr>
        </p:nvSpPr>
        <p:spPr>
          <a:xfrm>
            <a:off x="457200" y="1124744"/>
            <a:ext cx="7239000" cy="5330992"/>
          </a:xfrm>
        </p:spPr>
        <p:txBody>
          <a:bodyPr/>
          <a:lstStyle/>
          <a:p>
            <a:r>
              <a:rPr lang="en-US" sz="2000" dirty="0" smtClean="0"/>
              <a:t>R</a:t>
            </a:r>
            <a:r>
              <a:rPr lang="en-US" sz="2000" dirty="0" smtClean="0">
                <a:latin typeface="Times New Roman" pitchFamily="18" charset="0"/>
                <a:cs typeface="Times New Roman" pitchFamily="18" charset="0"/>
              </a:rPr>
              <a:t>ussia is bounded by the Arctic and Pacific </a:t>
            </a:r>
            <a:r>
              <a:rPr lang="en-US" sz="2000" dirty="0" smtClean="0">
                <a:latin typeface="Times New Roman" pitchFamily="18" charset="0"/>
                <a:cs typeface="Times New Roman" pitchFamily="18" charset="0"/>
              </a:rPr>
              <a:t>Oceans</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Россия омывается Антарктическим и Тихим океанами</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Ural mountains divide Eurasian continent – and Russia - to Europe and Asia (78% live west of Urals</a:t>
            </a:r>
            <a:r>
              <a:rPr lang="en-US"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Уральские горы разделяют Евразию на Европу и Азию (78 % живут западнее Уральских гор)</a:t>
            </a:r>
            <a:endParaRPr lang="en-US" sz="2000" dirty="0" smtClean="0">
              <a:latin typeface="Times New Roman" pitchFamily="18" charset="0"/>
              <a:cs typeface="Times New Roman" pitchFamily="18" charset="0"/>
            </a:endParaRPr>
          </a:p>
          <a:p>
            <a:endParaRPr lang="ru-RU" dirty="0"/>
          </a:p>
        </p:txBody>
      </p:sp>
      <p:pic>
        <p:nvPicPr>
          <p:cNvPr id="4" name="Picture 4" descr="russia-map"/>
          <p:cNvPicPr>
            <a:picLocks noChangeAspect="1" noChangeArrowheads="1"/>
          </p:cNvPicPr>
          <p:nvPr/>
        </p:nvPicPr>
        <p:blipFill>
          <a:blip r:embed="rId2" cstate="print"/>
          <a:srcRect/>
          <a:stretch>
            <a:fillRect/>
          </a:stretch>
        </p:blipFill>
        <p:spPr bwMode="auto">
          <a:xfrm>
            <a:off x="971600" y="3356992"/>
            <a:ext cx="6624736" cy="315334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660688"/>
          </a:xfrm>
        </p:spPr>
        <p:txBody>
          <a:bodyPr/>
          <a:lstStyle/>
          <a:p>
            <a:pPr algn="ctr"/>
            <a:r>
              <a:rPr lang="en-US" dirty="0" smtClean="0">
                <a:solidFill>
                  <a:schemeClr val="tx2"/>
                </a:solidFill>
              </a:rPr>
              <a:t>totals</a:t>
            </a:r>
            <a:endParaRPr lang="ru-RU" dirty="0">
              <a:solidFill>
                <a:schemeClr val="tx2"/>
              </a:solidFill>
            </a:endParaRPr>
          </a:p>
        </p:txBody>
      </p:sp>
      <p:graphicFrame>
        <p:nvGraphicFramePr>
          <p:cNvPr id="5" name="Содержимое 4"/>
          <p:cNvGraphicFramePr>
            <a:graphicFrameLocks noGrp="1"/>
          </p:cNvGraphicFramePr>
          <p:nvPr>
            <p:ph idx="1"/>
          </p:nvPr>
        </p:nvGraphicFramePr>
        <p:xfrm>
          <a:off x="457200" y="1052736"/>
          <a:ext cx="7239000" cy="5403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588680"/>
          </a:xfrm>
        </p:spPr>
        <p:txBody>
          <a:bodyPr/>
          <a:lstStyle/>
          <a:p>
            <a:pPr algn="ctr"/>
            <a:r>
              <a:rPr lang="en-US" dirty="0" smtClean="0">
                <a:solidFill>
                  <a:schemeClr val="tx2"/>
                </a:solidFill>
              </a:rPr>
              <a:t>GEOGRAPHIC LOCATION</a:t>
            </a:r>
            <a:endParaRPr lang="ru-RU" dirty="0">
              <a:solidFill>
                <a:schemeClr val="tx2"/>
              </a:solidFill>
            </a:endParaRPr>
          </a:p>
        </p:txBody>
      </p:sp>
      <p:sp>
        <p:nvSpPr>
          <p:cNvPr id="3" name="Содержимое 2"/>
          <p:cNvSpPr>
            <a:spLocks noGrp="1"/>
          </p:cNvSpPr>
          <p:nvPr>
            <p:ph idx="1"/>
          </p:nvPr>
        </p:nvSpPr>
        <p:spPr>
          <a:xfrm>
            <a:off x="457200" y="980728"/>
            <a:ext cx="7239000" cy="5475008"/>
          </a:xfrm>
        </p:spPr>
        <p:txBody>
          <a:bodyPr>
            <a:normAutofit/>
          </a:bodyPr>
          <a:lstStyle/>
          <a:p>
            <a:r>
              <a:rPr lang="en-US" sz="2000" dirty="0" smtClean="0"/>
              <a:t>The UK is situated on the British Isles.</a:t>
            </a:r>
          </a:p>
          <a:p>
            <a:r>
              <a:rPr lang="ru-RU" sz="2000" dirty="0" smtClean="0"/>
              <a:t>Великобритания располагается на Британских островах.</a:t>
            </a:r>
            <a:endParaRPr lang="en-US" sz="2000" dirty="0" smtClean="0"/>
          </a:p>
          <a:p>
            <a:r>
              <a:rPr lang="en-US" sz="2000" dirty="0" smtClean="0"/>
              <a:t> The British Isles consist of two large isles Great Britain and Ireland and great numbers </a:t>
            </a:r>
            <a:r>
              <a:rPr lang="en-US" sz="2000" dirty="0" smtClean="0"/>
              <a:t>o</a:t>
            </a:r>
            <a:r>
              <a:rPr lang="en-US" sz="2000" dirty="0" smtClean="0"/>
              <a:t>f small isles.</a:t>
            </a:r>
            <a:endParaRPr lang="ru-RU" sz="2000" dirty="0" smtClean="0"/>
          </a:p>
          <a:p>
            <a:r>
              <a:rPr lang="ru-RU" sz="2000" dirty="0" smtClean="0"/>
              <a:t> Британские острова состоят из двух больших островов Великобритания и Ирландия и огромного количества маленьких островов.</a:t>
            </a:r>
          </a:p>
          <a:p>
            <a:endParaRPr lang="ru-RU" sz="2000" dirty="0"/>
          </a:p>
        </p:txBody>
      </p:sp>
      <p:pic>
        <p:nvPicPr>
          <p:cNvPr id="4" name="Рисунок 3" descr="великобр.jpg"/>
          <p:cNvPicPr>
            <a:picLocks noChangeAspect="1"/>
          </p:cNvPicPr>
          <p:nvPr/>
        </p:nvPicPr>
        <p:blipFill>
          <a:blip r:embed="rId2" cstate="print"/>
          <a:stretch>
            <a:fillRect/>
          </a:stretch>
        </p:blipFill>
        <p:spPr>
          <a:xfrm>
            <a:off x="827584" y="3429000"/>
            <a:ext cx="6552728" cy="31683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sz="4000" dirty="0" smtClean="0">
                <a:solidFill>
                  <a:schemeClr val="tx2"/>
                </a:solidFill>
                <a:cs typeface="Times New Roman" pitchFamily="18" charset="0"/>
              </a:rPr>
              <a:t>Russia </a:t>
            </a:r>
            <a:r>
              <a:rPr lang="en-US" sz="4000" dirty="0" smtClean="0">
                <a:solidFill>
                  <a:schemeClr val="tx2"/>
                </a:solidFill>
                <a:cs typeface="Times New Roman" pitchFamily="18" charset="0"/>
              </a:rPr>
              <a:t>has a continental </a:t>
            </a:r>
            <a:r>
              <a:rPr lang="en-US" sz="4000" dirty="0" smtClean="0">
                <a:solidFill>
                  <a:schemeClr val="tx2"/>
                </a:solidFill>
                <a:cs typeface="Times New Roman" pitchFamily="18" charset="0"/>
              </a:rPr>
              <a:t>climate</a:t>
            </a:r>
            <a:endParaRPr lang="ru-RU" dirty="0">
              <a:solidFill>
                <a:schemeClr val="tx2"/>
              </a:solidFill>
            </a:endParaRPr>
          </a:p>
        </p:txBody>
      </p:sp>
      <p:sp>
        <p:nvSpPr>
          <p:cNvPr id="3" name="Содержимое 2"/>
          <p:cNvSpPr>
            <a:spLocks noGrp="1"/>
          </p:cNvSpPr>
          <p:nvPr>
            <p:ph idx="1"/>
          </p:nvPr>
        </p:nvSpPr>
        <p:spPr/>
        <p:txBody>
          <a:bodyPr/>
          <a:lstStyle/>
          <a:p>
            <a:pPr>
              <a:lnSpc>
                <a:spcPct val="90000"/>
              </a:lnSpc>
            </a:pPr>
            <a:r>
              <a:rPr lang="en-US" sz="2000" dirty="0" smtClean="0">
                <a:latin typeface="Times New Roman" pitchFamily="18" charset="0"/>
                <a:cs typeface="Times New Roman" pitchFamily="18" charset="0"/>
              </a:rPr>
              <a:t>W</a:t>
            </a:r>
            <a:r>
              <a:rPr lang="en-US" sz="2000" dirty="0" smtClean="0">
                <a:latin typeface="Times New Roman" pitchFamily="18" charset="0"/>
                <a:cs typeface="Times New Roman" pitchFamily="18" charset="0"/>
              </a:rPr>
              <a:t>inter </a:t>
            </a:r>
            <a:r>
              <a:rPr lang="en-US" sz="2000" dirty="0" smtClean="0">
                <a:latin typeface="Times New Roman" pitchFamily="18" charset="0"/>
                <a:cs typeface="Times New Roman" pitchFamily="18" charset="0"/>
              </a:rPr>
              <a:t>is famous for its frigid temperatures. </a:t>
            </a:r>
            <a:endParaRPr lang="en-US" sz="2000" dirty="0" smtClean="0">
              <a:latin typeface="Times New Roman" pitchFamily="18" charset="0"/>
              <a:cs typeface="Times New Roman" pitchFamily="18" charset="0"/>
            </a:endParaRPr>
          </a:p>
          <a:p>
            <a:pPr>
              <a:lnSpc>
                <a:spcPct val="90000"/>
              </a:lnSpc>
            </a:pPr>
            <a:r>
              <a:rPr lang="ru-RU" sz="2000" dirty="0" smtClean="0">
                <a:latin typeface="Times New Roman" pitchFamily="18" charset="0"/>
                <a:cs typeface="Times New Roman" pitchFamily="18" charset="0"/>
              </a:rPr>
              <a:t>Зимы славятся своими морозами.</a:t>
            </a:r>
          </a:p>
          <a:p>
            <a:pPr marL="274320" lvl="1" indent="-274320">
              <a:lnSpc>
                <a:spcPct val="90000"/>
              </a:lnSpc>
              <a:spcBef>
                <a:spcPts val="600"/>
              </a:spcBef>
              <a:buClr>
                <a:schemeClr val="tx2"/>
              </a:buClr>
              <a:buSzPct val="73000"/>
              <a:buFont typeface="Wingdings 2"/>
              <a:buChar char=""/>
            </a:pPr>
            <a:r>
              <a:rPr lang="en-US" sz="2000" dirty="0" smtClean="0">
                <a:solidFill>
                  <a:schemeClr val="tx1"/>
                </a:solidFill>
                <a:latin typeface="Times New Roman" pitchFamily="18" charset="0"/>
                <a:cs typeface="Times New Roman" pitchFamily="18" charset="0"/>
              </a:rPr>
              <a:t>Summers are hot and short, while the winters are cold and long. </a:t>
            </a:r>
            <a:endParaRPr lang="ru-RU" sz="2000" dirty="0" smtClean="0">
              <a:solidFill>
                <a:schemeClr val="tx1"/>
              </a:solidFill>
              <a:latin typeface="Times New Roman" pitchFamily="18" charset="0"/>
              <a:cs typeface="Times New Roman" pitchFamily="18" charset="0"/>
            </a:endParaRPr>
          </a:p>
          <a:p>
            <a:pPr marL="274320" lvl="1" indent="-274320">
              <a:lnSpc>
                <a:spcPct val="90000"/>
              </a:lnSpc>
              <a:spcBef>
                <a:spcPts val="600"/>
              </a:spcBef>
              <a:buClr>
                <a:schemeClr val="tx2"/>
              </a:buClr>
              <a:buSzPct val="73000"/>
              <a:buFont typeface="Wingdings 2"/>
              <a:buChar char=""/>
            </a:pPr>
            <a:r>
              <a:rPr lang="ru-RU" sz="2000" dirty="0" smtClean="0">
                <a:solidFill>
                  <a:schemeClr val="tx1"/>
                </a:solidFill>
                <a:latin typeface="Times New Roman" pitchFamily="18" charset="0"/>
                <a:cs typeface="Times New Roman" pitchFamily="18" charset="0"/>
              </a:rPr>
              <a:t>Лета жаркие и короткие, в то время как зимы холодные и долгие</a:t>
            </a:r>
            <a:endParaRPr lang="ru-RU" sz="2000" dirty="0" smtClean="0">
              <a:solidFill>
                <a:schemeClr val="tx1"/>
              </a:solidFill>
              <a:latin typeface="Times New Roman" pitchFamily="18" charset="0"/>
              <a:cs typeface="Times New Roman" pitchFamily="18" charset="0"/>
            </a:endParaRPr>
          </a:p>
          <a:p>
            <a:pPr marL="274320" lvl="1" indent="-274320">
              <a:lnSpc>
                <a:spcPct val="90000"/>
              </a:lnSpc>
              <a:spcBef>
                <a:spcPts val="600"/>
              </a:spcBef>
              <a:buClr>
                <a:schemeClr val="tx2"/>
              </a:buClr>
              <a:buSzPct val="73000"/>
              <a:buFont typeface="Wingdings 2"/>
              <a:buChar char=""/>
            </a:pPr>
            <a:r>
              <a:rPr lang="en-US" sz="2000" dirty="0" smtClean="0">
                <a:solidFill>
                  <a:schemeClr val="tx1"/>
                </a:solidFill>
                <a:latin typeface="Times New Roman" pitchFamily="18" charset="0"/>
                <a:cs typeface="Times New Roman" pitchFamily="18" charset="0"/>
              </a:rPr>
              <a:t>Much </a:t>
            </a:r>
            <a:r>
              <a:rPr lang="en-US" sz="2000" dirty="0" smtClean="0">
                <a:solidFill>
                  <a:schemeClr val="tx1"/>
                </a:solidFill>
                <a:latin typeface="Times New Roman" pitchFamily="18" charset="0"/>
                <a:cs typeface="Times New Roman" pitchFamily="18" charset="0"/>
              </a:rPr>
              <a:t>of Russia is covered by snow six months of year</a:t>
            </a:r>
            <a:r>
              <a:rPr lang="en-US" sz="2000" dirty="0" smtClean="0">
                <a:solidFill>
                  <a:schemeClr val="tx1"/>
                </a:solidFill>
                <a:latin typeface="Times New Roman" pitchFamily="18" charset="0"/>
                <a:cs typeface="Times New Roman" pitchFamily="18" charset="0"/>
              </a:rPr>
              <a:t>.</a:t>
            </a:r>
            <a:endParaRPr lang="ru-RU" sz="2000" dirty="0" smtClean="0">
              <a:solidFill>
                <a:schemeClr val="tx1"/>
              </a:solidFill>
              <a:latin typeface="Times New Roman" pitchFamily="18" charset="0"/>
              <a:cs typeface="Times New Roman" pitchFamily="18" charset="0"/>
            </a:endParaRPr>
          </a:p>
          <a:p>
            <a:pPr marL="274320" lvl="1" indent="-274320">
              <a:lnSpc>
                <a:spcPct val="90000"/>
              </a:lnSpc>
              <a:spcBef>
                <a:spcPts val="600"/>
              </a:spcBef>
              <a:buClr>
                <a:schemeClr val="tx2"/>
              </a:buClr>
              <a:buSzPct val="73000"/>
              <a:buFont typeface="Wingdings 2"/>
              <a:buChar char=""/>
            </a:pPr>
            <a:r>
              <a:rPr lang="ru-RU" sz="2000" dirty="0" smtClean="0">
                <a:solidFill>
                  <a:schemeClr val="tx1"/>
                </a:solidFill>
                <a:latin typeface="Times New Roman" pitchFamily="18" charset="0"/>
                <a:cs typeface="Times New Roman" pitchFamily="18" charset="0"/>
              </a:rPr>
              <a:t>Большая часть России покрыта снегом около 6 месяцев в году.</a:t>
            </a:r>
          </a:p>
          <a:p>
            <a:pPr marL="274320" lvl="1" indent="-274320">
              <a:lnSpc>
                <a:spcPct val="90000"/>
              </a:lnSpc>
              <a:spcBef>
                <a:spcPts val="600"/>
              </a:spcBef>
              <a:buClr>
                <a:schemeClr val="tx2"/>
              </a:buClr>
              <a:buSzPct val="73000"/>
              <a:buFont typeface="Wingdings 2"/>
              <a:buChar char=""/>
            </a:pPr>
            <a:endParaRPr lang="en-US" sz="2000" dirty="0" smtClean="0">
              <a:solidFill>
                <a:schemeClr val="tx1"/>
              </a:solidFill>
            </a:endParaRPr>
          </a:p>
          <a:p>
            <a:pPr marL="274320" lvl="1" indent="-274320">
              <a:lnSpc>
                <a:spcPct val="90000"/>
              </a:lnSpc>
              <a:spcBef>
                <a:spcPts val="600"/>
              </a:spcBef>
              <a:buClr>
                <a:schemeClr val="tx2"/>
              </a:buClr>
              <a:buSzPct val="73000"/>
              <a:buFont typeface="Wingdings 2"/>
              <a:buChar char=""/>
            </a:pPr>
            <a:endParaRPr lang="en-US" sz="2400" dirty="0" smtClean="0"/>
          </a:p>
          <a:p>
            <a:pPr>
              <a:lnSpc>
                <a:spcPct val="90000"/>
              </a:lnSpc>
            </a:pPr>
            <a:endParaRPr lang="ru-RU" sz="2800" dirty="0" smtClean="0"/>
          </a:p>
          <a:p>
            <a:endParaRPr lang="ru-RU" dirty="0"/>
          </a:p>
        </p:txBody>
      </p:sp>
      <p:pic>
        <p:nvPicPr>
          <p:cNvPr id="4" name="Рисунок 3" descr="зимар.jpg"/>
          <p:cNvPicPr>
            <a:picLocks noChangeAspect="1"/>
          </p:cNvPicPr>
          <p:nvPr/>
        </p:nvPicPr>
        <p:blipFill>
          <a:blip r:embed="rId2" cstate="print"/>
          <a:stretch>
            <a:fillRect/>
          </a:stretch>
        </p:blipFill>
        <p:spPr>
          <a:xfrm>
            <a:off x="683568" y="4005064"/>
            <a:ext cx="6912768" cy="28529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lnSpc>
                <a:spcPct val="90000"/>
              </a:lnSpc>
            </a:pPr>
            <a:r>
              <a:rPr lang="en-US" sz="4000" dirty="0" smtClean="0">
                <a:solidFill>
                  <a:schemeClr val="accent5">
                    <a:lumMod val="75000"/>
                  </a:schemeClr>
                </a:solidFill>
              </a:rPr>
              <a:t>Britain has a variable </a:t>
            </a:r>
            <a:r>
              <a:rPr lang="en-US" sz="4000" dirty="0" smtClean="0">
                <a:solidFill>
                  <a:schemeClr val="accent5">
                    <a:lumMod val="75000"/>
                  </a:schemeClr>
                </a:solidFill>
              </a:rPr>
              <a:t>climate</a:t>
            </a:r>
            <a:endParaRPr lang="ru-RU" dirty="0"/>
          </a:p>
        </p:txBody>
      </p:sp>
      <p:sp>
        <p:nvSpPr>
          <p:cNvPr id="3" name="Содержимое 2"/>
          <p:cNvSpPr>
            <a:spLocks noGrp="1"/>
          </p:cNvSpPr>
          <p:nvPr>
            <p:ph idx="1"/>
          </p:nvPr>
        </p:nvSpPr>
        <p:spPr/>
        <p:txBody>
          <a:bodyPr/>
          <a:lstStyle/>
          <a:p>
            <a:r>
              <a:rPr lang="en-US" sz="2000" dirty="0" smtClean="0">
                <a:latin typeface="Times New Roman" pitchFamily="18" charset="0"/>
                <a:cs typeface="Times New Roman" pitchFamily="18" charset="0"/>
              </a:rPr>
              <a:t>The weather changes so frequently that it is difficult to </a:t>
            </a:r>
            <a:r>
              <a:rPr lang="en-US" sz="2000" dirty="0" err="1" smtClean="0">
                <a:latin typeface="Times New Roman" pitchFamily="18" charset="0"/>
                <a:cs typeface="Times New Roman" pitchFamily="18" charset="0"/>
              </a:rPr>
              <a:t>forcast</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Погода меняется так быстро, что трудно ее </a:t>
            </a:r>
            <a:r>
              <a:rPr lang="ru-RU" sz="2000" dirty="0" smtClean="0">
                <a:latin typeface="Times New Roman" pitchFamily="18" charset="0"/>
                <a:cs typeface="Times New Roman" pitchFamily="18" charset="0"/>
              </a:rPr>
              <a:t>прогнозировать.</a:t>
            </a:r>
          </a:p>
          <a:p>
            <a:r>
              <a:rPr lang="en-US" sz="2000" dirty="0" smtClean="0">
                <a:latin typeface="Times New Roman" pitchFamily="18" charset="0"/>
                <a:cs typeface="Times New Roman" pitchFamily="18" charset="0"/>
              </a:rPr>
              <a:t>It </a:t>
            </a:r>
            <a:r>
              <a:rPr lang="en-US" sz="2000" dirty="0" smtClean="0">
                <a:latin typeface="Times New Roman" pitchFamily="18" charset="0"/>
                <a:cs typeface="Times New Roman" pitchFamily="18" charset="0"/>
              </a:rPr>
              <a:t>is not unusual for people to complain that the weathermen were wrong.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Люди нередко жалуются, что синоптики ошибаются. </a:t>
            </a:r>
          </a:p>
          <a:p>
            <a:endParaRPr lang="ru-RU" dirty="0"/>
          </a:p>
        </p:txBody>
      </p:sp>
      <p:pic>
        <p:nvPicPr>
          <p:cNvPr id="4" name="Рисунок 3" descr="Рисунок1.jpg"/>
          <p:cNvPicPr>
            <a:picLocks noChangeAspect="1"/>
          </p:cNvPicPr>
          <p:nvPr/>
        </p:nvPicPr>
        <p:blipFill>
          <a:blip r:embed="rId2" cstate="print"/>
          <a:stretch>
            <a:fillRect/>
          </a:stretch>
        </p:blipFill>
        <p:spPr>
          <a:xfrm>
            <a:off x="611560" y="3573015"/>
            <a:ext cx="6912768" cy="30243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732696"/>
          </a:xfrm>
        </p:spPr>
        <p:txBody>
          <a:bodyPr/>
          <a:lstStyle/>
          <a:p>
            <a:pPr algn="ctr"/>
            <a:r>
              <a:rPr lang="en-US" dirty="0" smtClean="0">
                <a:solidFill>
                  <a:schemeClr val="tx2"/>
                </a:solidFill>
              </a:rPr>
              <a:t>WEATHER IN RUSSIA</a:t>
            </a:r>
            <a:endParaRPr lang="ru-RU" dirty="0">
              <a:solidFill>
                <a:schemeClr val="tx2"/>
              </a:solidFill>
            </a:endParaRPr>
          </a:p>
        </p:txBody>
      </p:sp>
      <p:sp>
        <p:nvSpPr>
          <p:cNvPr id="3" name="Содержимое 2"/>
          <p:cNvSpPr>
            <a:spLocks noGrp="1"/>
          </p:cNvSpPr>
          <p:nvPr>
            <p:ph idx="1"/>
          </p:nvPr>
        </p:nvSpPr>
        <p:spPr>
          <a:xfrm>
            <a:off x="457200" y="1052736"/>
            <a:ext cx="7239000" cy="5403000"/>
          </a:xfrm>
        </p:spPr>
        <p:txBody>
          <a:bodyPr/>
          <a:lstStyle/>
          <a:p>
            <a:pPr algn="ctr">
              <a:buNone/>
            </a:pPr>
            <a:r>
              <a:rPr lang="en-US" sz="1800" b="1" dirty="0" smtClean="0">
                <a:solidFill>
                  <a:schemeClr val="tx2"/>
                </a:solidFill>
                <a:latin typeface="Times New Roman" pitchFamily="18" charset="0"/>
                <a:cs typeface="Times New Roman" pitchFamily="18" charset="0"/>
              </a:rPr>
              <a:t>Russians have four seasons</a:t>
            </a:r>
            <a:r>
              <a:rPr lang="ru-RU" sz="1800" b="1" dirty="0" smtClean="0">
                <a:solidFill>
                  <a:schemeClr val="tx2"/>
                </a:solidFill>
                <a:latin typeface="Times New Roman" pitchFamily="18" charset="0"/>
                <a:cs typeface="Times New Roman" pitchFamily="18" charset="0"/>
              </a:rPr>
              <a:t>:</a:t>
            </a:r>
            <a:r>
              <a:rPr lang="en-US" sz="1800" b="1" dirty="0" smtClean="0">
                <a:solidFill>
                  <a:schemeClr val="tx2"/>
                </a:solidFill>
                <a:latin typeface="Times New Roman" pitchFamily="18" charset="0"/>
                <a:cs typeface="Times New Roman" pitchFamily="18" charset="0"/>
              </a:rPr>
              <a:t>winter, spring, summer, autumn</a:t>
            </a:r>
            <a:r>
              <a:rPr lang="en-US" sz="1800" b="1" dirty="0" smtClean="0">
                <a:latin typeface="Times New Roman" pitchFamily="18" charset="0"/>
                <a:cs typeface="Times New Roman" pitchFamily="18" charset="0"/>
              </a:rPr>
              <a:t>.</a:t>
            </a:r>
            <a:r>
              <a:rPr lang="ru-RU" sz="1800" b="1" dirty="0" smtClean="0">
                <a:latin typeface="Times New Roman" pitchFamily="18" charset="0"/>
                <a:cs typeface="Times New Roman" pitchFamily="18" charset="0"/>
              </a:rPr>
              <a:t> Россияне могут наблюдать 4 времени года.</a:t>
            </a:r>
          </a:p>
          <a:p>
            <a:pPr algn="ctr">
              <a:buNone/>
            </a:pPr>
            <a:r>
              <a:rPr lang="en-US" sz="1800" b="1" dirty="0" smtClean="0">
                <a:latin typeface="Times New Roman" pitchFamily="18" charset="0"/>
                <a:cs typeface="Times New Roman" pitchFamily="18" charset="0"/>
              </a:rPr>
              <a:t> </a:t>
            </a:r>
            <a:r>
              <a:rPr lang="en-US" sz="1800" b="1" dirty="0" smtClean="0">
                <a:solidFill>
                  <a:schemeClr val="tx2"/>
                </a:solidFill>
                <a:latin typeface="Times New Roman" pitchFamily="18" charset="0"/>
                <a:cs typeface="Times New Roman" pitchFamily="18" charset="0"/>
              </a:rPr>
              <a:t>There is an established stereotype about Russia that it’s the country of extreme </a:t>
            </a:r>
            <a:r>
              <a:rPr lang="en-US" sz="1800" b="1" dirty="0" smtClean="0">
                <a:solidFill>
                  <a:schemeClr val="tx2"/>
                </a:solidFill>
                <a:latin typeface="Times New Roman" pitchFamily="18" charset="0"/>
                <a:cs typeface="Times New Roman" pitchFamily="18" charset="0"/>
              </a:rPr>
              <a:t>climates</a:t>
            </a:r>
            <a:r>
              <a:rPr lang="ru-RU" sz="1800" b="1" dirty="0" smtClean="0">
                <a:solidFill>
                  <a:schemeClr val="tx2"/>
                </a:solidFill>
                <a:latin typeface="Times New Roman" pitchFamily="18" charset="0"/>
                <a:cs typeface="Times New Roman" pitchFamily="18" charset="0"/>
              </a:rPr>
              <a:t>.</a:t>
            </a:r>
          </a:p>
          <a:p>
            <a:pPr algn="ctr">
              <a:buNone/>
            </a:pPr>
            <a:r>
              <a:rPr lang="ru-RU" sz="1800" b="1" dirty="0" smtClean="0">
                <a:latin typeface="Times New Roman" pitchFamily="18" charset="0"/>
                <a:cs typeface="Times New Roman" pitchFamily="18" charset="0"/>
              </a:rPr>
              <a:t>Существует укоренившийся стереотип, что Россия это страна экстремальных климатических условий,</a:t>
            </a:r>
            <a:endParaRPr lang="ru-RU" sz="1800" b="1" dirty="0" smtClean="0">
              <a:latin typeface="Times New Roman" pitchFamily="18" charset="0"/>
              <a:cs typeface="Times New Roman" pitchFamily="18" charset="0"/>
            </a:endParaRPr>
          </a:p>
          <a:p>
            <a:pPr algn="ctr">
              <a:buNone/>
            </a:pPr>
            <a:endParaRPr lang="en-US" sz="1800" b="1" dirty="0" smtClean="0">
              <a:latin typeface="Times New Roman" pitchFamily="18" charset="0"/>
              <a:cs typeface="Times New Roman" pitchFamily="18" charset="0"/>
            </a:endParaRPr>
          </a:p>
          <a:p>
            <a:pPr>
              <a:buNone/>
            </a:pPr>
            <a:endParaRPr lang="en-US" dirty="0" smtClean="0"/>
          </a:p>
          <a:p>
            <a:pPr>
              <a:buNone/>
            </a:pPr>
            <a:endParaRPr lang="ru-RU" dirty="0"/>
          </a:p>
        </p:txBody>
      </p:sp>
      <p:pic>
        <p:nvPicPr>
          <p:cNvPr id="4" name="Рисунок 3" descr="4 сезона.jpg"/>
          <p:cNvPicPr>
            <a:picLocks noChangeAspect="1"/>
          </p:cNvPicPr>
          <p:nvPr/>
        </p:nvPicPr>
        <p:blipFill>
          <a:blip r:embed="rId2" cstate="print"/>
          <a:stretch>
            <a:fillRect/>
          </a:stretch>
        </p:blipFill>
        <p:spPr>
          <a:xfrm>
            <a:off x="755576" y="3068960"/>
            <a:ext cx="7056784" cy="32175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7239000" cy="2676912"/>
          </a:xfrm>
        </p:spPr>
        <p:txBody>
          <a:bodyPr>
            <a:noAutofit/>
          </a:bodyPr>
          <a:lstStyle/>
          <a:p>
            <a:r>
              <a:rPr lang="en-US" sz="2000" b="0" dirty="0" smtClean="0">
                <a:solidFill>
                  <a:schemeClr val="tx2"/>
                </a:solidFill>
                <a:latin typeface="Times New Roman" pitchFamily="18" charset="0"/>
                <a:cs typeface="Times New Roman" pitchFamily="18" charset="0"/>
              </a:rPr>
              <a:t>WINTER starts in December and ends at the beginning of March</a:t>
            </a:r>
            <a:r>
              <a:rPr lang="en-US" sz="2000" b="0" dirty="0" smtClean="0">
                <a:solidFill>
                  <a:schemeClr val="tx2"/>
                </a:solidFill>
                <a:latin typeface="Times New Roman" pitchFamily="18" charset="0"/>
                <a:cs typeface="Times New Roman" pitchFamily="18" charset="0"/>
              </a:rPr>
              <a:t>.</a:t>
            </a:r>
            <a:br>
              <a:rPr lang="en-US" sz="2000" b="0" dirty="0" smtClean="0">
                <a:solidFill>
                  <a:schemeClr val="tx2"/>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Зима начинается в декабре и заканчивается в начале марта.</a:t>
            </a:r>
            <a:r>
              <a:rPr lang="en-US" sz="2000" b="0" dirty="0" smtClean="0">
                <a:solidFill>
                  <a:schemeClr val="tx2"/>
                </a:solidFill>
                <a:latin typeface="Times New Roman" pitchFamily="18" charset="0"/>
                <a:cs typeface="Times New Roman" pitchFamily="18" charset="0"/>
              </a:rPr>
              <a:t/>
            </a:r>
            <a:br>
              <a:rPr lang="en-US" sz="2000" b="0" dirty="0" smtClean="0">
                <a:solidFill>
                  <a:schemeClr val="tx2"/>
                </a:solidFill>
                <a:latin typeface="Times New Roman" pitchFamily="18" charset="0"/>
                <a:cs typeface="Times New Roman" pitchFamily="18" charset="0"/>
              </a:rPr>
            </a:br>
            <a:r>
              <a:rPr lang="en-US" sz="2000" b="0" dirty="0" smtClean="0">
                <a:solidFill>
                  <a:schemeClr val="tx2"/>
                </a:solidFill>
                <a:latin typeface="Times New Roman" pitchFamily="18" charset="0"/>
                <a:cs typeface="Times New Roman" pitchFamily="18" charset="0"/>
              </a:rPr>
              <a:t>The average temperature is about +5 C in the south and – 60 C in the north</a:t>
            </a:r>
            <a:r>
              <a:rPr lang="en-US" sz="2000" b="0" dirty="0" smtClean="0">
                <a:solidFill>
                  <a:schemeClr val="tx2"/>
                </a:solidFill>
                <a:latin typeface="Times New Roman" pitchFamily="18" charset="0"/>
                <a:cs typeface="Times New Roman" pitchFamily="18" charset="0"/>
              </a:rPr>
              <a:t>.</a:t>
            </a:r>
            <a:r>
              <a:rPr lang="ru-RU" sz="2000" b="0" dirty="0" smtClean="0">
                <a:solidFill>
                  <a:schemeClr val="tx2"/>
                </a:solidFill>
                <a:latin typeface="Times New Roman" pitchFamily="18" charset="0"/>
                <a:cs typeface="Times New Roman" pitchFamily="18" charset="0"/>
              </a:rPr>
              <a:t/>
            </a:r>
            <a:br>
              <a:rPr lang="ru-RU" sz="2000" b="0" dirty="0" smtClean="0">
                <a:solidFill>
                  <a:schemeClr val="tx2"/>
                </a:solidFill>
                <a:latin typeface="Times New Roman" pitchFamily="18" charset="0"/>
                <a:cs typeface="Times New Roman" pitchFamily="18" charset="0"/>
              </a:rPr>
            </a:br>
            <a:r>
              <a:rPr lang="ru-RU" sz="2000" b="0" dirty="0" smtClean="0">
                <a:solidFill>
                  <a:schemeClr val="tx1"/>
                </a:solidFill>
                <a:latin typeface="Times New Roman" pitchFamily="18" charset="0"/>
                <a:cs typeface="Times New Roman" pitchFamily="18" charset="0"/>
              </a:rPr>
              <a:t>Разница температур достигает  от 5 градусов на юге до – 60 на севере.</a:t>
            </a:r>
            <a:endParaRPr lang="ru-RU" sz="2000" b="0" dirty="0">
              <a:solidFill>
                <a:schemeClr val="tx1"/>
              </a:solidFill>
            </a:endParaRPr>
          </a:p>
        </p:txBody>
      </p:sp>
      <p:pic>
        <p:nvPicPr>
          <p:cNvPr id="4" name="Содержимое 3" descr="зима москва.jpg"/>
          <p:cNvPicPr>
            <a:picLocks noGrp="1" noChangeAspect="1"/>
          </p:cNvPicPr>
          <p:nvPr>
            <p:ph idx="1"/>
          </p:nvPr>
        </p:nvPicPr>
        <p:blipFill>
          <a:blip r:embed="rId2" cstate="print"/>
          <a:stretch>
            <a:fillRect/>
          </a:stretch>
        </p:blipFill>
        <p:spPr>
          <a:xfrm>
            <a:off x="683568" y="3140968"/>
            <a:ext cx="6984776" cy="3384376"/>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2100848"/>
          </a:xfrm>
        </p:spPr>
        <p:txBody>
          <a:bodyPr>
            <a:normAutofit fontScale="90000"/>
          </a:bodyPr>
          <a:lstStyle/>
          <a:p>
            <a:r>
              <a:rPr lang="en-US" sz="2000" b="0" dirty="0" smtClean="0"/>
              <a:t>Spring is the MOST WONDERFUL TIME.</a:t>
            </a:r>
            <a:br>
              <a:rPr lang="en-US" sz="2000" b="0" dirty="0" smtClean="0"/>
            </a:br>
            <a:r>
              <a:rPr lang="ru-RU" sz="2000" b="0" dirty="0" smtClean="0">
                <a:solidFill>
                  <a:schemeClr val="tx1"/>
                </a:solidFill>
              </a:rPr>
              <a:t>Весна это самое чудесное время.</a:t>
            </a:r>
            <a:r>
              <a:rPr lang="en-US" sz="2000" b="0" dirty="0" smtClean="0"/>
              <a:t/>
            </a:r>
            <a:br>
              <a:rPr lang="en-US" sz="2000" b="0" dirty="0" smtClean="0"/>
            </a:br>
            <a:r>
              <a:rPr lang="en-US" sz="2000" b="0" dirty="0" smtClean="0"/>
              <a:t>ONE CAN SEE A LOT OF BLOOMING FLOWERS AND TREES.</a:t>
            </a:r>
            <a:r>
              <a:rPr lang="ru-RU" sz="2000" b="0" dirty="0" smtClean="0"/>
              <a:t/>
            </a:r>
            <a:br>
              <a:rPr lang="ru-RU" sz="2000" b="0" dirty="0" smtClean="0"/>
            </a:br>
            <a:r>
              <a:rPr lang="ru-RU" sz="2000" b="0" dirty="0" smtClean="0">
                <a:solidFill>
                  <a:schemeClr val="tx1"/>
                </a:solidFill>
              </a:rPr>
              <a:t>Каждый может любоваться цветущими деревьями и цветами.</a:t>
            </a:r>
            <a:r>
              <a:rPr lang="en-US" sz="2000" b="0" dirty="0" smtClean="0"/>
              <a:t/>
            </a:r>
            <a:br>
              <a:rPr lang="en-US" sz="2000" b="0" dirty="0" smtClean="0"/>
            </a:br>
            <a:r>
              <a:rPr lang="en-US" sz="2000" b="0" dirty="0" smtClean="0"/>
              <a:t>The temperature is mild.</a:t>
            </a:r>
            <a:r>
              <a:rPr lang="ru-RU" sz="2000" b="0" dirty="0" smtClean="0"/>
              <a:t/>
            </a:r>
            <a:br>
              <a:rPr lang="ru-RU" sz="2000" b="0" dirty="0" smtClean="0"/>
            </a:br>
            <a:r>
              <a:rPr lang="ru-RU" sz="2000" b="0" dirty="0" smtClean="0">
                <a:solidFill>
                  <a:schemeClr val="tx1"/>
                </a:solidFill>
              </a:rPr>
              <a:t>Температура теплая.</a:t>
            </a:r>
            <a:endParaRPr lang="ru-RU" sz="2000" b="0" dirty="0">
              <a:solidFill>
                <a:schemeClr val="tx1"/>
              </a:solidFill>
            </a:endParaRPr>
          </a:p>
        </p:txBody>
      </p:sp>
      <p:pic>
        <p:nvPicPr>
          <p:cNvPr id="4" name="Содержимое 3" descr="весна москва.jpg"/>
          <p:cNvPicPr>
            <a:picLocks noGrp="1" noChangeAspect="1"/>
          </p:cNvPicPr>
          <p:nvPr>
            <p:ph idx="1"/>
          </p:nvPr>
        </p:nvPicPr>
        <p:blipFill>
          <a:blip r:embed="rId2" cstate="print"/>
          <a:stretch>
            <a:fillRect/>
          </a:stretch>
        </p:blipFill>
        <p:spPr>
          <a:xfrm>
            <a:off x="467544" y="2708275"/>
            <a:ext cx="7200800" cy="374808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7239000" cy="2016224"/>
          </a:xfrm>
        </p:spPr>
        <p:txBody>
          <a:bodyPr>
            <a:noAutofit/>
          </a:bodyPr>
          <a:lstStyle/>
          <a:p>
            <a:r>
              <a:rPr lang="en-US" sz="1600" b="0" dirty="0" smtClean="0"/>
              <a:t>Summer temperature can be different, but it is higher than in other seasons</a:t>
            </a:r>
            <a:r>
              <a:rPr lang="en-US" sz="1600" b="0" dirty="0" smtClean="0"/>
              <a:t>.</a:t>
            </a:r>
            <a:r>
              <a:rPr lang="ru-RU" sz="1600" b="0" dirty="0" smtClean="0"/>
              <a:t/>
            </a:r>
            <a:br>
              <a:rPr lang="ru-RU" sz="1600" b="0" dirty="0" smtClean="0"/>
            </a:br>
            <a:r>
              <a:rPr lang="ru-RU" sz="1600" b="0" dirty="0" smtClean="0">
                <a:solidFill>
                  <a:schemeClr val="tx1"/>
                </a:solidFill>
              </a:rPr>
              <a:t>Летняя температура обычно выше, чем в остальные сезоны</a:t>
            </a:r>
            <a:r>
              <a:rPr lang="ru-RU" sz="1600" b="0" dirty="0" smtClean="0"/>
              <a:t>.</a:t>
            </a:r>
            <a:br>
              <a:rPr lang="ru-RU" sz="1600" b="0" dirty="0" smtClean="0"/>
            </a:br>
            <a:r>
              <a:rPr lang="en-US" sz="1600" b="0" dirty="0" smtClean="0"/>
              <a:t> </a:t>
            </a:r>
            <a:r>
              <a:rPr lang="en-US" sz="1600" b="0" dirty="0" smtClean="0"/>
              <a:t>Often it is hot in summer, because the sun shines </a:t>
            </a:r>
            <a:r>
              <a:rPr lang="en-US" sz="1600" b="0" dirty="0" smtClean="0"/>
              <a:t>brightly</a:t>
            </a:r>
            <a:r>
              <a:rPr lang="ru-RU" sz="1600" b="0" dirty="0" smtClean="0"/>
              <a:t>.</a:t>
            </a:r>
            <a:br>
              <a:rPr lang="ru-RU" sz="1600" b="0" dirty="0" smtClean="0"/>
            </a:br>
            <a:r>
              <a:rPr lang="ru-RU" sz="1600" b="0" dirty="0" smtClean="0">
                <a:solidFill>
                  <a:schemeClr val="tx1"/>
                </a:solidFill>
              </a:rPr>
              <a:t>Обычно летом очень жарко, потому что светит солнце очень ярко.</a:t>
            </a:r>
            <a:r>
              <a:rPr lang="ru-RU" sz="1600" b="0" dirty="0" smtClean="0"/>
              <a:t/>
            </a:r>
            <a:br>
              <a:rPr lang="ru-RU" sz="1600" b="0" dirty="0" smtClean="0"/>
            </a:br>
            <a:r>
              <a:rPr lang="en-US" sz="1600" b="0" dirty="0" smtClean="0"/>
              <a:t> </a:t>
            </a:r>
            <a:r>
              <a:rPr lang="en-US" sz="1600" b="0" dirty="0" smtClean="0"/>
              <a:t>Summer</a:t>
            </a:r>
            <a:r>
              <a:rPr lang="ru-RU" sz="1600" b="0" dirty="0" smtClean="0"/>
              <a:t> </a:t>
            </a:r>
            <a:r>
              <a:rPr lang="en-US" sz="1600" b="0" dirty="0" smtClean="0"/>
              <a:t>is vacation time in Russia.</a:t>
            </a:r>
            <a:r>
              <a:rPr lang="ru-RU" sz="1600" b="0" dirty="0" smtClean="0"/>
              <a:t/>
            </a:r>
            <a:br>
              <a:rPr lang="ru-RU" sz="1600" b="0" dirty="0" smtClean="0"/>
            </a:br>
            <a:r>
              <a:rPr lang="ru-RU" sz="1600" b="0" dirty="0" smtClean="0">
                <a:solidFill>
                  <a:schemeClr val="tx1"/>
                </a:solidFill>
              </a:rPr>
              <a:t>Лето это время отпусков в России.</a:t>
            </a:r>
            <a:endParaRPr lang="ru-RU" sz="1600" b="0" dirty="0">
              <a:solidFill>
                <a:schemeClr val="tx1"/>
              </a:solidFill>
            </a:endParaRPr>
          </a:p>
        </p:txBody>
      </p:sp>
      <p:pic>
        <p:nvPicPr>
          <p:cNvPr id="4" name="Содержимое 3" descr="лето москва.jpg"/>
          <p:cNvPicPr>
            <a:picLocks noGrp="1" noChangeAspect="1"/>
          </p:cNvPicPr>
          <p:nvPr>
            <p:ph idx="1"/>
          </p:nvPr>
        </p:nvPicPr>
        <p:blipFill>
          <a:blip r:embed="rId2" cstate="print"/>
          <a:stretch>
            <a:fillRect/>
          </a:stretch>
        </p:blipFill>
        <p:spPr>
          <a:xfrm>
            <a:off x="457200" y="2724333"/>
            <a:ext cx="7239000" cy="3573096"/>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178</TotalTime>
  <Words>766</Words>
  <Application>Microsoft Office PowerPoint</Application>
  <PresentationFormat>Экран (4:3)</PresentationFormat>
  <Paragraphs>58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Изящная</vt:lpstr>
      <vt:lpstr>CLIMATE in RUSSIA and  THE UК</vt:lpstr>
      <vt:lpstr>GEOGRAPHIC Location</vt:lpstr>
      <vt:lpstr>GEOGRAPHIC LOCATION</vt:lpstr>
      <vt:lpstr>Russia has a continental climate</vt:lpstr>
      <vt:lpstr>Britain has a variable climate</vt:lpstr>
      <vt:lpstr>WEATHER IN RUSSIA</vt:lpstr>
      <vt:lpstr>WINTER starts in December and ends at the beginning of March. Зима начинается в декабре и заканчивается в начале марта. The average temperature is about +5 C in the south and – 60 C in the north. Разница температур достигает  от 5 градусов на юге до – 60 на севере.</vt:lpstr>
      <vt:lpstr>Spring is the MOST WONDERFUL TIME. Весна это самое чудесное время. ONE CAN SEE A LOT OF BLOOMING FLOWERS AND TREES. Каждый может любоваться цветущими деревьями и цветами. The temperature is mild. Температура теплая.</vt:lpstr>
      <vt:lpstr>Summer temperature can be different, but it is higher than in other seasons. Летняя температура обычно выше, чем в остальные сезоны.  Often it is hot in summer, because the sun shines brightly. Обычно летом очень жарко, потому что светит солнце очень ярко.  Summer is vacation time in Russia. Лето это время отпусков в России.</vt:lpstr>
      <vt:lpstr>Autumn is the most romantic and touching season of a year. Осень это наиболее романтичное и трогательное время года.  Nature seems to slow down preparing to cold winter.  Природа, кажется, замерла и готовится к холодам. Autumn is a breezy wind, lasting rains and falling leaves. Осенью дует холодный ветер, идут дожди и опадают листья.</vt:lpstr>
      <vt:lpstr>WEATHER IN THE UK</vt:lpstr>
      <vt:lpstr>the warm Gulf stream</vt:lpstr>
      <vt:lpstr>Слайд 13</vt:lpstr>
      <vt:lpstr>Слайд 14</vt:lpstr>
      <vt:lpstr>Слайд 15</vt:lpstr>
      <vt:lpstr> winter in the uk  зима В Великобритании </vt:lpstr>
      <vt:lpstr> summer In the UK  лето В Великобритании </vt:lpstr>
      <vt:lpstr>  autumn in the uk  осень В Великобритании </vt:lpstr>
      <vt:lpstr> spring In the UK   весна В Великобритании</vt:lpstr>
      <vt:lpstr>totals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in RUSSIA and THE USA</dc:title>
  <dc:creator>Елена</dc:creator>
  <cp:lastModifiedBy>777</cp:lastModifiedBy>
  <cp:revision>19</cp:revision>
  <dcterms:created xsi:type="dcterms:W3CDTF">2018-03-18T15:29:56Z</dcterms:created>
  <dcterms:modified xsi:type="dcterms:W3CDTF">2018-03-18T18:38:50Z</dcterms:modified>
</cp:coreProperties>
</file>