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51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2ECA2-E701-4E33-854B-2F42EDB670E6}" type="datetimeFigureOut">
              <a:rPr lang="ru-RU" smtClean="0"/>
              <a:t>06.12.2019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F9BBD-55B1-48EE-8053-1BDED8E126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5026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2ECA2-E701-4E33-854B-2F42EDB670E6}" type="datetimeFigureOut">
              <a:rPr lang="ru-RU" smtClean="0"/>
              <a:t>06.12.2019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F9BBD-55B1-48EE-8053-1BDED8E126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75983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2ECA2-E701-4E33-854B-2F42EDB670E6}" type="datetimeFigureOut">
              <a:rPr lang="ru-RU" smtClean="0"/>
              <a:t>06.12.2019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F9BBD-55B1-48EE-8053-1BDED8E126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84114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2ECA2-E701-4E33-854B-2F42EDB670E6}" type="datetimeFigureOut">
              <a:rPr lang="ru-RU" smtClean="0"/>
              <a:t>06.12.2019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F9BBD-55B1-48EE-8053-1BDED8E126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26173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2ECA2-E701-4E33-854B-2F42EDB670E6}" type="datetimeFigureOut">
              <a:rPr lang="ru-RU" smtClean="0"/>
              <a:t>06.12.2019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F9BBD-55B1-48EE-8053-1BDED8E126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84353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2ECA2-E701-4E33-854B-2F42EDB670E6}" type="datetimeFigureOut">
              <a:rPr lang="ru-RU" smtClean="0"/>
              <a:t>06.12.2019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F9BBD-55B1-48EE-8053-1BDED8E126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93018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2ECA2-E701-4E33-854B-2F42EDB670E6}" type="datetimeFigureOut">
              <a:rPr lang="ru-RU" smtClean="0"/>
              <a:t>06.12.2019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F9BBD-55B1-48EE-8053-1BDED8E126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5836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2ECA2-E701-4E33-854B-2F42EDB670E6}" type="datetimeFigureOut">
              <a:rPr lang="ru-RU" smtClean="0"/>
              <a:t>06.12.2019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F9BBD-55B1-48EE-8053-1BDED8E126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4079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2ECA2-E701-4E33-854B-2F42EDB670E6}" type="datetimeFigureOut">
              <a:rPr lang="ru-RU" smtClean="0"/>
              <a:t>06.12.2019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F9BBD-55B1-48EE-8053-1BDED8E126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77569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2ECA2-E701-4E33-854B-2F42EDB670E6}" type="datetimeFigureOut">
              <a:rPr lang="ru-RU" smtClean="0"/>
              <a:t>06.12.2019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F9BBD-55B1-48EE-8053-1BDED8E126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7200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2ECA2-E701-4E33-854B-2F42EDB670E6}" type="datetimeFigureOut">
              <a:rPr lang="ru-RU" smtClean="0"/>
              <a:t>06.12.2019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F9BBD-55B1-48EE-8053-1BDED8E126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8747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F2ECA2-E701-4E33-854B-2F42EDB670E6}" type="datetimeFigureOut">
              <a:rPr lang="ru-RU" smtClean="0"/>
              <a:t>06.12.2019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F9BBD-55B1-48EE-8053-1BDED8E126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6729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slideLayout" Target="../slideLayouts/slideLayout7.xml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audio" Target="../media/media6.mp3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microsoft.com/office/2007/relationships/media" Target="../media/media6.mp3"/><Relationship Id="rId5" Type="http://schemas.microsoft.com/office/2007/relationships/media" Target="../media/media3.mp3"/><Relationship Id="rId10" Type="http://schemas.openxmlformats.org/officeDocument/2006/relationships/audio" Target="../media/media5.mp3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Rainbow English-9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Unit 2</a:t>
            </a:r>
          </a:p>
          <a:p>
            <a:r>
              <a:rPr lang="en-US" dirty="0" smtClean="0"/>
              <a:t>Printed Pages</a:t>
            </a:r>
          </a:p>
          <a:p>
            <a:r>
              <a:rPr lang="en-US" dirty="0" smtClean="0"/>
              <a:t>Speaking Practice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0508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35796" y="260648"/>
            <a:ext cx="36724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Заключение</a:t>
            </a:r>
            <a:endParaRPr lang="ru-RU" sz="3200" b="1" dirty="0"/>
          </a:p>
        </p:txBody>
      </p:sp>
      <p:pic>
        <p:nvPicPr>
          <p:cNvPr id="3088" name="Picture 16" descr="C:\Program Files (x86)\Microsoft Office\MEDIA\OFFICE14\Lines\BD14768_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2513" y="1591925"/>
            <a:ext cx="5715000" cy="9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979712" y="945594"/>
            <a:ext cx="51845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i="1" dirty="0" smtClean="0"/>
              <a:t>I would like to say that…</a:t>
            </a:r>
            <a:endParaRPr lang="ru-RU" sz="3600" i="1" dirty="0"/>
          </a:p>
        </p:txBody>
      </p:sp>
      <p:sp>
        <p:nvSpPr>
          <p:cNvPr id="3" name="TextBox 2"/>
          <p:cNvSpPr txBox="1"/>
          <p:nvPr/>
        </p:nvSpPr>
        <p:spPr>
          <a:xfrm>
            <a:off x="1094480" y="2564904"/>
            <a:ext cx="2880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itchFamily="2" charset="2"/>
              <a:buChar char="v"/>
            </a:pPr>
            <a:r>
              <a:rPr lang="en-US" sz="3600" b="1" dirty="0" smtClean="0"/>
              <a:t>Interesting</a:t>
            </a:r>
            <a:endParaRPr lang="ru-RU" sz="36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094480" y="3717032"/>
            <a:ext cx="2880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itchFamily="2" charset="2"/>
              <a:buChar char="v"/>
            </a:pPr>
            <a:r>
              <a:rPr lang="en-US" sz="3600" b="1" dirty="0" smtClean="0"/>
              <a:t>Great</a:t>
            </a:r>
            <a:endParaRPr lang="ru-RU" sz="36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094480" y="4869160"/>
            <a:ext cx="2880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itchFamily="2" charset="2"/>
              <a:buChar char="v"/>
            </a:pPr>
            <a:r>
              <a:rPr lang="en-US" sz="3600" b="1" dirty="0" smtClean="0"/>
              <a:t>Useful</a:t>
            </a:r>
            <a:endParaRPr lang="ru-RU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860032" y="2564903"/>
            <a:ext cx="20914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en-US" sz="3200" dirty="0" smtClean="0"/>
              <a:t>TV</a:t>
            </a:r>
            <a:endParaRPr lang="ru-RU" sz="3200" dirty="0"/>
          </a:p>
        </p:txBody>
      </p:sp>
      <p:sp>
        <p:nvSpPr>
          <p:cNvPr id="13" name="TextBox 12"/>
          <p:cNvSpPr txBox="1"/>
          <p:nvPr/>
        </p:nvSpPr>
        <p:spPr>
          <a:xfrm>
            <a:off x="4860032" y="3717031"/>
            <a:ext cx="38196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en-US" sz="3200" dirty="0" smtClean="0"/>
              <a:t>TV, healthy lifestyle</a:t>
            </a:r>
            <a:endParaRPr lang="ru-RU" sz="3200" dirty="0"/>
          </a:p>
        </p:txBody>
      </p:sp>
      <p:sp>
        <p:nvSpPr>
          <p:cNvPr id="14" name="TextBox 13"/>
          <p:cNvSpPr txBox="1"/>
          <p:nvPr/>
        </p:nvSpPr>
        <p:spPr>
          <a:xfrm>
            <a:off x="4860032" y="4869160"/>
            <a:ext cx="38196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en-US" sz="3200" dirty="0" smtClean="0"/>
              <a:t>healthy lifestyle, TV 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304486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2" grpId="0"/>
      <p:bldP spid="5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35796" y="116632"/>
            <a:ext cx="36724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Итак, строим ответ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59632" y="701407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u="sng" dirty="0" smtClean="0"/>
              <a:t>Now I would like </a:t>
            </a:r>
            <a:r>
              <a:rPr lang="en-US" sz="2800" b="1" i="1" u="sng" dirty="0" smtClean="0"/>
              <a:t>to give a talk about  TV.</a:t>
            </a:r>
            <a:endParaRPr lang="ru-RU" sz="2800" b="1" i="1" u="sng" dirty="0"/>
          </a:p>
        </p:txBody>
      </p:sp>
      <p:sp>
        <p:nvSpPr>
          <p:cNvPr id="4" name="TextBox 3"/>
          <p:cNvSpPr txBox="1"/>
          <p:nvPr/>
        </p:nvSpPr>
        <p:spPr>
          <a:xfrm>
            <a:off x="5580112" y="1340768"/>
            <a:ext cx="3168352" cy="477053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Remember to say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en-US" sz="2400" dirty="0" smtClean="0"/>
              <a:t>what kinds of films and programmes you like and dislike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en-US" sz="2400" dirty="0" smtClean="0"/>
              <a:t>what your </a:t>
            </a:r>
            <a:r>
              <a:rPr lang="en-US" sz="2400" dirty="0" err="1" smtClean="0"/>
              <a:t>favourite</a:t>
            </a:r>
            <a:r>
              <a:rPr lang="en-US" sz="2400" dirty="0" smtClean="0"/>
              <a:t> programmes are and why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en-US" sz="2400" dirty="0" smtClean="0"/>
              <a:t>when and how many hours a week you watch TV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en-US" sz="2400" dirty="0" smtClean="0"/>
              <a:t>what your attitude to TV is</a:t>
            </a:r>
          </a:p>
          <a:p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107504" y="1268760"/>
            <a:ext cx="518457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800" b="1" i="1" dirty="0" smtClean="0"/>
              <a:t>As for me</a:t>
            </a:r>
            <a:r>
              <a:rPr lang="en-US" sz="2800" dirty="0" smtClean="0"/>
              <a:t>, I like films about love and programmes about sport. And I don’t like films about the police and news programmes.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07504" y="3290208"/>
            <a:ext cx="518457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800" b="1" i="1" dirty="0" smtClean="0"/>
              <a:t>Of course</a:t>
            </a:r>
            <a:r>
              <a:rPr lang="en-US" sz="2800" dirty="0" smtClean="0"/>
              <a:t>, my </a:t>
            </a:r>
            <a:r>
              <a:rPr lang="en-US" sz="2800" dirty="0" err="1" smtClean="0"/>
              <a:t>favourite</a:t>
            </a:r>
            <a:r>
              <a:rPr lang="en-US" sz="2800" dirty="0" smtClean="0"/>
              <a:t> programmes are talk shows and programmes about different foreign countries. </a:t>
            </a:r>
            <a:r>
              <a:rPr lang="en-US" sz="2800" b="1" i="1" dirty="0" smtClean="0"/>
              <a:t>Because</a:t>
            </a:r>
            <a:r>
              <a:rPr lang="en-US" sz="2800" dirty="0" smtClean="0"/>
              <a:t> I like travelling and </a:t>
            </a:r>
            <a:r>
              <a:rPr lang="en-US" sz="2800" b="1" i="1" dirty="0" smtClean="0"/>
              <a:t>I think </a:t>
            </a:r>
            <a:r>
              <a:rPr lang="en-US" sz="2800" dirty="0" smtClean="0"/>
              <a:t>talk shows are interesting.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448208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35796" y="116632"/>
            <a:ext cx="36724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Итак, строим ответ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59632" y="701407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u="sng" dirty="0" smtClean="0"/>
              <a:t>Now I would like </a:t>
            </a:r>
            <a:r>
              <a:rPr lang="en-US" sz="2800" b="1" i="1" u="sng" dirty="0" smtClean="0"/>
              <a:t>to give a talk about  TV.</a:t>
            </a:r>
            <a:endParaRPr lang="ru-RU" sz="2800" b="1" i="1" u="sng" dirty="0"/>
          </a:p>
        </p:txBody>
      </p:sp>
      <p:sp>
        <p:nvSpPr>
          <p:cNvPr id="4" name="TextBox 3"/>
          <p:cNvSpPr txBox="1"/>
          <p:nvPr/>
        </p:nvSpPr>
        <p:spPr>
          <a:xfrm>
            <a:off x="5580112" y="1340768"/>
            <a:ext cx="3168352" cy="477053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Remember to say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en-US" sz="2400" dirty="0" smtClean="0"/>
              <a:t>what kinds of films and programmes you like and dislike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en-US" sz="2400" dirty="0" smtClean="0"/>
              <a:t>what your </a:t>
            </a:r>
            <a:r>
              <a:rPr lang="en-US" sz="2400" dirty="0" err="1" smtClean="0"/>
              <a:t>favourite</a:t>
            </a:r>
            <a:r>
              <a:rPr lang="en-US" sz="2400" dirty="0" smtClean="0"/>
              <a:t> programmes are and why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en-US" sz="2400" dirty="0" smtClean="0"/>
              <a:t>when and how many hours a week you watch TV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en-US" sz="2400" dirty="0" smtClean="0"/>
              <a:t>what your attitude to TV is</a:t>
            </a:r>
          </a:p>
          <a:p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107504" y="1319872"/>
            <a:ext cx="547260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800" dirty="0" smtClean="0"/>
              <a:t> I don’t know how many hours a week I watch TV. I watch TV always. I watch TV when I eat in the morning and I watch TV in the evening when I help my mum.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29418" y="3566641"/>
            <a:ext cx="518457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800" b="1" i="1" dirty="0" smtClean="0"/>
              <a:t>In my opinion</a:t>
            </a:r>
            <a:r>
              <a:rPr lang="en-US" sz="2800" dirty="0" smtClean="0"/>
              <a:t>, </a:t>
            </a:r>
            <a:r>
              <a:rPr lang="en-US" sz="2800" dirty="0"/>
              <a:t>television plays a big role in our society. It </a:t>
            </a:r>
            <a:r>
              <a:rPr lang="en-US" sz="2800" dirty="0" smtClean="0"/>
              <a:t>helps people learn </a:t>
            </a:r>
            <a:r>
              <a:rPr lang="en-US" sz="2800" dirty="0"/>
              <a:t>latest news, watch educational programmes, children’s programmes, old and new films and soaps </a:t>
            </a:r>
            <a:r>
              <a:rPr lang="en-US" sz="2800" dirty="0" smtClean="0"/>
              <a:t>operas.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288452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35796" y="116632"/>
            <a:ext cx="36724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Итак, строим ответ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59632" y="701407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u="sng" dirty="0" smtClean="0"/>
              <a:t>Now I would like </a:t>
            </a:r>
            <a:r>
              <a:rPr lang="en-US" sz="2800" b="1" i="1" u="sng" dirty="0" smtClean="0"/>
              <a:t>to give a talk about  TV.</a:t>
            </a:r>
            <a:endParaRPr lang="ru-RU" sz="2800" b="1" i="1" u="sng" dirty="0"/>
          </a:p>
        </p:txBody>
      </p:sp>
      <p:sp>
        <p:nvSpPr>
          <p:cNvPr id="5" name="TextBox 4"/>
          <p:cNvSpPr txBox="1"/>
          <p:nvPr/>
        </p:nvSpPr>
        <p:spPr>
          <a:xfrm>
            <a:off x="107504" y="2990371"/>
            <a:ext cx="84366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000" dirty="0" smtClean="0"/>
              <a:t> I don’t know how many hours a week I watch TV. I watch TV always. I watch TV when I eat in the morning and I watch TV in the evening when I help my mum.</a:t>
            </a:r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107504" y="4005064"/>
            <a:ext cx="84249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000" b="1" i="1" dirty="0" smtClean="0"/>
              <a:t>In my opinion</a:t>
            </a:r>
            <a:r>
              <a:rPr lang="en-US" sz="2000" dirty="0" smtClean="0"/>
              <a:t>, </a:t>
            </a:r>
            <a:r>
              <a:rPr lang="en-US" sz="2000" dirty="0"/>
              <a:t>television plays a big role in our society. It </a:t>
            </a:r>
            <a:r>
              <a:rPr lang="en-US" sz="2000" dirty="0" smtClean="0"/>
              <a:t>helps people learn </a:t>
            </a:r>
            <a:r>
              <a:rPr lang="en-US" sz="2000" dirty="0"/>
              <a:t>latest news, watch educational programmes, children’s programmes, old and new films and soaps </a:t>
            </a:r>
            <a:r>
              <a:rPr lang="en-US" sz="2000" dirty="0" smtClean="0"/>
              <a:t>operas.</a:t>
            </a:r>
            <a:endParaRPr lang="ru-RU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107504" y="1268760"/>
            <a:ext cx="85689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000" b="1" i="1" dirty="0" smtClean="0"/>
              <a:t>As for me</a:t>
            </a:r>
            <a:r>
              <a:rPr lang="en-US" sz="2000" dirty="0" smtClean="0"/>
              <a:t>, I like films about love and programmes about sport. And I don’t like films about the police and news programmes.</a:t>
            </a:r>
            <a:endParaRPr lang="ru-RU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107504" y="1975677"/>
            <a:ext cx="82926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000" b="1" i="1" dirty="0" smtClean="0"/>
              <a:t>Of course</a:t>
            </a:r>
            <a:r>
              <a:rPr lang="en-US" sz="2000" dirty="0" smtClean="0"/>
              <a:t>, my </a:t>
            </a:r>
            <a:r>
              <a:rPr lang="en-US" sz="2000" dirty="0" err="1" smtClean="0"/>
              <a:t>favourite</a:t>
            </a:r>
            <a:r>
              <a:rPr lang="en-US" sz="2000" dirty="0" smtClean="0"/>
              <a:t> programmes are talk shows and programmes about different foreign countries. </a:t>
            </a:r>
            <a:r>
              <a:rPr lang="en-US" sz="2000" b="1" i="1" dirty="0" smtClean="0"/>
              <a:t>Because</a:t>
            </a:r>
            <a:r>
              <a:rPr lang="en-US" sz="2000" dirty="0" smtClean="0"/>
              <a:t> I like travelling and </a:t>
            </a:r>
            <a:r>
              <a:rPr lang="en-US" sz="2000" b="1" i="1" dirty="0" smtClean="0"/>
              <a:t>I think </a:t>
            </a:r>
            <a:r>
              <a:rPr lang="en-US" sz="2000" dirty="0" smtClean="0"/>
              <a:t>talk shows are interesting.</a:t>
            </a:r>
            <a:endParaRPr lang="ru-RU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407278" y="5301208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i="1" u="sng" dirty="0" smtClean="0"/>
              <a:t>Finally,  I would like </a:t>
            </a:r>
            <a:r>
              <a:rPr lang="en-US" sz="2800" b="1" i="1" u="sng" dirty="0" smtClean="0"/>
              <a:t>to say that TV is great!</a:t>
            </a:r>
            <a:endParaRPr lang="ru-RU" sz="2800" b="1" i="1" u="sng" dirty="0"/>
          </a:p>
        </p:txBody>
      </p:sp>
    </p:spTree>
    <p:extLst>
      <p:ext uri="{BB962C8B-B14F-4D97-AF65-F5344CB8AC3E}">
        <p14:creationId xmlns:p14="http://schemas.microsoft.com/office/powerpoint/2010/main" val="805473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99250" y="567066"/>
            <a:ext cx="7992888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You are going to give a talk about books. You will have to start in 1.5 minutes and speak for not more than 2 minutes (10-12 sentences).</a:t>
            </a:r>
            <a:endParaRPr lang="ru-RU" sz="2800" dirty="0"/>
          </a:p>
          <a:p>
            <a:r>
              <a:rPr lang="ru-RU" sz="2800" b="1" dirty="0" err="1"/>
              <a:t>Remember</a:t>
            </a:r>
            <a:r>
              <a:rPr lang="ru-RU" sz="2800" b="1" dirty="0"/>
              <a:t> </a:t>
            </a:r>
            <a:r>
              <a:rPr lang="ru-RU" sz="2800" b="1" dirty="0" err="1"/>
              <a:t>to</a:t>
            </a:r>
            <a:r>
              <a:rPr lang="ru-RU" sz="2800" b="1" dirty="0"/>
              <a:t> </a:t>
            </a:r>
            <a:r>
              <a:rPr lang="ru-RU" sz="2800" b="1" dirty="0" err="1"/>
              <a:t>say</a:t>
            </a:r>
            <a:r>
              <a:rPr lang="ru-RU" sz="2800" b="1" dirty="0"/>
              <a:t>:</a:t>
            </a:r>
            <a:endParaRPr lang="ru-RU" sz="2800" dirty="0"/>
          </a:p>
          <a:p>
            <a:pPr marL="457200" lvl="0" indent="-4572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800" dirty="0"/>
              <a:t>whether reading is still popular with teenagers, and why, or why not</a:t>
            </a:r>
            <a:endParaRPr lang="ru-RU" sz="2800" dirty="0"/>
          </a:p>
          <a:p>
            <a:pPr marL="457200" lvl="0" indent="-4572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800" dirty="0"/>
              <a:t>what kind of books you like reading</a:t>
            </a:r>
            <a:endParaRPr lang="ru-RU" sz="2800" dirty="0"/>
          </a:p>
          <a:p>
            <a:pPr marL="457200" lvl="0" indent="-4572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800" dirty="0"/>
              <a:t>why many people prefer e-books to paper </a:t>
            </a:r>
            <a:r>
              <a:rPr lang="en-US" sz="2800" dirty="0" smtClean="0"/>
              <a:t>books</a:t>
            </a:r>
          </a:p>
          <a:p>
            <a:pPr marL="457200" lvl="0" indent="-4572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800" dirty="0" smtClean="0"/>
              <a:t>what your attitude to reading is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495596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106" y="260648"/>
            <a:ext cx="73437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460" y="1196752"/>
            <a:ext cx="3968638" cy="3789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826736"/>
            <a:ext cx="5028018" cy="4246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31640" y="5589240"/>
            <a:ext cx="6696744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Describing  actions in a picture use </a:t>
            </a:r>
          </a:p>
          <a:p>
            <a:pPr algn="ctr"/>
            <a:r>
              <a:rPr lang="en-US" sz="2400" b="1" i="1" dirty="0" smtClean="0"/>
              <a:t>Present Progressive Tense</a:t>
            </a:r>
            <a:r>
              <a:rPr lang="en-US" sz="2400" dirty="0" smtClean="0"/>
              <a:t>!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120814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ading (mp3cut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539552" y="234097"/>
            <a:ext cx="609600" cy="609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2284" y="76470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Question 1</a:t>
            </a:r>
            <a:endParaRPr lang="ru-RU" b="1" dirty="0"/>
          </a:p>
        </p:txBody>
      </p:sp>
      <p:pic>
        <p:nvPicPr>
          <p:cNvPr id="4" name="Reading (mp3cut.net) (1)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539552" y="1324660"/>
            <a:ext cx="609600" cy="609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2284" y="184482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Question 2</a:t>
            </a:r>
            <a:endParaRPr lang="ru-RU" b="1" dirty="0"/>
          </a:p>
        </p:txBody>
      </p:sp>
      <p:pic>
        <p:nvPicPr>
          <p:cNvPr id="6" name="Reading (mp3cut.net) (2)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539552" y="2415223"/>
            <a:ext cx="609600" cy="609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32284" y="292494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Question 3</a:t>
            </a:r>
            <a:endParaRPr lang="ru-RU" b="1" dirty="0"/>
          </a:p>
        </p:txBody>
      </p:sp>
      <p:pic>
        <p:nvPicPr>
          <p:cNvPr id="8" name="Reading (mp3cut.net) (3)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539552" y="3505786"/>
            <a:ext cx="609600" cy="6096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32284" y="4221088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Question 4</a:t>
            </a:r>
            <a:endParaRPr lang="ru-RU" b="1" dirty="0"/>
          </a:p>
        </p:txBody>
      </p:sp>
      <p:pic>
        <p:nvPicPr>
          <p:cNvPr id="10" name="Reading (mp3cut.net) (4).mp3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539552" y="4596349"/>
            <a:ext cx="609600" cy="6096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32284" y="524235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Question 5</a:t>
            </a:r>
            <a:endParaRPr lang="ru-RU" b="1" dirty="0"/>
          </a:p>
        </p:txBody>
      </p:sp>
      <p:pic>
        <p:nvPicPr>
          <p:cNvPr id="12" name="Reading (mp3cut.net) (5).mp3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539552" y="5686914"/>
            <a:ext cx="609600" cy="6096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32284" y="6224506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Question 6</a:t>
            </a:r>
            <a:endParaRPr lang="ru-RU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691680" y="343606"/>
            <a:ext cx="60390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- How </a:t>
            </a:r>
            <a:r>
              <a:rPr lang="en-US" sz="2400" dirty="0"/>
              <a:t>old were you when you learned to read?</a:t>
            </a:r>
            <a:endParaRPr lang="ru-RU" sz="2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691680" y="1346100"/>
            <a:ext cx="43594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- What </a:t>
            </a:r>
            <a:r>
              <a:rPr lang="en-US" sz="2400" dirty="0"/>
              <a:t>do you like to read about?</a:t>
            </a:r>
            <a:endParaRPr lang="ru-RU" sz="24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691680" y="2348594"/>
            <a:ext cx="40027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- Who </a:t>
            </a:r>
            <a:r>
              <a:rPr lang="en-US" sz="2400" dirty="0"/>
              <a:t>is your </a:t>
            </a:r>
            <a:r>
              <a:rPr lang="en-US" sz="2400" dirty="0" err="1"/>
              <a:t>favourite</a:t>
            </a:r>
            <a:r>
              <a:rPr lang="en-US" sz="2400" dirty="0"/>
              <a:t> writer?</a:t>
            </a:r>
            <a:endParaRPr lang="ru-RU" sz="24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691680" y="3351088"/>
            <a:ext cx="59981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- What </a:t>
            </a:r>
            <a:r>
              <a:rPr lang="en-US" sz="2400" dirty="0"/>
              <a:t>do you usually do in Literature lessons?</a:t>
            </a:r>
            <a:endParaRPr lang="ru-RU" sz="24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691680" y="4353582"/>
            <a:ext cx="66247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- What </a:t>
            </a:r>
            <a:r>
              <a:rPr lang="en-US" sz="2400" dirty="0"/>
              <a:t>do you like to do in your free time apart from reading?</a:t>
            </a:r>
            <a:endParaRPr lang="ru-RU" sz="24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691680" y="5725406"/>
            <a:ext cx="723936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- What </a:t>
            </a:r>
            <a:r>
              <a:rPr lang="en-US" sz="2400" dirty="0"/>
              <a:t>books do you prefer – printed books or e-books? Why?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527883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754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716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603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836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1" dur="914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7" dur="953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83768" y="364014"/>
            <a:ext cx="4176464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Монолог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71600" y="1700808"/>
            <a:ext cx="36724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v"/>
            </a:pPr>
            <a:r>
              <a:rPr lang="ru-RU" sz="3200" b="1" dirty="0" smtClean="0"/>
              <a:t>Вступление</a:t>
            </a:r>
            <a:endParaRPr lang="ru-RU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971600" y="2818093"/>
            <a:ext cx="69823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v"/>
            </a:pPr>
            <a:r>
              <a:rPr lang="ru-RU" sz="3200" b="1" dirty="0" smtClean="0"/>
              <a:t>Основная часть </a:t>
            </a:r>
            <a:r>
              <a:rPr lang="ru-RU" sz="2800" dirty="0" smtClean="0"/>
              <a:t>(раскрытие четырех аспектов задания с использованием средств логической связи)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971600" y="4797152"/>
            <a:ext cx="36724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v"/>
            </a:pPr>
            <a:r>
              <a:rPr lang="ru-RU" sz="3200" b="1" dirty="0" smtClean="0"/>
              <a:t>Заключение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4009944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35796" y="548680"/>
            <a:ext cx="36724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itchFamily="2" charset="2"/>
              <a:buChar char="v"/>
            </a:pPr>
            <a:r>
              <a:rPr lang="ru-RU" sz="3200" b="1" dirty="0" smtClean="0"/>
              <a:t>Вступление</a:t>
            </a:r>
            <a:endParaRPr lang="ru-RU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979712" y="1268760"/>
            <a:ext cx="51845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i="1" dirty="0" smtClean="0"/>
              <a:t>Now I would like…</a:t>
            </a:r>
            <a:endParaRPr lang="ru-RU" sz="3600" i="1" dirty="0"/>
          </a:p>
        </p:txBody>
      </p:sp>
      <p:pic>
        <p:nvPicPr>
          <p:cNvPr id="3088" name="Picture 16" descr="C:\Program Files (x86)\Microsoft Office\MEDIA\OFFICE14\Lines\BD14768_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8496" y="1923245"/>
            <a:ext cx="5715000" cy="9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47564" y="2492895"/>
            <a:ext cx="77768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en-US" sz="2800" dirty="0" smtClean="0"/>
              <a:t>You are going </a:t>
            </a:r>
            <a:r>
              <a:rPr lang="en-US" sz="2800" b="1" dirty="0" smtClean="0"/>
              <a:t>to give a talk about </a:t>
            </a:r>
            <a:r>
              <a:rPr lang="ru-RU" sz="2800" b="1" dirty="0" smtClean="0"/>
              <a:t>…тема монолога… </a:t>
            </a:r>
            <a:r>
              <a:rPr lang="en-US" sz="2800" dirty="0" smtClean="0"/>
              <a:t>You will have to start in 1.5 minutes and speak for not more than 2 minutes.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179512" y="4293096"/>
            <a:ext cx="896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/>
              <a:t>Now I would like </a:t>
            </a:r>
            <a:r>
              <a:rPr lang="en-US" sz="2800" b="1" i="1" dirty="0" smtClean="0"/>
              <a:t>to give a talk about </a:t>
            </a:r>
            <a:r>
              <a:rPr lang="ru-RU" sz="2800" b="1" i="1" dirty="0" smtClean="0"/>
              <a:t>…тема монолога…</a:t>
            </a:r>
            <a:endParaRPr lang="ru-RU" sz="2800" b="1" i="1" dirty="0"/>
          </a:p>
        </p:txBody>
      </p:sp>
    </p:spTree>
    <p:extLst>
      <p:ext uri="{BB962C8B-B14F-4D97-AF65-F5344CB8AC3E}">
        <p14:creationId xmlns:p14="http://schemas.microsoft.com/office/powerpoint/2010/main" val="1032787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35796" y="260648"/>
            <a:ext cx="36724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Вступление</a:t>
            </a:r>
            <a:endParaRPr lang="ru-RU" sz="3200" b="1" dirty="0"/>
          </a:p>
        </p:txBody>
      </p:sp>
      <p:pic>
        <p:nvPicPr>
          <p:cNvPr id="3088" name="Picture 16" descr="C:\Program Files (x86)\Microsoft Office\MEDIA\OFFICE14\Lines\BD14768_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4256" y="980728"/>
            <a:ext cx="5715000" cy="9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93304" y="1340768"/>
            <a:ext cx="77768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en-US" sz="2800" dirty="0" smtClean="0"/>
              <a:t>You are going </a:t>
            </a:r>
            <a:r>
              <a:rPr lang="en-US" sz="2800" b="1" dirty="0" smtClean="0"/>
              <a:t>to give a talk about TV. </a:t>
            </a:r>
            <a:r>
              <a:rPr lang="en-US" sz="2800" dirty="0" smtClean="0"/>
              <a:t>You will have to start in 1.5 minutes and speak for not more than 2 minutes.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1007096" y="2780928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u="sng" dirty="0" smtClean="0"/>
              <a:t>Now I would like </a:t>
            </a:r>
            <a:r>
              <a:rPr lang="en-US" sz="2800" b="1" i="1" u="sng" dirty="0" smtClean="0"/>
              <a:t>to give a talk about  TV.</a:t>
            </a:r>
            <a:endParaRPr lang="ru-RU" sz="2800" b="1" i="1" u="sng" dirty="0"/>
          </a:p>
        </p:txBody>
      </p:sp>
      <p:sp>
        <p:nvSpPr>
          <p:cNvPr id="7" name="TextBox 6"/>
          <p:cNvSpPr txBox="1"/>
          <p:nvPr/>
        </p:nvSpPr>
        <p:spPr>
          <a:xfrm>
            <a:off x="593304" y="3789040"/>
            <a:ext cx="81369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en-US" sz="2800" dirty="0" smtClean="0"/>
              <a:t>You are going </a:t>
            </a:r>
            <a:r>
              <a:rPr lang="en-US" sz="2800" b="1" dirty="0" smtClean="0"/>
              <a:t>to give a talk about healthy life style. </a:t>
            </a:r>
            <a:r>
              <a:rPr lang="en-US" sz="2800" dirty="0" smtClean="0"/>
              <a:t>You will have to start in 1.5 minutes and speak for not more than 2 minutes.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593304" y="5272465"/>
            <a:ext cx="84348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u="sng" dirty="0" smtClean="0"/>
              <a:t>Now I would like </a:t>
            </a:r>
            <a:r>
              <a:rPr lang="en-US" sz="2800" b="1" i="1" u="sng" dirty="0" smtClean="0"/>
              <a:t>to give a talk about  healthy life style.</a:t>
            </a:r>
            <a:endParaRPr lang="ru-RU" sz="2800" b="1" i="1" u="sng" dirty="0"/>
          </a:p>
        </p:txBody>
      </p:sp>
    </p:spTree>
    <p:extLst>
      <p:ext uri="{BB962C8B-B14F-4D97-AF65-F5344CB8AC3E}">
        <p14:creationId xmlns:p14="http://schemas.microsoft.com/office/powerpoint/2010/main" val="4018082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260648"/>
            <a:ext cx="56886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Основная часть – </a:t>
            </a:r>
          </a:p>
          <a:p>
            <a:pPr algn="ctr"/>
            <a:r>
              <a:rPr lang="ru-RU" sz="3200" b="1" dirty="0" smtClean="0"/>
              <a:t>средства логической связи</a:t>
            </a:r>
            <a:endParaRPr lang="ru-RU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45976" y="1700808"/>
            <a:ext cx="7704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en-US" sz="3200" b="1" i="1" dirty="0" smtClean="0"/>
              <a:t>As for me  </a:t>
            </a:r>
            <a:r>
              <a:rPr lang="en-US" dirty="0" smtClean="0"/>
              <a:t>- </a:t>
            </a:r>
            <a:r>
              <a:rPr lang="ru-RU" sz="2400" dirty="0" smtClean="0"/>
              <a:t>удобно вводить информацию о себе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45976" y="2561807"/>
            <a:ext cx="852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en-US" sz="3200" b="1" i="1" dirty="0" smtClean="0"/>
              <a:t>Of course</a:t>
            </a:r>
            <a:r>
              <a:rPr lang="ru-RU" sz="3200" b="1" i="1" dirty="0" smtClean="0"/>
              <a:t> </a:t>
            </a:r>
            <a:r>
              <a:rPr lang="en-US" dirty="0" smtClean="0"/>
              <a:t>- </a:t>
            </a:r>
            <a:r>
              <a:rPr lang="ru-RU" sz="2400" dirty="0" smtClean="0"/>
              <a:t>удобно вводить очевидную информацию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45976" y="3422806"/>
            <a:ext cx="77048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en-US" sz="3200" b="1" i="1" dirty="0" smtClean="0"/>
              <a:t>I think </a:t>
            </a:r>
            <a:r>
              <a:rPr lang="ru-RU" sz="3200" b="1" i="1" dirty="0" smtClean="0"/>
              <a:t> </a:t>
            </a:r>
            <a:r>
              <a:rPr lang="ru-RU" sz="2400" dirty="0"/>
              <a:t>или</a:t>
            </a:r>
            <a:r>
              <a:rPr lang="ru-RU" sz="3200" b="1" i="1" dirty="0" smtClean="0"/>
              <a:t> </a:t>
            </a:r>
            <a:r>
              <a:rPr lang="en-US" sz="3200" b="1" i="1" dirty="0" smtClean="0"/>
              <a:t>In my opinion</a:t>
            </a:r>
            <a:r>
              <a:rPr lang="ru-RU" sz="3200" b="1" i="1" dirty="0" smtClean="0"/>
              <a:t> </a:t>
            </a:r>
            <a:r>
              <a:rPr lang="en-US" dirty="0" smtClean="0"/>
              <a:t>– </a:t>
            </a:r>
            <a:r>
              <a:rPr lang="ru-RU" sz="2400" dirty="0" smtClean="0"/>
              <a:t>подходят для выражения своего мнения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45976" y="4653136"/>
            <a:ext cx="77048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en-US" sz="3200" b="1" i="1" dirty="0" smtClean="0"/>
              <a:t>Unfortunately  </a:t>
            </a:r>
            <a:r>
              <a:rPr lang="en-US" dirty="0" smtClean="0"/>
              <a:t>- </a:t>
            </a:r>
            <a:r>
              <a:rPr lang="ru-RU" sz="2400" dirty="0" smtClean="0"/>
              <a:t>удобно вводить не самую позитивную информацию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830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260648"/>
            <a:ext cx="56886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Основная часть – </a:t>
            </a:r>
          </a:p>
          <a:p>
            <a:pPr algn="ctr"/>
            <a:r>
              <a:rPr lang="ru-RU" sz="3200" b="1" dirty="0" smtClean="0"/>
              <a:t>план раскрытия аспекта</a:t>
            </a:r>
            <a:endParaRPr lang="ru-RU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1628800"/>
            <a:ext cx="74888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sz="2800" dirty="0" smtClean="0"/>
              <a:t>О чем говорить? – Помогают </a:t>
            </a:r>
            <a:r>
              <a:rPr lang="ru-RU" sz="2800" b="1" dirty="0" smtClean="0"/>
              <a:t>ключевые слова </a:t>
            </a:r>
            <a:r>
              <a:rPr lang="ru-RU" sz="2800" dirty="0" smtClean="0"/>
              <a:t>задания</a:t>
            </a:r>
            <a:endParaRPr lang="ru-R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2816352"/>
            <a:ext cx="7488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sz="2800" dirty="0" smtClean="0"/>
              <a:t>Подбираем средство логической связи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611560" y="3573016"/>
            <a:ext cx="748883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sz="2800" b="1" dirty="0" smtClean="0"/>
              <a:t>Как</a:t>
            </a:r>
            <a:r>
              <a:rPr lang="ru-RU" sz="2800" dirty="0" smtClean="0"/>
              <a:t> говорить? – Помним, что необходим жесткий порядок слов:</a:t>
            </a:r>
          </a:p>
          <a:p>
            <a:r>
              <a:rPr lang="ru-RU" sz="2800" i="1" dirty="0" smtClean="0"/>
              <a:t>подлежащее + сказуемое + дополнительная информация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val="399330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35796" y="260648"/>
            <a:ext cx="36724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Заключение</a:t>
            </a:r>
            <a:endParaRPr lang="ru-RU" sz="3200" b="1" dirty="0"/>
          </a:p>
        </p:txBody>
      </p:sp>
      <p:pic>
        <p:nvPicPr>
          <p:cNvPr id="3088" name="Picture 16" descr="C:\Program Files (x86)\Microsoft Office\MEDIA\OFFICE14\Lines\BD14768_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4256" y="980728"/>
            <a:ext cx="5715000" cy="9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31640" y="1340767"/>
            <a:ext cx="5490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en-US" sz="3600" b="1" i="1" u="sng" dirty="0" smtClean="0"/>
              <a:t>Finally</a:t>
            </a:r>
            <a:endParaRPr lang="ru-RU" sz="3600" b="1" i="1" u="sng" dirty="0"/>
          </a:p>
        </p:txBody>
      </p:sp>
      <p:sp>
        <p:nvSpPr>
          <p:cNvPr id="9" name="TextBox 8"/>
          <p:cNvSpPr txBox="1"/>
          <p:nvPr/>
        </p:nvSpPr>
        <p:spPr>
          <a:xfrm>
            <a:off x="1331640" y="2528900"/>
            <a:ext cx="5490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en-US" sz="3600" b="1" i="1" u="sng" dirty="0" smtClean="0"/>
              <a:t>In conclusion</a:t>
            </a:r>
            <a:endParaRPr lang="ru-RU" sz="3600" b="1" i="1" u="sng" dirty="0"/>
          </a:p>
        </p:txBody>
      </p:sp>
      <p:sp>
        <p:nvSpPr>
          <p:cNvPr id="10" name="TextBox 9"/>
          <p:cNvSpPr txBox="1"/>
          <p:nvPr/>
        </p:nvSpPr>
        <p:spPr>
          <a:xfrm>
            <a:off x="1331640" y="3717032"/>
            <a:ext cx="5490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en-US" sz="3600" b="1" i="1" u="sng" dirty="0" smtClean="0"/>
              <a:t>All in all</a:t>
            </a:r>
            <a:endParaRPr lang="ru-RU" sz="3600" b="1" i="1" u="sng" dirty="0"/>
          </a:p>
        </p:txBody>
      </p:sp>
    </p:spTree>
    <p:extLst>
      <p:ext uri="{BB962C8B-B14F-4D97-AF65-F5344CB8AC3E}">
        <p14:creationId xmlns:p14="http://schemas.microsoft.com/office/powerpoint/2010/main" val="3361189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</TotalTime>
  <Words>742</Words>
  <Application>Microsoft Office PowerPoint</Application>
  <PresentationFormat>Экран (4:3)</PresentationFormat>
  <Paragraphs>86</Paragraphs>
  <Slides>14</Slides>
  <Notes>0</Notes>
  <HiddenSlides>0</HiddenSlides>
  <MMClips>6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Wingdings</vt:lpstr>
      <vt:lpstr>Тема Office</vt:lpstr>
      <vt:lpstr>Rainbow English-9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Rainbow English-9</dc:title>
  <dc:creator>Иван</dc:creator>
  <cp:lastModifiedBy>user</cp:lastModifiedBy>
  <cp:revision>18</cp:revision>
  <dcterms:created xsi:type="dcterms:W3CDTF">2019-12-05T18:11:53Z</dcterms:created>
  <dcterms:modified xsi:type="dcterms:W3CDTF">2019-12-06T09:55:14Z</dcterms:modified>
</cp:coreProperties>
</file>