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6 Imagen" descr="Dibujo.bmp"/>
          <p:cNvPicPr>
            <a:picLocks noChangeAspect="1"/>
          </p:cNvPicPr>
          <p:nvPr/>
        </p:nvPicPr>
        <p:blipFill>
          <a:blip r:embed="rId2" cstate="print"/>
          <a:stretch>
            <a:fillRect/>
          </a:stretch>
        </p:blipFill>
        <p:spPr>
          <a:xfrm>
            <a:off x="0" y="0"/>
            <a:ext cx="12192000" cy="6858000"/>
          </a:xfrm>
          <a:prstGeom prst="rect">
            <a:avLst/>
          </a:prstGeom>
        </p:spPr>
      </p:pic>
      <p:sp>
        <p:nvSpPr>
          <p:cNvPr id="2" name="1 Título"/>
          <p:cNvSpPr>
            <a:spLocks noGrp="1"/>
          </p:cNvSpPr>
          <p:nvPr>
            <p:ph type="ctrTitle"/>
          </p:nvPr>
        </p:nvSpPr>
        <p:spPr>
          <a:xfrm>
            <a:off x="914400" y="2130426"/>
            <a:ext cx="10363200" cy="1470025"/>
          </a:xfrm>
        </p:spPr>
        <p:txBody>
          <a:bodyPr/>
          <a:lstStyle>
            <a:lvl1pPr>
              <a:defRPr b="1" cap="none" spc="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defRPr>
            </a:lvl1pPr>
          </a:lstStyle>
          <a:p>
            <a:r>
              <a:rPr lang="ru-RU"/>
              <a:t>Образец заголовка</a:t>
            </a:r>
            <a:endParaRPr lang="es-ES" dirty="0"/>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s-ES" dirty="0"/>
          </a:p>
        </p:txBody>
      </p:sp>
      <p:sp>
        <p:nvSpPr>
          <p:cNvPr id="4" name="3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331029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a:t>Образец заголовка</a:t>
            </a:r>
            <a:endParaRPr lang="es-ES"/>
          </a:p>
        </p:txBody>
      </p:sp>
      <p:sp>
        <p:nvSpPr>
          <p:cNvPr id="3" name="2 Marcador de texto vertical"/>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5113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ru-RU"/>
              <a:t>Образец заголовка</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4320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cap="none" spc="0">
                <a:ln w="18415" cmpd="sng">
                  <a:solidFill>
                    <a:srgbClr val="0066FF"/>
                  </a:solidFill>
                  <a:prstDash val="solid"/>
                </a:ln>
                <a:solidFill>
                  <a:srgbClr val="FFFFFF"/>
                </a:solidFill>
                <a:effectLst>
                  <a:outerShdw blurRad="63500" dir="3600000" algn="tl" rotWithShape="0">
                    <a:srgbClr val="000000">
                      <a:alpha val="70000"/>
                    </a:srgbClr>
                  </a:outerShdw>
                </a:effectLst>
              </a:defRPr>
            </a:lvl1pPr>
          </a:lstStyle>
          <a:p>
            <a:r>
              <a:rPr lang="ru-RU"/>
              <a:t>Образец заголовка</a:t>
            </a:r>
            <a:endParaRPr lang="es-ES" dirty="0"/>
          </a:p>
        </p:txBody>
      </p:sp>
      <p:sp>
        <p:nvSpPr>
          <p:cNvPr id="3" name="2 Marcador de contenido"/>
          <p:cNvSpPr>
            <a:spLocks noGrp="1"/>
          </p:cNvSpPr>
          <p:nvPr>
            <p:ph idx="1"/>
          </p:nvPr>
        </p:nvSpPr>
        <p:spPr/>
        <p:txBody>
          <a:bodyPr/>
          <a:lstStyle>
            <a:lvl1pPr>
              <a:defRPr sz="2800">
                <a:ln>
                  <a:noFill/>
                </a:ln>
                <a:solidFill>
                  <a:srgbClr val="0000CC"/>
                </a:solidFill>
              </a:defRPr>
            </a:lvl1pPr>
            <a:lvl2pPr>
              <a:defRPr>
                <a:ln>
                  <a:noFill/>
                </a:ln>
                <a:solidFill>
                  <a:srgbClr val="0000CC"/>
                </a:solidFill>
              </a:defRPr>
            </a:lvl2pPr>
            <a:lvl3pPr>
              <a:defRPr>
                <a:ln>
                  <a:noFill/>
                </a:ln>
                <a:solidFill>
                  <a:srgbClr val="0000CC"/>
                </a:solidFill>
              </a:defRPr>
            </a:lvl3pPr>
            <a:lvl4pPr>
              <a:defRPr>
                <a:ln>
                  <a:noFill/>
                </a:ln>
                <a:solidFill>
                  <a:srgbClr val="0000CC"/>
                </a:solidFill>
              </a:defRPr>
            </a:lvl4pPr>
            <a:lvl5pPr>
              <a:defRPr>
                <a:ln>
                  <a:noFill/>
                </a:ln>
                <a:solidFill>
                  <a:srgbClr val="0000CC"/>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dirty="0"/>
          </a:p>
        </p:txBody>
      </p:sp>
      <p:sp>
        <p:nvSpPr>
          <p:cNvPr id="4" name="3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285509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3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170233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a:t>Образец заголовка</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5" name="4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6" name="5 Marcador de pie de página"/>
          <p:cNvSpPr>
            <a:spLocks noGrp="1"/>
          </p:cNvSpPr>
          <p:nvPr>
            <p:ph type="ftr" sz="quarter" idx="11"/>
          </p:nvPr>
        </p:nvSpPr>
        <p:spPr/>
        <p:txBody>
          <a:bodyPr/>
          <a:lstStyle/>
          <a:p>
            <a:endParaRPr lang="ru-RU"/>
          </a:p>
        </p:txBody>
      </p:sp>
      <p:sp>
        <p:nvSpPr>
          <p:cNvPr id="7" name="6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2632994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ru-RU"/>
              <a:t>Образец заголовка</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7" name="6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8" name="7 Marcador de pie de página"/>
          <p:cNvSpPr>
            <a:spLocks noGrp="1"/>
          </p:cNvSpPr>
          <p:nvPr>
            <p:ph type="ftr" sz="quarter" idx="11"/>
          </p:nvPr>
        </p:nvSpPr>
        <p:spPr/>
        <p:txBody>
          <a:bodyPr/>
          <a:lstStyle/>
          <a:p>
            <a:endParaRPr lang="ru-RU"/>
          </a:p>
        </p:txBody>
      </p:sp>
      <p:sp>
        <p:nvSpPr>
          <p:cNvPr id="9" name="8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609225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a:t>Образец заголовка</a:t>
            </a:r>
            <a:endParaRPr lang="es-ES"/>
          </a:p>
        </p:txBody>
      </p:sp>
      <p:sp>
        <p:nvSpPr>
          <p:cNvPr id="3" name="2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4" name="3 Marcador de pie de página"/>
          <p:cNvSpPr>
            <a:spLocks noGrp="1"/>
          </p:cNvSpPr>
          <p:nvPr>
            <p:ph type="ftr" sz="quarter" idx="11"/>
          </p:nvPr>
        </p:nvSpPr>
        <p:spPr/>
        <p:txBody>
          <a:bodyPr/>
          <a:lstStyle/>
          <a:p>
            <a:endParaRPr lang="ru-RU"/>
          </a:p>
        </p:txBody>
      </p:sp>
      <p:sp>
        <p:nvSpPr>
          <p:cNvPr id="5" name="4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360412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3" name="2 Marcador de pie de página"/>
          <p:cNvSpPr>
            <a:spLocks noGrp="1"/>
          </p:cNvSpPr>
          <p:nvPr>
            <p:ph type="ftr" sz="quarter" idx="11"/>
          </p:nvPr>
        </p:nvSpPr>
        <p:spPr/>
        <p:txBody>
          <a:bodyPr/>
          <a:lstStyle/>
          <a:p>
            <a:endParaRPr lang="ru-RU"/>
          </a:p>
        </p:txBody>
      </p:sp>
      <p:sp>
        <p:nvSpPr>
          <p:cNvPr id="4" name="3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425847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4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6" name="5 Marcador de pie de página"/>
          <p:cNvSpPr>
            <a:spLocks noGrp="1"/>
          </p:cNvSpPr>
          <p:nvPr>
            <p:ph type="ftr" sz="quarter" idx="11"/>
          </p:nvPr>
        </p:nvSpPr>
        <p:spPr/>
        <p:txBody>
          <a:bodyPr/>
          <a:lstStyle/>
          <a:p>
            <a:endParaRPr lang="ru-RU"/>
          </a:p>
        </p:txBody>
      </p:sp>
      <p:sp>
        <p:nvSpPr>
          <p:cNvPr id="7" name="6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401352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4 Marcador de fecha"/>
          <p:cNvSpPr>
            <a:spLocks noGrp="1"/>
          </p:cNvSpPr>
          <p:nvPr>
            <p:ph type="dt" sz="half" idx="10"/>
          </p:nvPr>
        </p:nvSpPr>
        <p:spPr/>
        <p:txBody>
          <a:bodyPr/>
          <a:lstStyle/>
          <a:p>
            <a:fld id="{9AC0E3BC-6382-4782-864F-E6DB716715AE}" type="datetimeFigureOut">
              <a:rPr lang="ru-RU" smtClean="0"/>
              <a:t>08.10.2022</a:t>
            </a:fld>
            <a:endParaRPr lang="ru-RU"/>
          </a:p>
        </p:txBody>
      </p:sp>
      <p:sp>
        <p:nvSpPr>
          <p:cNvPr id="6" name="5 Marcador de pie de página"/>
          <p:cNvSpPr>
            <a:spLocks noGrp="1"/>
          </p:cNvSpPr>
          <p:nvPr>
            <p:ph type="ftr" sz="quarter" idx="11"/>
          </p:nvPr>
        </p:nvSpPr>
        <p:spPr/>
        <p:txBody>
          <a:bodyPr/>
          <a:lstStyle/>
          <a:p>
            <a:endParaRPr lang="ru-RU"/>
          </a:p>
        </p:txBody>
      </p:sp>
      <p:sp>
        <p:nvSpPr>
          <p:cNvPr id="7" name="6 Marcador de número de diapositiva"/>
          <p:cNvSpPr>
            <a:spLocks noGrp="1"/>
          </p:cNvSpPr>
          <p:nvPr>
            <p:ph type="sldNum" sz="quarter" idx="12"/>
          </p:nvPr>
        </p:nvSpPr>
        <p:spPr/>
        <p:txBody>
          <a:bodyPr/>
          <a:lstStyle/>
          <a:p>
            <a:fld id="{1B0564A6-C5AE-4C13-9437-760DCDA98D10}" type="slidenum">
              <a:rPr lang="ru-RU" smtClean="0"/>
              <a:t>‹#›</a:t>
            </a:fld>
            <a:endParaRPr lang="ru-RU"/>
          </a:p>
        </p:txBody>
      </p:sp>
    </p:spTree>
    <p:extLst>
      <p:ext uri="{BB962C8B-B14F-4D97-AF65-F5344CB8AC3E}">
        <p14:creationId xmlns:p14="http://schemas.microsoft.com/office/powerpoint/2010/main" val="759000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0E3BC-6382-4782-864F-E6DB716715AE}" type="datetimeFigureOut">
              <a:rPr lang="ru-RU" smtClean="0"/>
              <a:t>08.10.2022</a:t>
            </a:fld>
            <a:endParaRPr lang="ru-RU"/>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564A6-C5AE-4C13-9437-760DCDA98D10}" type="slidenum">
              <a:rPr lang="ru-RU" smtClean="0"/>
              <a:t>‹#›</a:t>
            </a:fld>
            <a:endParaRPr lang="ru-RU"/>
          </a:p>
        </p:txBody>
      </p:sp>
      <p:pic>
        <p:nvPicPr>
          <p:cNvPr id="7" name="6 Imagen" descr="Dibujo.bmp"/>
          <p:cNvPicPr>
            <a:picLocks noChangeAspect="1"/>
          </p:cNvPicPr>
          <p:nvPr/>
        </p:nvPicPr>
        <p:blipFill>
          <a:blip r:embed="rId13" cstate="print"/>
          <a:stretch>
            <a:fillRect/>
          </a:stretch>
        </p:blipFill>
        <p:spPr>
          <a:xfrm>
            <a:off x="0" y="0"/>
            <a:ext cx="12192000" cy="6858000"/>
          </a:xfrm>
          <a:prstGeom prst="rect">
            <a:avLst/>
          </a:prstGeom>
        </p:spPr>
      </p:pic>
      <p:sp>
        <p:nvSpPr>
          <p:cNvPr id="9" name="Rectangle 10"/>
          <p:cNvSpPr>
            <a:spLocks noChangeArrowheads="1"/>
          </p:cNvSpPr>
          <p:nvPr/>
        </p:nvSpPr>
        <p:spPr bwMode="auto">
          <a:xfrm>
            <a:off x="0" y="0"/>
            <a:ext cx="12192000" cy="7010400"/>
          </a:xfrm>
          <a:prstGeom prst="rect">
            <a:avLst/>
          </a:prstGeom>
          <a:gradFill flip="none" rotWithShape="1">
            <a:gsLst>
              <a:gs pos="100000">
                <a:srgbClr val="03D4A8">
                  <a:alpha val="18000"/>
                </a:srgbClr>
              </a:gs>
              <a:gs pos="25000">
                <a:srgbClr val="21D6E0">
                  <a:alpha val="23000"/>
                </a:srgbClr>
              </a:gs>
              <a:gs pos="75000">
                <a:srgbClr val="0087E6">
                  <a:alpha val="25000"/>
                </a:srgbClr>
              </a:gs>
              <a:gs pos="100000">
                <a:srgbClr val="005CBF">
                  <a:alpha val="25999"/>
                </a:srgbClr>
              </a:gs>
            </a:gsLst>
            <a:lin ang="2700000" scaled="1"/>
            <a:tileRect/>
          </a:gradFill>
          <a:ln w="9525">
            <a:noFill/>
            <a:miter lim="800000"/>
            <a:headEnd/>
            <a:tailEnd/>
          </a:ln>
          <a:effectLst/>
        </p:spPr>
        <p:txBody>
          <a:bodyPr wrap="none" anchor="ctr"/>
          <a:lstStyle/>
          <a:p>
            <a:pPr>
              <a:defRPr/>
            </a:pPr>
            <a:endParaRPr lang="es-ES" sz="1800"/>
          </a:p>
        </p:txBody>
      </p:sp>
    </p:spTree>
    <p:extLst>
      <p:ext uri="{BB962C8B-B14F-4D97-AF65-F5344CB8AC3E}">
        <p14:creationId xmlns:p14="http://schemas.microsoft.com/office/powerpoint/2010/main" val="3494140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593C3D-6496-4A5E-8766-084A473D2C01}"/>
              </a:ext>
            </a:extLst>
          </p:cNvPr>
          <p:cNvSpPr>
            <a:spLocks noGrp="1"/>
          </p:cNvSpPr>
          <p:nvPr>
            <p:ph type="ctrTitle"/>
          </p:nvPr>
        </p:nvSpPr>
        <p:spPr>
          <a:xfrm>
            <a:off x="914400" y="-1"/>
            <a:ext cx="10363200" cy="2445745"/>
          </a:xfrm>
        </p:spPr>
        <p:txBody>
          <a:bodyPr>
            <a:normAutofit/>
          </a:bodyPr>
          <a:lstStyle/>
          <a:p>
            <a:r>
              <a:rPr lang="ru-RU" sz="7200" dirty="0"/>
              <a:t>Винтообразный перелом кости</a:t>
            </a:r>
          </a:p>
        </p:txBody>
      </p:sp>
      <p:sp>
        <p:nvSpPr>
          <p:cNvPr id="3" name="Подзаголовок 2">
            <a:extLst>
              <a:ext uri="{FF2B5EF4-FFF2-40B4-BE49-F238E27FC236}">
                <a16:creationId xmlns:a16="http://schemas.microsoft.com/office/drawing/2014/main" id="{951460BC-B8FB-4995-9ED2-AF41CA34B485}"/>
              </a:ext>
            </a:extLst>
          </p:cNvPr>
          <p:cNvSpPr>
            <a:spLocks noGrp="1"/>
          </p:cNvSpPr>
          <p:nvPr>
            <p:ph type="subTitle" idx="1"/>
          </p:nvPr>
        </p:nvSpPr>
        <p:spPr>
          <a:xfrm>
            <a:off x="404038" y="3115595"/>
            <a:ext cx="3296093" cy="3547987"/>
          </a:xfrm>
        </p:spPr>
        <p:txBody>
          <a:bodyPr>
            <a:normAutofit lnSpcReduction="10000"/>
          </a:bodyPr>
          <a:lstStyle/>
          <a:p>
            <a:pPr marL="285750" indent="-285750" algn="l">
              <a:buFont typeface="Wingdings" panose="05000000000000000000" pitchFamily="2" charset="2"/>
              <a:buChar char="Ø"/>
            </a:pPr>
            <a:r>
              <a:rPr lang="ru-RU" sz="2800" b="1" dirty="0">
                <a:solidFill>
                  <a:schemeClr val="tx2"/>
                </a:solidFill>
                <a:hlinkClick r:id="rId2" action="ppaction://hlinksldjump"/>
              </a:rPr>
              <a:t>Общие сведения</a:t>
            </a:r>
            <a:endParaRPr lang="ru-RU" sz="2800" b="1" dirty="0">
              <a:solidFill>
                <a:schemeClr val="tx2"/>
              </a:solidFill>
            </a:endParaRPr>
          </a:p>
          <a:p>
            <a:pPr marL="285750" indent="-285750" algn="l">
              <a:buFont typeface="Wingdings" panose="05000000000000000000" pitchFamily="2" charset="2"/>
              <a:buChar char="Ø"/>
            </a:pPr>
            <a:r>
              <a:rPr lang="ru-RU" sz="2800" b="1" dirty="0">
                <a:solidFill>
                  <a:schemeClr val="tx2"/>
                </a:solidFill>
                <a:hlinkClick r:id="rId3" action="ppaction://hlinksldjump"/>
              </a:rPr>
              <a:t>Схема</a:t>
            </a:r>
            <a:endParaRPr lang="ru-RU" sz="2800" b="1" dirty="0">
              <a:solidFill>
                <a:schemeClr val="tx2"/>
              </a:solidFill>
            </a:endParaRPr>
          </a:p>
          <a:p>
            <a:pPr marL="285750" indent="-285750" algn="l">
              <a:buFont typeface="Wingdings" panose="05000000000000000000" pitchFamily="2" charset="2"/>
              <a:buChar char="Ø"/>
            </a:pPr>
            <a:r>
              <a:rPr lang="ru-RU" sz="2800" b="1" dirty="0">
                <a:solidFill>
                  <a:schemeClr val="tx2"/>
                </a:solidFill>
                <a:hlinkClick r:id="rId4" action="ppaction://hlinksldjump"/>
              </a:rPr>
              <a:t>Перелом голени</a:t>
            </a:r>
            <a:endParaRPr lang="ru-RU" sz="2800" b="1" dirty="0">
              <a:solidFill>
                <a:schemeClr val="tx2"/>
              </a:solidFill>
            </a:endParaRPr>
          </a:p>
          <a:p>
            <a:pPr marL="285750" indent="-285750" algn="l">
              <a:buFont typeface="Wingdings" panose="05000000000000000000" pitchFamily="2" charset="2"/>
              <a:buChar char="Ø"/>
            </a:pPr>
            <a:r>
              <a:rPr lang="ru-RU" sz="2800" b="1" dirty="0">
                <a:solidFill>
                  <a:schemeClr val="tx2"/>
                </a:solidFill>
                <a:hlinkClick r:id="rId5" action="ppaction://hlinksldjump"/>
              </a:rPr>
              <a:t>Симптоматика</a:t>
            </a:r>
            <a:endParaRPr lang="ru-RU" sz="2800" b="1" dirty="0">
              <a:solidFill>
                <a:schemeClr val="tx2"/>
              </a:solidFill>
            </a:endParaRPr>
          </a:p>
          <a:p>
            <a:pPr marL="285750" indent="-285750" algn="l">
              <a:buFont typeface="Wingdings" panose="05000000000000000000" pitchFamily="2" charset="2"/>
              <a:buChar char="Ø"/>
            </a:pPr>
            <a:r>
              <a:rPr lang="ru-RU" sz="2800" b="1" dirty="0">
                <a:solidFill>
                  <a:schemeClr val="tx2"/>
                </a:solidFill>
                <a:hlinkClick r:id="rId6" action="ppaction://hlinksldjump"/>
              </a:rPr>
              <a:t>Перелом руки</a:t>
            </a:r>
            <a:endParaRPr lang="ru-RU" sz="2800" b="1" dirty="0">
              <a:solidFill>
                <a:schemeClr val="tx2"/>
              </a:solidFill>
            </a:endParaRPr>
          </a:p>
          <a:p>
            <a:pPr marL="285750" indent="-285750" algn="l">
              <a:buFont typeface="Wingdings" panose="05000000000000000000" pitchFamily="2" charset="2"/>
              <a:buChar char="Ø"/>
            </a:pPr>
            <a:r>
              <a:rPr lang="ru-RU" sz="2800" b="1" dirty="0">
                <a:solidFill>
                  <a:schemeClr val="tx2"/>
                </a:solidFill>
                <a:hlinkClick r:id="rId7" action="ppaction://hlinksldjump"/>
              </a:rPr>
              <a:t>Диагностика</a:t>
            </a:r>
            <a:endParaRPr lang="ru-RU" sz="2800" b="1" dirty="0">
              <a:solidFill>
                <a:schemeClr val="tx2"/>
              </a:solidFill>
            </a:endParaRPr>
          </a:p>
          <a:p>
            <a:pPr marL="285750" indent="-285750" algn="l">
              <a:buFont typeface="Wingdings" panose="05000000000000000000" pitchFamily="2" charset="2"/>
              <a:buChar char="Ø"/>
            </a:pPr>
            <a:r>
              <a:rPr lang="ru-RU" sz="2800" b="1" dirty="0">
                <a:solidFill>
                  <a:schemeClr val="tx2"/>
                </a:solidFill>
                <a:hlinkClick r:id="rId8" action="ppaction://hlinksldjump"/>
              </a:rPr>
              <a:t>Первая помощь</a:t>
            </a:r>
            <a:endParaRPr lang="ru-RU" sz="2800" b="1" dirty="0">
              <a:solidFill>
                <a:schemeClr val="tx2"/>
              </a:solidFill>
            </a:endParaRPr>
          </a:p>
        </p:txBody>
      </p:sp>
    </p:spTree>
    <p:extLst>
      <p:ext uri="{BB962C8B-B14F-4D97-AF65-F5344CB8AC3E}">
        <p14:creationId xmlns:p14="http://schemas.microsoft.com/office/powerpoint/2010/main" val="7956415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F47382-CFD7-44EB-BEE5-25CA62744FC4}"/>
              </a:ext>
            </a:extLst>
          </p:cNvPr>
          <p:cNvSpPr>
            <a:spLocks noGrp="1"/>
          </p:cNvSpPr>
          <p:nvPr>
            <p:ph type="title"/>
          </p:nvPr>
        </p:nvSpPr>
        <p:spPr>
          <a:xfrm>
            <a:off x="1390623" y="0"/>
            <a:ext cx="4395730" cy="597940"/>
          </a:xfrm>
        </p:spPr>
        <p:txBody>
          <a:bodyPr>
            <a:normAutofit fontScale="90000"/>
          </a:bodyPr>
          <a:lstStyle/>
          <a:p>
            <a:pPr algn="ctr"/>
            <a:r>
              <a:rPr lang="ru-RU" sz="4400" dirty="0">
                <a:solidFill>
                  <a:schemeClr val="tx2"/>
                </a:solidFill>
              </a:rPr>
              <a:t>Общие</a:t>
            </a:r>
            <a:r>
              <a:rPr lang="ru-RU" sz="4400" dirty="0">
                <a:solidFill>
                  <a:srgbClr val="0070C0"/>
                </a:solidFill>
              </a:rPr>
              <a:t> </a:t>
            </a:r>
            <a:r>
              <a:rPr lang="ru-RU" sz="4400" dirty="0">
                <a:solidFill>
                  <a:schemeClr val="tx2"/>
                </a:solidFill>
              </a:rPr>
              <a:t>сведения</a:t>
            </a:r>
          </a:p>
        </p:txBody>
      </p:sp>
      <p:sp>
        <p:nvSpPr>
          <p:cNvPr id="3" name="Текст 2">
            <a:extLst>
              <a:ext uri="{FF2B5EF4-FFF2-40B4-BE49-F238E27FC236}">
                <a16:creationId xmlns:a16="http://schemas.microsoft.com/office/drawing/2014/main" id="{118FE325-8800-4F08-B85A-282DC83E5983}"/>
              </a:ext>
            </a:extLst>
          </p:cNvPr>
          <p:cNvSpPr>
            <a:spLocks noGrp="1"/>
          </p:cNvSpPr>
          <p:nvPr>
            <p:ph type="body" idx="1"/>
          </p:nvPr>
        </p:nvSpPr>
        <p:spPr>
          <a:xfrm>
            <a:off x="0" y="597941"/>
            <a:ext cx="7389628" cy="6258546"/>
          </a:xfrm>
        </p:spPr>
        <p:txBody>
          <a:bodyPr>
            <a:normAutofit lnSpcReduction="10000"/>
          </a:bodyPr>
          <a:lstStyle/>
          <a:p>
            <a:pPr algn="just"/>
            <a:r>
              <a:rPr lang="ru-RU" sz="2800" b="0" i="0" dirty="0">
                <a:solidFill>
                  <a:schemeClr val="tx2">
                    <a:lumMod val="75000"/>
                  </a:schemeClr>
                </a:solidFill>
              </a:rPr>
              <a:t>Вследствие прямого и непрямого воздействия на конечности человек может получить серьезную травму. Такое повреждение в медицине имеет название винтообразного перелома по спирали, поскольку внешне напоминает винт. Прямую травму можно получить при точном воздействии на голень, к примеру, после падения на ногу тяжелого груза или в результате стойкого давления. Непрямую травму люди получают вследствие косвенного воздействия. Это может быть прыжок с высоты на вытянутую ногу либо резкий поворот, когда стопа зафиксирована в определенном положении. Получить подобные травмы можно при катании на коньках.</a:t>
            </a:r>
            <a:endParaRPr lang="ru-RU" sz="2800" dirty="0">
              <a:solidFill>
                <a:schemeClr val="tx2">
                  <a:lumMod val="75000"/>
                </a:schemeClr>
              </a:solidFill>
            </a:endParaRPr>
          </a:p>
        </p:txBody>
      </p:sp>
      <p:pic>
        <p:nvPicPr>
          <p:cNvPr id="5" name="Рисунок 4">
            <a:extLst>
              <a:ext uri="{FF2B5EF4-FFF2-40B4-BE49-F238E27FC236}">
                <a16:creationId xmlns:a16="http://schemas.microsoft.com/office/drawing/2014/main" id="{4322EA9D-688E-4F0E-AC9B-C313B68ECAA1}"/>
              </a:ext>
            </a:extLst>
          </p:cNvPr>
          <p:cNvPicPr>
            <a:picLocks noChangeAspect="1"/>
          </p:cNvPicPr>
          <p:nvPr/>
        </p:nvPicPr>
        <p:blipFill>
          <a:blip r:embed="rId2"/>
          <a:stretch>
            <a:fillRect/>
          </a:stretch>
        </p:blipFill>
        <p:spPr>
          <a:xfrm>
            <a:off x="7474688" y="0"/>
            <a:ext cx="4717312" cy="6856486"/>
          </a:xfrm>
          <a:prstGeom prst="rect">
            <a:avLst/>
          </a:prstGeom>
        </p:spPr>
      </p:pic>
    </p:spTree>
    <p:extLst>
      <p:ext uri="{BB962C8B-B14F-4D97-AF65-F5344CB8AC3E}">
        <p14:creationId xmlns:p14="http://schemas.microsoft.com/office/powerpoint/2010/main" val="3722508053"/>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E97BD4-3E6B-4A6F-9C68-509A9BE33A9F}"/>
              </a:ext>
            </a:extLst>
          </p:cNvPr>
          <p:cNvSpPr>
            <a:spLocks noGrp="1"/>
          </p:cNvSpPr>
          <p:nvPr>
            <p:ph type="title"/>
          </p:nvPr>
        </p:nvSpPr>
        <p:spPr>
          <a:xfrm>
            <a:off x="130410" y="25068"/>
            <a:ext cx="6826962" cy="1052623"/>
          </a:xfrm>
        </p:spPr>
        <p:txBody>
          <a:bodyPr>
            <a:noAutofit/>
          </a:bodyPr>
          <a:lstStyle/>
          <a:p>
            <a:r>
              <a:rPr lang="ru-RU" sz="4000" b="1" dirty="0">
                <a:solidFill>
                  <a:schemeClr val="tx2">
                    <a:lumMod val="75000"/>
                  </a:schemeClr>
                </a:solidFill>
                <a:latin typeface="+mn-lt"/>
              </a:rPr>
              <a:t>Схема</a:t>
            </a:r>
            <a:endParaRPr lang="ru-RU" sz="3600" b="1" dirty="0">
              <a:solidFill>
                <a:schemeClr val="tx2">
                  <a:lumMod val="75000"/>
                </a:schemeClr>
              </a:solidFill>
              <a:latin typeface="+mn-lt"/>
            </a:endParaRPr>
          </a:p>
        </p:txBody>
      </p:sp>
      <p:pic>
        <p:nvPicPr>
          <p:cNvPr id="3" name="Рисунок 2">
            <a:extLst>
              <a:ext uri="{FF2B5EF4-FFF2-40B4-BE49-F238E27FC236}">
                <a16:creationId xmlns:a16="http://schemas.microsoft.com/office/drawing/2014/main" id="{045289E1-4DD7-40F5-B2E4-EE1E1C3EBD4B}"/>
              </a:ext>
            </a:extLst>
          </p:cNvPr>
          <p:cNvPicPr>
            <a:picLocks noChangeAspect="1"/>
          </p:cNvPicPr>
          <p:nvPr/>
        </p:nvPicPr>
        <p:blipFill rotWithShape="1">
          <a:blip r:embed="rId2"/>
          <a:srcRect l="12574" t="6155" r="11651" b="8839"/>
          <a:stretch/>
        </p:blipFill>
        <p:spPr>
          <a:xfrm>
            <a:off x="7212553" y="202019"/>
            <a:ext cx="3451775" cy="6432698"/>
          </a:xfrm>
          <a:prstGeom prst="rect">
            <a:avLst/>
          </a:prstGeom>
        </p:spPr>
      </p:pic>
      <p:sp>
        <p:nvSpPr>
          <p:cNvPr id="5" name="TextBox 4">
            <a:extLst>
              <a:ext uri="{FF2B5EF4-FFF2-40B4-BE49-F238E27FC236}">
                <a16:creationId xmlns:a16="http://schemas.microsoft.com/office/drawing/2014/main" id="{2FA41736-2F0B-4003-A973-2ED6DF4829B3}"/>
              </a:ext>
            </a:extLst>
          </p:cNvPr>
          <p:cNvSpPr txBox="1"/>
          <p:nvPr/>
        </p:nvSpPr>
        <p:spPr>
          <a:xfrm>
            <a:off x="627321" y="1166842"/>
            <a:ext cx="6081823" cy="5078313"/>
          </a:xfrm>
          <a:prstGeom prst="rect">
            <a:avLst/>
          </a:prstGeom>
          <a:noFill/>
        </p:spPr>
        <p:txBody>
          <a:bodyPr wrap="square" rtlCol="0">
            <a:spAutoFit/>
          </a:bodyPr>
          <a:lstStyle/>
          <a:p>
            <a:r>
              <a:rPr lang="ru-RU" sz="3600" dirty="0">
                <a:solidFill>
                  <a:schemeClr val="tx2"/>
                </a:solidFill>
                <a:latin typeface="+mj-lt"/>
              </a:rPr>
              <a:t>Деформация трубчатой кости при кручении: Р – направление внешнего воздействия; а – напряжение, формирующее винтообразную линию перелома; б – напряжение, формирующее прямую линию перелома.</a:t>
            </a:r>
          </a:p>
        </p:txBody>
      </p:sp>
    </p:spTree>
    <p:extLst>
      <p:ext uri="{BB962C8B-B14F-4D97-AF65-F5344CB8AC3E}">
        <p14:creationId xmlns:p14="http://schemas.microsoft.com/office/powerpoint/2010/main" val="19270331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897F50-5EC2-4996-9971-3ABD096EBF8B}"/>
              </a:ext>
            </a:extLst>
          </p:cNvPr>
          <p:cNvSpPr>
            <a:spLocks noGrp="1"/>
          </p:cNvSpPr>
          <p:nvPr>
            <p:ph type="title"/>
          </p:nvPr>
        </p:nvSpPr>
        <p:spPr>
          <a:xfrm>
            <a:off x="327645" y="42530"/>
            <a:ext cx="4480786" cy="813685"/>
          </a:xfrm>
        </p:spPr>
        <p:txBody>
          <a:bodyPr/>
          <a:lstStyle/>
          <a:p>
            <a:r>
              <a:rPr lang="ru-RU" dirty="0">
                <a:solidFill>
                  <a:schemeClr val="tx2"/>
                </a:solidFill>
              </a:rPr>
              <a:t>Перелом голени</a:t>
            </a:r>
          </a:p>
        </p:txBody>
      </p:sp>
      <p:sp>
        <p:nvSpPr>
          <p:cNvPr id="3" name="Текст 2">
            <a:extLst>
              <a:ext uri="{FF2B5EF4-FFF2-40B4-BE49-F238E27FC236}">
                <a16:creationId xmlns:a16="http://schemas.microsoft.com/office/drawing/2014/main" id="{34B9906A-046E-4E5A-A061-BF7D0A1BEFF2}"/>
              </a:ext>
            </a:extLst>
          </p:cNvPr>
          <p:cNvSpPr>
            <a:spLocks noGrp="1"/>
          </p:cNvSpPr>
          <p:nvPr>
            <p:ph type="body" idx="1"/>
          </p:nvPr>
        </p:nvSpPr>
        <p:spPr>
          <a:xfrm>
            <a:off x="0" y="552893"/>
            <a:ext cx="5136076" cy="6166884"/>
          </a:xfrm>
        </p:spPr>
        <p:txBody>
          <a:bodyPr>
            <a:normAutofit fontScale="92500" lnSpcReduction="20000"/>
          </a:bodyPr>
          <a:lstStyle/>
          <a:p>
            <a:pPr algn="just"/>
            <a:r>
              <a:rPr lang="ru-RU" sz="2400" dirty="0">
                <a:solidFill>
                  <a:schemeClr val="tx2"/>
                </a:solidFill>
              </a:rPr>
              <a:t>При винтообразном переломе голени в большинстве случаев травма распространяется на обе ее кости. Малоберцовая кость может сломаться в результате прямого воздействия, а большеберцовая — за счет косвенной нагрузки. При подобном переломе смещения костей практически никогда не наблюдается благодаря малоберцовой кости, которая удерживает все сломанные части костей на месте. Винтовой перелом возникает вследствие скручивания или сгибания голени, когда стопа пребывает в неподвижном состоянии. При подобном повреждении в большинстве случаев отмечается нарушение целостности мягких тканей. Винтовой перелом костей всегда комплексный. Так, если травмируется нижняя часть одной из них, то вторая кость всегда страдает в верхнем отделе.</a:t>
            </a:r>
          </a:p>
        </p:txBody>
      </p:sp>
      <p:pic>
        <p:nvPicPr>
          <p:cNvPr id="4" name="Рисунок 3">
            <a:extLst>
              <a:ext uri="{FF2B5EF4-FFF2-40B4-BE49-F238E27FC236}">
                <a16:creationId xmlns:a16="http://schemas.microsoft.com/office/drawing/2014/main" id="{10899CEF-BFC3-44EA-A4F3-118A00C107AE}"/>
              </a:ext>
            </a:extLst>
          </p:cNvPr>
          <p:cNvPicPr>
            <a:picLocks noChangeAspect="1"/>
          </p:cNvPicPr>
          <p:nvPr/>
        </p:nvPicPr>
        <p:blipFill>
          <a:blip r:embed="rId2"/>
          <a:stretch>
            <a:fillRect/>
          </a:stretch>
        </p:blipFill>
        <p:spPr>
          <a:xfrm>
            <a:off x="5136076" y="138223"/>
            <a:ext cx="7055924" cy="6581554"/>
          </a:xfrm>
          <a:prstGeom prst="rect">
            <a:avLst/>
          </a:prstGeom>
        </p:spPr>
      </p:pic>
    </p:spTree>
    <p:extLst>
      <p:ext uri="{BB962C8B-B14F-4D97-AF65-F5344CB8AC3E}">
        <p14:creationId xmlns:p14="http://schemas.microsoft.com/office/powerpoint/2010/main" val="360234555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9B364-B08F-46A5-B7C4-9970FF900615}"/>
              </a:ext>
            </a:extLst>
          </p:cNvPr>
          <p:cNvSpPr>
            <a:spLocks noGrp="1"/>
          </p:cNvSpPr>
          <p:nvPr>
            <p:ph type="title"/>
          </p:nvPr>
        </p:nvSpPr>
        <p:spPr>
          <a:xfrm>
            <a:off x="914400" y="0"/>
            <a:ext cx="10363200" cy="515975"/>
          </a:xfrm>
        </p:spPr>
        <p:txBody>
          <a:bodyPr>
            <a:normAutofit fontScale="90000"/>
          </a:bodyPr>
          <a:lstStyle/>
          <a:p>
            <a:pPr algn="ctr"/>
            <a:r>
              <a:rPr lang="ru-RU" sz="4400" dirty="0">
                <a:solidFill>
                  <a:schemeClr val="tx2"/>
                </a:solidFill>
              </a:rPr>
              <a:t>Симптоматика</a:t>
            </a:r>
            <a:endParaRPr lang="ru-RU" dirty="0">
              <a:solidFill>
                <a:schemeClr val="tx2"/>
              </a:solidFill>
            </a:endParaRPr>
          </a:p>
        </p:txBody>
      </p:sp>
      <p:sp>
        <p:nvSpPr>
          <p:cNvPr id="3" name="Текст 2">
            <a:extLst>
              <a:ext uri="{FF2B5EF4-FFF2-40B4-BE49-F238E27FC236}">
                <a16:creationId xmlns:a16="http://schemas.microsoft.com/office/drawing/2014/main" id="{EC880494-FF27-4FC1-A373-5A80CA8E7C14}"/>
              </a:ext>
            </a:extLst>
          </p:cNvPr>
          <p:cNvSpPr>
            <a:spLocks noGrp="1"/>
          </p:cNvSpPr>
          <p:nvPr>
            <p:ph type="body" idx="1"/>
          </p:nvPr>
        </p:nvSpPr>
        <p:spPr>
          <a:xfrm>
            <a:off x="0" y="680484"/>
            <a:ext cx="12192001" cy="5784110"/>
          </a:xfrm>
        </p:spPr>
        <p:txBody>
          <a:bodyPr>
            <a:normAutofit fontScale="92500" lnSpcReduction="10000"/>
          </a:bodyPr>
          <a:lstStyle/>
          <a:p>
            <a:r>
              <a:rPr lang="ru-RU" sz="2400" dirty="0">
                <a:solidFill>
                  <a:schemeClr val="tx2"/>
                </a:solidFill>
              </a:rPr>
              <a:t>В зоне голени есть две кости – большеберцовая и малоберцовая. При винтовом переломе каждой из них пациент чувствует характерные симптомы. Например, если сломана малоберцовая кость, человек ощутит слабую боль, а на нижней конечности образуется небольшая припухлость. Однако подобная травма тяжело диагностируется, что обусловлено слабой симптоматикой.</a:t>
            </a:r>
          </a:p>
          <a:p>
            <a:r>
              <a:rPr lang="ru-RU" sz="2400" b="0" i="0" dirty="0">
                <a:solidFill>
                  <a:schemeClr val="tx2"/>
                </a:solidFill>
                <a:effectLst/>
              </a:rPr>
              <a:t>Что касается большеберцовой кости, то при винтообразном переломе со смещением наблюдается наиболее выраженная симптоматика:</a:t>
            </a:r>
          </a:p>
          <a:p>
            <a:pPr marL="457200" indent="-457200">
              <a:buFont typeface="Arial" panose="020B0604020202020204" pitchFamily="34" charset="0"/>
              <a:buChar char="•"/>
            </a:pPr>
            <a:r>
              <a:rPr lang="ru-RU" sz="2400" b="0" i="0" dirty="0">
                <a:solidFill>
                  <a:schemeClr val="tx2"/>
                </a:solidFill>
                <a:effectLst/>
              </a:rPr>
              <a:t>гематома;</a:t>
            </a:r>
          </a:p>
          <a:p>
            <a:pPr marL="457200" indent="-457200">
              <a:buFont typeface="Arial" panose="020B0604020202020204" pitchFamily="34" charset="0"/>
              <a:buChar char="•"/>
            </a:pPr>
            <a:r>
              <a:rPr lang="ru-RU" sz="2400" b="0" i="0" dirty="0">
                <a:solidFill>
                  <a:schemeClr val="tx2"/>
                </a:solidFill>
                <a:effectLst/>
              </a:rPr>
              <a:t>сильная боль;</a:t>
            </a:r>
          </a:p>
          <a:p>
            <a:pPr marL="457200" indent="-457200">
              <a:buFont typeface="Arial" panose="020B0604020202020204" pitchFamily="34" charset="0"/>
              <a:buChar char="•"/>
            </a:pPr>
            <a:r>
              <a:rPr lang="ru-RU" sz="2400" b="0" i="0" dirty="0">
                <a:solidFill>
                  <a:schemeClr val="tx2"/>
                </a:solidFill>
                <a:effectLst/>
              </a:rPr>
              <a:t>в месте перелома образуется выраженная отечность;</a:t>
            </a:r>
          </a:p>
          <a:p>
            <a:pPr marL="457200" indent="-457200">
              <a:buFont typeface="Arial" panose="020B0604020202020204" pitchFamily="34" charset="0"/>
              <a:buChar char="•"/>
            </a:pPr>
            <a:r>
              <a:rPr lang="ru-RU" sz="2400" b="0" i="0" dirty="0">
                <a:solidFill>
                  <a:schemeClr val="tx2"/>
                </a:solidFill>
                <a:effectLst/>
              </a:rPr>
              <a:t>деформация голени;</a:t>
            </a:r>
          </a:p>
          <a:p>
            <a:pPr marL="457200" indent="-457200">
              <a:buFont typeface="Arial" panose="020B0604020202020204" pitchFamily="34" charset="0"/>
              <a:buChar char="•"/>
            </a:pPr>
            <a:r>
              <a:rPr lang="ru-RU" sz="2400" b="0" i="0" dirty="0">
                <a:solidFill>
                  <a:schemeClr val="tx2"/>
                </a:solidFill>
                <a:effectLst/>
              </a:rPr>
              <a:t>движения в области голеностопного или коленного сустава будут невозможными по причине сильной болезненности.</a:t>
            </a:r>
          </a:p>
          <a:p>
            <a:pPr marL="457200" indent="-457200">
              <a:buFont typeface="Arial" panose="020B0604020202020204" pitchFamily="34" charset="0"/>
              <a:buChar char="•"/>
            </a:pPr>
            <a:r>
              <a:rPr lang="ru-RU" sz="2400" b="0" i="0" dirty="0">
                <a:solidFill>
                  <a:schemeClr val="tx2"/>
                </a:solidFill>
                <a:effectLst/>
              </a:rPr>
              <a:t>В определенных случаях острый край сломанной кости упирается в мягкие ткани. Его можно прощупать или заметить визуально.</a:t>
            </a:r>
          </a:p>
          <a:p>
            <a:r>
              <a:rPr lang="ru-RU" sz="2400" b="0" i="0" dirty="0">
                <a:solidFill>
                  <a:schemeClr val="tx2"/>
                </a:solidFill>
                <a:effectLst/>
              </a:rPr>
              <a:t>В детском возрасте эти кости гибкие, в отличие от взрослых, поэтому при такой травме смещения обычно не наблюдается, потому что кусок кости удерживается надкостницей. Кроме винтообразного перелома большеберцовой кости, может случиться такого рода травма на руке.</a:t>
            </a:r>
            <a:endParaRPr lang="ru-RU" sz="2800" b="0" i="0" dirty="0">
              <a:solidFill>
                <a:schemeClr val="tx2"/>
              </a:solidFill>
              <a:effectLst/>
            </a:endParaRPr>
          </a:p>
        </p:txBody>
      </p:sp>
    </p:spTree>
    <p:extLst>
      <p:ext uri="{BB962C8B-B14F-4D97-AF65-F5344CB8AC3E}">
        <p14:creationId xmlns:p14="http://schemas.microsoft.com/office/powerpoint/2010/main" val="84883219"/>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EC1168-6C10-49BA-BB47-2C9A52C313F5}"/>
              </a:ext>
            </a:extLst>
          </p:cNvPr>
          <p:cNvSpPr>
            <a:spLocks noGrp="1"/>
          </p:cNvSpPr>
          <p:nvPr>
            <p:ph type="title"/>
          </p:nvPr>
        </p:nvSpPr>
        <p:spPr>
          <a:xfrm>
            <a:off x="473725" y="95694"/>
            <a:ext cx="5475383" cy="653454"/>
          </a:xfrm>
        </p:spPr>
        <p:txBody>
          <a:bodyPr>
            <a:normAutofit fontScale="90000"/>
          </a:bodyPr>
          <a:lstStyle/>
          <a:p>
            <a:pPr algn="ctr"/>
            <a:r>
              <a:rPr lang="ru-RU" sz="4400" dirty="0">
                <a:solidFill>
                  <a:schemeClr val="tx2"/>
                </a:solidFill>
              </a:rPr>
              <a:t>Перелом</a:t>
            </a:r>
            <a:r>
              <a:rPr lang="ru-RU" dirty="0">
                <a:solidFill>
                  <a:schemeClr val="tx2"/>
                </a:solidFill>
              </a:rPr>
              <a:t> </a:t>
            </a:r>
            <a:r>
              <a:rPr lang="ru-RU" sz="4400" dirty="0">
                <a:solidFill>
                  <a:schemeClr val="tx2"/>
                </a:solidFill>
              </a:rPr>
              <a:t>руки</a:t>
            </a:r>
            <a:endParaRPr lang="ru-RU" dirty="0">
              <a:solidFill>
                <a:schemeClr val="tx2"/>
              </a:solidFill>
            </a:endParaRPr>
          </a:p>
        </p:txBody>
      </p:sp>
      <p:sp>
        <p:nvSpPr>
          <p:cNvPr id="3" name="Текст 2">
            <a:extLst>
              <a:ext uri="{FF2B5EF4-FFF2-40B4-BE49-F238E27FC236}">
                <a16:creationId xmlns:a16="http://schemas.microsoft.com/office/drawing/2014/main" id="{5520920F-EA75-449F-A124-5C8EF219355A}"/>
              </a:ext>
            </a:extLst>
          </p:cNvPr>
          <p:cNvSpPr>
            <a:spLocks noGrp="1"/>
          </p:cNvSpPr>
          <p:nvPr>
            <p:ph type="body" idx="1"/>
          </p:nvPr>
        </p:nvSpPr>
        <p:spPr>
          <a:xfrm>
            <a:off x="187287" y="903383"/>
            <a:ext cx="5908713" cy="5750805"/>
          </a:xfrm>
        </p:spPr>
        <p:txBody>
          <a:bodyPr>
            <a:normAutofit lnSpcReduction="10000"/>
          </a:bodyPr>
          <a:lstStyle/>
          <a:p>
            <a:pPr algn="just"/>
            <a:r>
              <a:rPr lang="ru-RU" sz="3200" b="0" i="0" dirty="0">
                <a:solidFill>
                  <a:schemeClr val="tx2"/>
                </a:solidFill>
                <a:effectLst/>
              </a:rPr>
              <a:t>Подобная травма верхней конечности может происходить со смещением или без него. Основная причина перелома любой кости руки – это одномоментное интенсивное механическое воздействие на нее, например, падение с упором на руку, удар о твердый предмет или удар по руке таким предметом, укус хищных животных.</a:t>
            </a:r>
            <a:endParaRPr lang="ru-RU" sz="3200" dirty="0">
              <a:solidFill>
                <a:schemeClr val="tx2"/>
              </a:solidFill>
            </a:endParaRPr>
          </a:p>
        </p:txBody>
      </p:sp>
      <p:pic>
        <p:nvPicPr>
          <p:cNvPr id="6" name="Рисунок 5">
            <a:extLst>
              <a:ext uri="{FF2B5EF4-FFF2-40B4-BE49-F238E27FC236}">
                <a16:creationId xmlns:a16="http://schemas.microsoft.com/office/drawing/2014/main" id="{8EF60D13-AE55-465B-83D1-ED85385C7615}"/>
              </a:ext>
            </a:extLst>
          </p:cNvPr>
          <p:cNvPicPr>
            <a:picLocks noChangeAspect="1"/>
          </p:cNvPicPr>
          <p:nvPr/>
        </p:nvPicPr>
        <p:blipFill>
          <a:blip r:embed="rId2"/>
          <a:stretch>
            <a:fillRect/>
          </a:stretch>
        </p:blipFill>
        <p:spPr>
          <a:xfrm>
            <a:off x="6521987" y="0"/>
            <a:ext cx="5670014" cy="6829153"/>
          </a:xfrm>
          <a:prstGeom prst="rect">
            <a:avLst/>
          </a:prstGeom>
        </p:spPr>
      </p:pic>
    </p:spTree>
    <p:extLst>
      <p:ext uri="{BB962C8B-B14F-4D97-AF65-F5344CB8AC3E}">
        <p14:creationId xmlns:p14="http://schemas.microsoft.com/office/powerpoint/2010/main" val="1969903732"/>
      </p:ext>
    </p:extLst>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E6BC3C-D9D9-4719-A27A-6B8D01D8D205}"/>
              </a:ext>
            </a:extLst>
          </p:cNvPr>
          <p:cNvSpPr>
            <a:spLocks noGrp="1"/>
          </p:cNvSpPr>
          <p:nvPr>
            <p:ph type="title"/>
          </p:nvPr>
        </p:nvSpPr>
        <p:spPr>
          <a:xfrm>
            <a:off x="914400" y="1"/>
            <a:ext cx="10363200" cy="606056"/>
          </a:xfrm>
        </p:spPr>
        <p:txBody>
          <a:bodyPr>
            <a:normAutofit fontScale="90000"/>
          </a:bodyPr>
          <a:lstStyle/>
          <a:p>
            <a:pPr algn="ctr"/>
            <a:r>
              <a:rPr lang="ru-RU" sz="4400" dirty="0">
                <a:solidFill>
                  <a:schemeClr val="tx2"/>
                </a:solidFill>
              </a:rPr>
              <a:t>диагностика</a:t>
            </a:r>
            <a:endParaRPr lang="ru-RU" dirty="0">
              <a:solidFill>
                <a:schemeClr val="tx2"/>
              </a:solidFill>
            </a:endParaRPr>
          </a:p>
        </p:txBody>
      </p:sp>
      <p:sp>
        <p:nvSpPr>
          <p:cNvPr id="3" name="Текст 2">
            <a:extLst>
              <a:ext uri="{FF2B5EF4-FFF2-40B4-BE49-F238E27FC236}">
                <a16:creationId xmlns:a16="http://schemas.microsoft.com/office/drawing/2014/main" id="{4DBC58A9-3CF9-4C1A-9B8F-A16B51EE5100}"/>
              </a:ext>
            </a:extLst>
          </p:cNvPr>
          <p:cNvSpPr>
            <a:spLocks noGrp="1"/>
          </p:cNvSpPr>
          <p:nvPr>
            <p:ph type="body" idx="1"/>
          </p:nvPr>
        </p:nvSpPr>
        <p:spPr>
          <a:xfrm>
            <a:off x="963084" y="606058"/>
            <a:ext cx="10363200" cy="6177514"/>
          </a:xfrm>
        </p:spPr>
        <p:txBody>
          <a:bodyPr>
            <a:normAutofit lnSpcReduction="10000"/>
          </a:bodyPr>
          <a:lstStyle/>
          <a:p>
            <a:pPr algn="just"/>
            <a:r>
              <a:rPr lang="ru-RU" sz="2400" b="0" i="0" dirty="0">
                <a:solidFill>
                  <a:srgbClr val="002060"/>
                </a:solidFill>
                <a:effectLst/>
                <a:highlight>
                  <a:srgbClr val="00FFFF"/>
                </a:highlight>
              </a:rPr>
              <a:t>Любые диагностические мероприятия при винтообразном переломе начинаются с осмотра больного. Очень важно, чтобы человек как можно точнее описал ситуацию, при которой произошла травма. Как правило, винтообразный перелом может диагностировать только опытный специалист. Первым делом проверяем движения поврежденной конечности. Чтобы узнать, сломана ли кость, пациента просят подвигать ногой или рукой. Однако проводить подобную процедуру можно исключительно доктору, поскольку неправильные и грубые самостоятельные движения могут спровоцировать еще большие повреждения сосудов и тканей посредством острых костных частей. Далее при диагностике винтообразного перелома врач проверяет крепитацию, которая представляет характерный звук, который можно слышать при движении поврежденной конечностью. Он напоминает специфический хруст, как будто лопаются пузыри. Для определения этого характерного симптома необходимо нажать на место предполагаемого винтообразного перелома. Помимо этого, чтобы проверить наличие повреждения, врач надавливает на участок самого перелома либо на пятку. Если человек при этом чувствует сильную боль, это означает, что кость сломана.</a:t>
            </a:r>
            <a:endParaRPr lang="ru-RU" sz="2400" dirty="0">
              <a:solidFill>
                <a:srgbClr val="002060"/>
              </a:solidFill>
              <a:highlight>
                <a:srgbClr val="00FFFF"/>
              </a:highlight>
            </a:endParaRPr>
          </a:p>
        </p:txBody>
      </p:sp>
    </p:spTree>
    <p:extLst>
      <p:ext uri="{BB962C8B-B14F-4D97-AF65-F5344CB8AC3E}">
        <p14:creationId xmlns:p14="http://schemas.microsoft.com/office/powerpoint/2010/main" val="1796911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2B2DB1-BBB4-479C-B736-EBC3EFB27B54}"/>
              </a:ext>
            </a:extLst>
          </p:cNvPr>
          <p:cNvSpPr>
            <a:spLocks noGrp="1"/>
          </p:cNvSpPr>
          <p:nvPr>
            <p:ph type="title"/>
          </p:nvPr>
        </p:nvSpPr>
        <p:spPr>
          <a:xfrm>
            <a:off x="914400" y="143246"/>
            <a:ext cx="10363200" cy="707360"/>
          </a:xfrm>
        </p:spPr>
        <p:txBody>
          <a:bodyPr/>
          <a:lstStyle/>
          <a:p>
            <a:pPr algn="ctr"/>
            <a:r>
              <a:rPr lang="ru-RU" dirty="0">
                <a:solidFill>
                  <a:schemeClr val="tx2"/>
                </a:solidFill>
              </a:rPr>
              <a:t>Первая помощь</a:t>
            </a:r>
          </a:p>
        </p:txBody>
      </p:sp>
      <p:sp>
        <p:nvSpPr>
          <p:cNvPr id="3" name="Текст 2">
            <a:extLst>
              <a:ext uri="{FF2B5EF4-FFF2-40B4-BE49-F238E27FC236}">
                <a16:creationId xmlns:a16="http://schemas.microsoft.com/office/drawing/2014/main" id="{22DA27AE-4949-4D94-A092-6A5BD9D87761}"/>
              </a:ext>
            </a:extLst>
          </p:cNvPr>
          <p:cNvSpPr>
            <a:spLocks noGrp="1"/>
          </p:cNvSpPr>
          <p:nvPr>
            <p:ph type="body" idx="1"/>
          </p:nvPr>
        </p:nvSpPr>
        <p:spPr>
          <a:xfrm>
            <a:off x="963084" y="850606"/>
            <a:ext cx="10363200" cy="5667152"/>
          </a:xfrm>
        </p:spPr>
        <p:txBody>
          <a:bodyPr>
            <a:normAutofit fontScale="92500"/>
          </a:bodyPr>
          <a:lstStyle/>
          <a:p>
            <a:pPr algn="just"/>
            <a:r>
              <a:rPr lang="ru-RU" sz="2800" b="0" i="0" dirty="0">
                <a:solidFill>
                  <a:schemeClr val="tx2"/>
                </a:solidFill>
                <a:effectLst/>
                <a:highlight>
                  <a:srgbClr val="00FFFF"/>
                </a:highlight>
              </a:rPr>
              <a:t>Для того чтобы снизить риск осложнений при описываемом виде перелома, необходимо оказать человеку первую помощь. Первое, что нужно сделать при винтообразном переломе, – дать обезболивающий медикамент. После этого следует максимально обездвижить конечность с помощью шины либо подручных средств. При наложении шины крайне важно действовать аккуратно, чтобы не причинить вреда пострадавшему. Если перелом открытый, необходимо осуществить очистку раневой поверхности от загрязнений и инородных тел, после чего наложить на нее стерильную повязку. Если у человека наблюдается сильное кровотечение, может потребоваться жгут. Если перелом серьезный, у пациента может случиться шок, и в подобном случае пострадавшего нужно привести в чувства, то есть осуществить противошоковые мероприятия. После оказания первой помощи отвезти пострадавшего в больницу.</a:t>
            </a:r>
            <a:endParaRPr lang="ru-RU" sz="2800" dirty="0">
              <a:solidFill>
                <a:schemeClr val="tx2"/>
              </a:solidFill>
              <a:highlight>
                <a:srgbClr val="00FFFF"/>
              </a:highlight>
            </a:endParaRPr>
          </a:p>
        </p:txBody>
      </p:sp>
    </p:spTree>
    <p:extLst>
      <p:ext uri="{BB962C8B-B14F-4D97-AF65-F5344CB8AC3E}">
        <p14:creationId xmlns:p14="http://schemas.microsoft.com/office/powerpoint/2010/main" val="3655639843"/>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sld>
</file>

<file path=ppt/theme/theme1.xml><?xml version="1.0" encoding="utf-8"?>
<a:theme xmlns:a="http://schemas.openxmlformats.org/drawingml/2006/main" name="La ment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TM02474572[[fn=Медицинский шаблон оформления]]</Template>
  <TotalTime>231</TotalTime>
  <Words>752</Words>
  <Application>Microsoft Office PowerPoint</Application>
  <PresentationFormat>Широкоэкранный</PresentationFormat>
  <Paragraphs>30</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Calibri</vt:lpstr>
      <vt:lpstr>Wingdings</vt:lpstr>
      <vt:lpstr>La mente</vt:lpstr>
      <vt:lpstr>Винтообразный перелом кости</vt:lpstr>
      <vt:lpstr>Общие сведения</vt:lpstr>
      <vt:lpstr>Схема</vt:lpstr>
      <vt:lpstr>Перелом голени</vt:lpstr>
      <vt:lpstr>Симптоматика</vt:lpstr>
      <vt:lpstr>Перелом руки</vt:lpstr>
      <vt:lpstr>диагностика</vt:lpstr>
      <vt:lpstr>Первая помощь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Винтообразный перелом кости</dc:title>
  <dc:creator>Пользователь</dc:creator>
  <cp:lastModifiedBy>Пользователь</cp:lastModifiedBy>
  <cp:revision>9</cp:revision>
  <dcterms:created xsi:type="dcterms:W3CDTF">2022-10-07T18:40:29Z</dcterms:created>
  <dcterms:modified xsi:type="dcterms:W3CDTF">2022-10-08T12:38:11Z</dcterms:modified>
</cp:coreProperties>
</file>