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00" r:id="rId4"/>
    <p:sldId id="302" r:id="rId5"/>
    <p:sldId id="303" r:id="rId6"/>
    <p:sldId id="304" r:id="rId7"/>
    <p:sldId id="305" r:id="rId8"/>
    <p:sldId id="306" r:id="rId9"/>
    <p:sldId id="307" r:id="rId10"/>
    <p:sldId id="310" r:id="rId11"/>
    <p:sldId id="311" r:id="rId12"/>
    <p:sldId id="308" r:id="rId13"/>
    <p:sldId id="309" r:id="rId14"/>
    <p:sldId id="298" r:id="rId15"/>
    <p:sldId id="30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a:srgbClr val="33CC33"/>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4660"/>
  </p:normalViewPr>
  <p:slideViewPr>
    <p:cSldViewPr>
      <p:cViewPr varScale="1">
        <p:scale>
          <a:sx n="70" d="100"/>
          <a:sy n="70"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3100C1B7-92FF-4934-9A3A-2E1A1385BADB}" type="datetimeFigureOut">
              <a:rPr lang="ru-RU" smtClean="0"/>
              <a:pPr/>
              <a:t>14.05.2018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6AA519-4F21-4967-A394-DACE7AD4180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100C1B7-92FF-4934-9A3A-2E1A1385BADB}" type="datetimeFigureOut">
              <a:rPr lang="ru-RU" smtClean="0"/>
              <a:pPr/>
              <a:t>14.05.2018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6AA519-4F21-4967-A394-DACE7AD4180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100C1B7-92FF-4934-9A3A-2E1A1385BADB}" type="datetimeFigureOut">
              <a:rPr lang="ru-RU" smtClean="0"/>
              <a:pPr/>
              <a:t>14.05.2018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6AA519-4F21-4967-A394-DACE7AD4180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100C1B7-92FF-4934-9A3A-2E1A1385BADB}" type="datetimeFigureOut">
              <a:rPr lang="ru-RU" smtClean="0"/>
              <a:pPr/>
              <a:t>14.05.2018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6AA519-4F21-4967-A394-DACE7AD4180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100C1B7-92FF-4934-9A3A-2E1A1385BADB}" type="datetimeFigureOut">
              <a:rPr lang="ru-RU" smtClean="0"/>
              <a:pPr/>
              <a:t>14.05.2018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6AA519-4F21-4967-A394-DACE7AD4180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3100C1B7-92FF-4934-9A3A-2E1A1385BADB}" type="datetimeFigureOut">
              <a:rPr lang="ru-RU" smtClean="0"/>
              <a:pPr/>
              <a:t>14.05.2018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6AA519-4F21-4967-A394-DACE7AD4180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3100C1B7-92FF-4934-9A3A-2E1A1385BADB}" type="datetimeFigureOut">
              <a:rPr lang="ru-RU" smtClean="0"/>
              <a:pPr/>
              <a:t>14.05.2018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D6AA519-4F21-4967-A394-DACE7AD4180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3100C1B7-92FF-4934-9A3A-2E1A1385BADB}" type="datetimeFigureOut">
              <a:rPr lang="ru-RU" smtClean="0"/>
              <a:pPr/>
              <a:t>14.05.2018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D6AA519-4F21-4967-A394-DACE7AD4180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100C1B7-92FF-4934-9A3A-2E1A1385BADB}" type="datetimeFigureOut">
              <a:rPr lang="ru-RU" smtClean="0"/>
              <a:pPr/>
              <a:t>14.05.2018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D6AA519-4F21-4967-A394-DACE7AD4180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100C1B7-92FF-4934-9A3A-2E1A1385BADB}" type="datetimeFigureOut">
              <a:rPr lang="ru-RU" smtClean="0"/>
              <a:pPr/>
              <a:t>14.05.2018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6AA519-4F21-4967-A394-DACE7AD4180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100C1B7-92FF-4934-9A3A-2E1A1385BADB}" type="datetimeFigureOut">
              <a:rPr lang="ru-RU" smtClean="0"/>
              <a:pPr/>
              <a:t>14.05.2018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6AA519-4F21-4967-A394-DACE7AD4180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0C1B7-92FF-4934-9A3A-2E1A1385BADB}" type="datetimeFigureOut">
              <a:rPr lang="ru-RU" smtClean="0"/>
              <a:pPr/>
              <a:t>14.05.2018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AA519-4F21-4967-A394-DACE7AD4180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informio.ru/files/images/2015/f2.jpg" TargetMode="Externa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hyperlink" Target="http://www.informio.ru/files/images/2015/f_3.jp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620688"/>
            <a:ext cx="7560840" cy="2451122"/>
          </a:xfrm>
          <a:effectLst>
            <a:reflection blurRad="6350" stA="50000" endA="300" endPos="55000" dir="5400000" sy="-100000" algn="bl" rotWithShape="0"/>
          </a:effectLst>
        </p:spPr>
        <p:txBody>
          <a:bodyPr>
            <a:noAutofit/>
          </a:bodyPr>
          <a:lstStyle/>
          <a:p>
            <a:pPr lvl="0">
              <a:spcBef>
                <a:spcPct val="20000"/>
              </a:spcBef>
            </a:pPr>
            <a:r>
              <a:rPr lang="ru-RU" sz="3200" dirty="0">
                <a:solidFill>
                  <a:schemeClr val="accent1">
                    <a:lumMod val="20000"/>
                    <a:lumOff val="80000"/>
                  </a:schemeClr>
                </a:solidFill>
                <a:latin typeface="Times New Roman" pitchFamily="18" charset="0"/>
                <a:ea typeface="+mn-ea"/>
                <a:cs typeface="Times New Roman" pitchFamily="18" charset="0"/>
              </a:rPr>
              <a:t>ГБУ КО ПОО «</a:t>
            </a:r>
            <a:r>
              <a:rPr lang="ru-RU" sz="3200" dirty="0" err="1">
                <a:solidFill>
                  <a:schemeClr val="accent1">
                    <a:lumMod val="20000"/>
                    <a:lumOff val="80000"/>
                  </a:schemeClr>
                </a:solidFill>
                <a:latin typeface="Times New Roman" pitchFamily="18" charset="0"/>
                <a:ea typeface="+mn-ea"/>
                <a:cs typeface="Times New Roman" pitchFamily="18" charset="0"/>
              </a:rPr>
              <a:t>КИТиС</a:t>
            </a:r>
            <a:r>
              <a:rPr lang="ru-RU" sz="3200" dirty="0" smtClean="0">
                <a:solidFill>
                  <a:schemeClr val="accent1">
                    <a:lumMod val="20000"/>
                    <a:lumOff val="80000"/>
                  </a:schemeClr>
                </a:solidFill>
                <a:latin typeface="Times New Roman" pitchFamily="18" charset="0"/>
                <a:ea typeface="+mn-ea"/>
                <a:cs typeface="Times New Roman" pitchFamily="18" charset="0"/>
              </a:rPr>
              <a:t>»</a:t>
            </a:r>
            <a:r>
              <a:rPr lang="ru-RU" sz="3200" dirty="0" smtClean="0">
                <a:solidFill>
                  <a:srgbClr val="1F497D">
                    <a:lumMod val="20000"/>
                    <a:lumOff val="80000"/>
                  </a:srgbClr>
                </a:solidFill>
                <a:ea typeface="+mn-ea"/>
                <a:cs typeface="+mn-cs"/>
              </a:rPr>
              <a:t/>
            </a:r>
            <a:br>
              <a:rPr lang="ru-RU" sz="3200" dirty="0" smtClean="0">
                <a:solidFill>
                  <a:srgbClr val="1F497D">
                    <a:lumMod val="20000"/>
                    <a:lumOff val="80000"/>
                  </a:srgbClr>
                </a:solidFill>
                <a:ea typeface="+mn-ea"/>
                <a:cs typeface="+mn-cs"/>
              </a:rPr>
            </a:br>
            <a:r>
              <a:rPr lang="ru-RU" sz="3200" dirty="0">
                <a:solidFill>
                  <a:srgbClr val="1F497D">
                    <a:lumMod val="20000"/>
                    <a:lumOff val="80000"/>
                  </a:srgbClr>
                </a:solidFill>
                <a:ea typeface="+mn-ea"/>
                <a:cs typeface="+mn-cs"/>
              </a:rPr>
              <a:t/>
            </a:r>
            <a:br>
              <a:rPr lang="ru-RU" sz="3200" dirty="0">
                <a:solidFill>
                  <a:srgbClr val="1F497D">
                    <a:lumMod val="20000"/>
                    <a:lumOff val="80000"/>
                  </a:srgbClr>
                </a:solidFill>
                <a:ea typeface="+mn-ea"/>
                <a:cs typeface="+mn-cs"/>
              </a:rPr>
            </a:br>
            <a:r>
              <a:rPr lang="ru-RU" b="1" kern="1800" dirty="0" smtClean="0">
                <a:solidFill>
                  <a:srgbClr val="FFFF00"/>
                </a:solidFill>
                <a:latin typeface="Times New Roman"/>
                <a:ea typeface="+mn-ea"/>
              </a:rPr>
              <a:t>В</a:t>
            </a:r>
            <a:r>
              <a:rPr lang="ru-RU" b="1" kern="1800" dirty="0" smtClean="0">
                <a:solidFill>
                  <a:srgbClr val="FFFF00"/>
                </a:solidFill>
                <a:latin typeface="Times New Roman"/>
                <a:ea typeface="Times New Roman"/>
              </a:rPr>
              <a:t>икторина, посвященная </a:t>
            </a:r>
            <a:r>
              <a:rPr lang="ru-RU" b="1" kern="1800" dirty="0">
                <a:solidFill>
                  <a:srgbClr val="FFFF00"/>
                </a:solidFill>
                <a:latin typeface="Times New Roman"/>
                <a:ea typeface="Times New Roman"/>
              </a:rPr>
              <a:t>«Дню охраны труда»</a:t>
            </a:r>
            <a:r>
              <a:rPr lang="ru-RU" sz="7200" dirty="0">
                <a:solidFill>
                  <a:schemeClr val="accent6">
                    <a:lumMod val="20000"/>
                    <a:lumOff val="80000"/>
                  </a:schemeClr>
                </a:solidFill>
                <a:latin typeface="Times New Roman" pitchFamily="18" charset="0"/>
                <a:cs typeface="Times New Roman" pitchFamily="18" charset="0"/>
              </a:rPr>
              <a:t/>
            </a:r>
            <a:br>
              <a:rPr lang="ru-RU" sz="7200" dirty="0">
                <a:solidFill>
                  <a:schemeClr val="accent6">
                    <a:lumMod val="20000"/>
                    <a:lumOff val="80000"/>
                  </a:schemeClr>
                </a:solidFill>
                <a:latin typeface="Times New Roman" pitchFamily="18" charset="0"/>
                <a:cs typeface="Times New Roman" pitchFamily="18" charset="0"/>
              </a:rPr>
            </a:br>
            <a:endParaRPr lang="ru-RU" sz="7200" dirty="0">
              <a:solidFill>
                <a:schemeClr val="accent6">
                  <a:lumMod val="20000"/>
                  <a:lumOff val="8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429124" y="3714752"/>
            <a:ext cx="4071966" cy="1924048"/>
          </a:xfrm>
        </p:spPr>
        <p:txBody>
          <a:bodyPr/>
          <a:lstStyle/>
          <a:p>
            <a:r>
              <a:rPr lang="ru-RU" dirty="0" smtClean="0">
                <a:solidFill>
                  <a:schemeClr val="tx2">
                    <a:lumMod val="20000"/>
                    <a:lumOff val="80000"/>
                  </a:schemeClr>
                </a:solidFill>
                <a:latin typeface="Times New Roman" pitchFamily="18" charset="0"/>
                <a:cs typeface="Times New Roman" pitchFamily="18" charset="0"/>
              </a:rPr>
              <a:t>Преподаватели</a:t>
            </a:r>
            <a:r>
              <a:rPr lang="en-US" dirty="0" smtClean="0">
                <a:solidFill>
                  <a:schemeClr val="tx2">
                    <a:lumMod val="20000"/>
                    <a:lumOff val="80000"/>
                  </a:schemeClr>
                </a:solidFill>
                <a:latin typeface="Times New Roman" pitchFamily="18" charset="0"/>
                <a:cs typeface="Times New Roman" pitchFamily="18" charset="0"/>
              </a:rPr>
              <a:t>-</a:t>
            </a:r>
            <a:r>
              <a:rPr lang="ru-RU" dirty="0" smtClean="0">
                <a:solidFill>
                  <a:schemeClr val="tx2">
                    <a:lumMod val="20000"/>
                    <a:lumOff val="80000"/>
                  </a:schemeClr>
                </a:solidFill>
                <a:latin typeface="Times New Roman" pitchFamily="18" charset="0"/>
                <a:cs typeface="Times New Roman" pitchFamily="18" charset="0"/>
              </a:rPr>
              <a:t>Попович А.А.</a:t>
            </a:r>
          </a:p>
          <a:p>
            <a:r>
              <a:rPr lang="ru-RU" dirty="0" smtClean="0">
                <a:solidFill>
                  <a:schemeClr val="tx2">
                    <a:lumMod val="20000"/>
                    <a:lumOff val="80000"/>
                  </a:schemeClr>
                </a:solidFill>
                <a:latin typeface="Times New Roman" pitchFamily="18" charset="0"/>
                <a:cs typeface="Times New Roman" pitchFamily="18" charset="0"/>
              </a:rPr>
              <a:t>Казакова Н.Н.</a:t>
            </a:r>
          </a:p>
          <a:p>
            <a:endParaRPr lang="ru-RU" dirty="0">
              <a:solidFill>
                <a:schemeClr val="tx2">
                  <a:lumMod val="20000"/>
                  <a:lumOff val="80000"/>
                </a:schemeClr>
              </a:solidFill>
            </a:endParaRPr>
          </a:p>
        </p:txBody>
      </p:sp>
      <p:pic>
        <p:nvPicPr>
          <p:cNvPr id="52226" name="Picture 2" descr="http://totul.md/upfiles/announce/foto/007445001332417852.jpg"/>
          <p:cNvPicPr>
            <a:picLocks noChangeAspect="1" noChangeArrowheads="1"/>
          </p:cNvPicPr>
          <p:nvPr/>
        </p:nvPicPr>
        <p:blipFill>
          <a:blip r:embed="rId2" cstate="print"/>
          <a:srcRect l="10749" t="11283" r="10428" b="9733"/>
          <a:stretch>
            <a:fillRect/>
          </a:stretch>
        </p:blipFill>
        <p:spPr bwMode="auto">
          <a:xfrm>
            <a:off x="571472" y="3071810"/>
            <a:ext cx="3248910" cy="310123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267544"/>
          </a:xfrm>
        </p:spPr>
        <p:txBody>
          <a:bodyPr>
            <a:normAutofit fontScale="90000"/>
          </a:bodyPr>
          <a:lstStyle/>
          <a:p>
            <a:pPr marL="342900" lvl="0" indent="-342900">
              <a:spcBef>
                <a:spcPct val="20000"/>
              </a:spcBef>
            </a:pPr>
            <a:r>
              <a:rPr lang="ru-RU" sz="3600" dirty="0">
                <a:solidFill>
                  <a:srgbClr val="FFFF00"/>
                </a:solidFill>
                <a:ea typeface="+mn-ea"/>
                <a:cs typeface="+mn-cs"/>
              </a:rPr>
              <a:t>3</a:t>
            </a:r>
            <a:r>
              <a:rPr lang="ru-RU" sz="3600" dirty="0" smtClean="0">
                <a:solidFill>
                  <a:srgbClr val="FFFF00"/>
                </a:solidFill>
                <a:ea typeface="+mn-ea"/>
                <a:cs typeface="+mn-cs"/>
              </a:rPr>
              <a:t> </a:t>
            </a:r>
            <a:r>
              <a:rPr lang="ru-RU" sz="3600" dirty="0">
                <a:solidFill>
                  <a:srgbClr val="FFFF00"/>
                </a:solidFill>
                <a:ea typeface="+mn-ea"/>
                <a:cs typeface="+mn-cs"/>
              </a:rPr>
              <a:t>этап. Мы отвечаем сами …</a:t>
            </a:r>
            <a:br>
              <a:rPr lang="ru-RU" sz="3600" dirty="0">
                <a:solidFill>
                  <a:srgbClr val="FFFF00"/>
                </a:solidFill>
                <a:ea typeface="+mn-ea"/>
                <a:cs typeface="+mn-cs"/>
              </a:rPr>
            </a:br>
            <a:r>
              <a:rPr lang="ru-RU" sz="3600" dirty="0" smtClean="0">
                <a:solidFill>
                  <a:srgbClr val="FFFF00"/>
                </a:solidFill>
                <a:ea typeface="+mn-ea"/>
                <a:cs typeface="+mn-cs"/>
              </a:rPr>
              <a:t>Карточка </a:t>
            </a:r>
            <a:r>
              <a:rPr lang="ru-RU" sz="3600" dirty="0">
                <a:solidFill>
                  <a:srgbClr val="FFFF00"/>
                </a:solidFill>
                <a:ea typeface="+mn-ea"/>
                <a:cs typeface="+mn-cs"/>
              </a:rPr>
              <a:t>1.</a:t>
            </a:r>
            <a:r>
              <a:rPr lang="ru-RU" sz="2200" dirty="0">
                <a:solidFill>
                  <a:prstClr val="black"/>
                </a:solidFill>
                <a:ea typeface="+mn-ea"/>
                <a:cs typeface="+mn-cs"/>
              </a:rPr>
              <a:t/>
            </a:r>
            <a:br>
              <a:rPr lang="ru-RU" sz="2200" dirty="0">
                <a:solidFill>
                  <a:prstClr val="black"/>
                </a:solidFill>
                <a:ea typeface="+mn-ea"/>
                <a:cs typeface="+mn-cs"/>
              </a:rPr>
            </a:br>
            <a:endParaRPr lang="ru-RU" dirty="0"/>
          </a:p>
        </p:txBody>
      </p:sp>
      <p:sp>
        <p:nvSpPr>
          <p:cNvPr id="3" name="Объект 2"/>
          <p:cNvSpPr>
            <a:spLocks noGrp="1"/>
          </p:cNvSpPr>
          <p:nvPr>
            <p:ph idx="1"/>
          </p:nvPr>
        </p:nvSpPr>
        <p:spPr/>
        <p:txBody>
          <a:bodyPr>
            <a:normAutofit fontScale="85000" lnSpcReduction="10000"/>
          </a:bodyPr>
          <a:lstStyle/>
          <a:p>
            <a:r>
              <a:rPr lang="ru-RU" dirty="0" smtClean="0">
                <a:solidFill>
                  <a:srgbClr val="FFFF00"/>
                </a:solidFill>
              </a:rPr>
              <a:t>1.Строительная </a:t>
            </a:r>
            <a:r>
              <a:rPr lang="ru-RU" dirty="0">
                <a:solidFill>
                  <a:srgbClr val="FFFF00"/>
                </a:solidFill>
              </a:rPr>
              <a:t>площадка, после планировки должна быть? (Ограждена и освещена)</a:t>
            </a:r>
          </a:p>
          <a:p>
            <a:r>
              <a:rPr lang="ru-RU" dirty="0">
                <a:solidFill>
                  <a:srgbClr val="FFFF00"/>
                </a:solidFill>
              </a:rPr>
              <a:t>2.Основные причины, травматизма? (Несоблюдение Т\Б)</a:t>
            </a:r>
          </a:p>
          <a:p>
            <a:r>
              <a:rPr lang="ru-RU" dirty="0">
                <a:solidFill>
                  <a:srgbClr val="FFFF00"/>
                </a:solidFill>
              </a:rPr>
              <a:t>3.Назовите виды -  инструктажей? (Вводный, на рабочем месте …)</a:t>
            </a:r>
          </a:p>
          <a:p>
            <a:r>
              <a:rPr lang="ru-RU" dirty="0">
                <a:solidFill>
                  <a:srgbClr val="FFFF00"/>
                </a:solidFill>
              </a:rPr>
              <a:t>4.Какая сила тока является опасной? (0.05 А)</a:t>
            </a:r>
          </a:p>
          <a:p>
            <a:r>
              <a:rPr lang="ru-RU" dirty="0">
                <a:solidFill>
                  <a:srgbClr val="FFFF00"/>
                </a:solidFill>
              </a:rPr>
              <a:t>5Что является причиной -  пожара? (Халатность …)</a:t>
            </a:r>
          </a:p>
          <a:p>
            <a:endParaRPr lang="ru-RU" dirty="0"/>
          </a:p>
          <a:p>
            <a:pPr marL="0" indent="0">
              <a:buNone/>
            </a:pPr>
            <a:r>
              <a:rPr lang="ru-RU" dirty="0"/>
              <a:t>                                   </a:t>
            </a:r>
          </a:p>
        </p:txBody>
      </p:sp>
    </p:spTree>
    <p:extLst>
      <p:ext uri="{BB962C8B-B14F-4D97-AF65-F5344CB8AC3E}">
        <p14:creationId xmlns:p14="http://schemas.microsoft.com/office/powerpoint/2010/main" val="3993396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342900" lvl="0" indent="-342900">
              <a:spcBef>
                <a:spcPct val="20000"/>
              </a:spcBef>
            </a:pPr>
            <a:r>
              <a:rPr lang="ru-RU" sz="4000" dirty="0">
                <a:solidFill>
                  <a:srgbClr val="FFFF00"/>
                </a:solidFill>
                <a:ea typeface="+mn-ea"/>
                <a:cs typeface="+mn-cs"/>
              </a:rPr>
              <a:t>Карточка 2.</a:t>
            </a:r>
            <a:r>
              <a:rPr lang="ru-RU" sz="2800" dirty="0">
                <a:solidFill>
                  <a:srgbClr val="FFFF00"/>
                </a:solidFill>
                <a:ea typeface="+mn-ea"/>
                <a:cs typeface="+mn-cs"/>
              </a:rPr>
              <a:t/>
            </a:r>
            <a:br>
              <a:rPr lang="ru-RU" sz="2800" dirty="0">
                <a:solidFill>
                  <a:srgbClr val="FFFF00"/>
                </a:solidFill>
                <a:ea typeface="+mn-ea"/>
                <a:cs typeface="+mn-cs"/>
              </a:rPr>
            </a:br>
            <a:endParaRPr lang="ru-RU" dirty="0"/>
          </a:p>
        </p:txBody>
      </p:sp>
      <p:sp>
        <p:nvSpPr>
          <p:cNvPr id="3" name="Объект 2"/>
          <p:cNvSpPr>
            <a:spLocks noGrp="1"/>
          </p:cNvSpPr>
          <p:nvPr>
            <p:ph idx="1"/>
          </p:nvPr>
        </p:nvSpPr>
        <p:spPr/>
        <p:txBody>
          <a:bodyPr>
            <a:normAutofit/>
          </a:bodyPr>
          <a:lstStyle/>
          <a:p>
            <a:pPr lvl="0"/>
            <a:r>
              <a:rPr lang="ru-RU" sz="2800" dirty="0" smtClean="0">
                <a:solidFill>
                  <a:srgbClr val="FFFF00"/>
                </a:solidFill>
              </a:rPr>
              <a:t>1.В </a:t>
            </a:r>
            <a:r>
              <a:rPr lang="ru-RU" sz="2800" dirty="0">
                <a:solidFill>
                  <a:srgbClr val="FFFF00"/>
                </a:solidFill>
              </a:rPr>
              <a:t>месте работы крана устанавливают ограждения, которые называют? (Опасной зоной)</a:t>
            </a:r>
          </a:p>
          <a:p>
            <a:pPr lvl="0"/>
            <a:r>
              <a:rPr lang="ru-RU" sz="2800" dirty="0">
                <a:solidFill>
                  <a:srgbClr val="FFFF00"/>
                </a:solidFill>
              </a:rPr>
              <a:t>2. Какое должно быть ограждении строительной площадки? (2м)</a:t>
            </a:r>
          </a:p>
          <a:p>
            <a:pPr lvl="0"/>
            <a:r>
              <a:rPr lang="ru-RU" sz="2800" dirty="0">
                <a:solidFill>
                  <a:srgbClr val="FFFF00"/>
                </a:solidFill>
              </a:rPr>
              <a:t>3. Сила тока смертельная? (0,01а)</a:t>
            </a:r>
          </a:p>
          <a:p>
            <a:pPr lvl="0"/>
            <a:r>
              <a:rPr lang="ru-RU" sz="2800" dirty="0">
                <a:solidFill>
                  <a:srgbClr val="FFFF00"/>
                </a:solidFill>
              </a:rPr>
              <a:t>4. Где разрешается - курить на производстве? (Спец. Место …)</a:t>
            </a:r>
          </a:p>
          <a:p>
            <a:pPr lvl="0"/>
            <a:r>
              <a:rPr lang="ru-RU" sz="2800" dirty="0">
                <a:solidFill>
                  <a:srgbClr val="FFFF00"/>
                </a:solidFill>
              </a:rPr>
              <a:t>5.Как оповещают при пожаре? (сигнал звуковой, световой.)</a:t>
            </a:r>
          </a:p>
          <a:p>
            <a:endParaRPr lang="ru-RU" dirty="0"/>
          </a:p>
        </p:txBody>
      </p:sp>
    </p:spTree>
    <p:extLst>
      <p:ext uri="{BB962C8B-B14F-4D97-AF65-F5344CB8AC3E}">
        <p14:creationId xmlns:p14="http://schemas.microsoft.com/office/powerpoint/2010/main" val="1552850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FFFF00"/>
                </a:solidFill>
                <a:latin typeface="Times New Roman" pitchFamily="18" charset="0"/>
                <a:cs typeface="Times New Roman" pitchFamily="18" charset="0"/>
              </a:rPr>
              <a:t>4</a:t>
            </a:r>
            <a:r>
              <a:rPr lang="ru-RU" dirty="0" smtClean="0">
                <a:solidFill>
                  <a:srgbClr val="FFFF00"/>
                </a:solidFill>
                <a:latin typeface="Times New Roman" pitchFamily="18" charset="0"/>
                <a:cs typeface="Times New Roman" pitchFamily="18" charset="0"/>
              </a:rPr>
              <a:t> </a:t>
            </a:r>
            <a:r>
              <a:rPr lang="ru-RU" dirty="0">
                <a:solidFill>
                  <a:srgbClr val="FFFF00"/>
                </a:solidFill>
                <a:latin typeface="Times New Roman" pitchFamily="18" charset="0"/>
                <a:cs typeface="Times New Roman" pitchFamily="18" charset="0"/>
              </a:rPr>
              <a:t>этап. “Найдите нарушения»</a:t>
            </a:r>
          </a:p>
        </p:txBody>
      </p:sp>
      <p:pic>
        <p:nvPicPr>
          <p:cNvPr id="6" name="Объект 5" descr="http://www.informio.ru/files/images/2015/f2.jpg">
            <a:hlinkClick r:id="rId2"/>
          </p:cNvPr>
          <p:cNvPicPr>
            <a:picLocks noGrp="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916832"/>
            <a:ext cx="3826768" cy="3168352"/>
          </a:xfrm>
          <a:prstGeom prst="rect">
            <a:avLst/>
          </a:prstGeom>
          <a:noFill/>
          <a:ln>
            <a:noFill/>
          </a:ln>
        </p:spPr>
      </p:pic>
      <p:pic>
        <p:nvPicPr>
          <p:cNvPr id="7" name="Объект 6" descr="http://www.informio.ru/files/images/2015/f_3.jpg">
            <a:hlinkClick r:id="rId4"/>
          </p:cNvPr>
          <p:cNvPicPr>
            <a:picLocks noGrp="1"/>
          </p:cNvPicPr>
          <p:nvPr>
            <p:ph sz="half" idx="2"/>
          </p:nvPr>
        </p:nvPicPr>
        <p:blipFill>
          <a:blip r:embed="rId5" cstate="print">
            <a:extLst>
              <a:ext uri="{28A0092B-C50C-407E-A947-70E740481C1C}">
                <a14:useLocalDpi xmlns:a14="http://schemas.microsoft.com/office/drawing/2010/main" val="0"/>
              </a:ext>
            </a:extLst>
          </a:blip>
          <a:srcRect/>
          <a:stretch>
            <a:fillRect/>
          </a:stretch>
        </p:blipFill>
        <p:spPr bwMode="auto">
          <a:xfrm>
            <a:off x="4648200" y="1844825"/>
            <a:ext cx="4038600" cy="3264502"/>
          </a:xfrm>
          <a:prstGeom prst="rect">
            <a:avLst/>
          </a:prstGeom>
          <a:noFill/>
          <a:ln>
            <a:noFill/>
          </a:ln>
        </p:spPr>
      </p:pic>
    </p:spTree>
    <p:extLst>
      <p:ext uri="{BB962C8B-B14F-4D97-AF65-F5344CB8AC3E}">
        <p14:creationId xmlns:p14="http://schemas.microsoft.com/office/powerpoint/2010/main" val="3845956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685800" y="476673"/>
            <a:ext cx="7774632" cy="1584175"/>
          </a:xfrm>
        </p:spPr>
        <p:txBody>
          <a:bodyPr>
            <a:normAutofit fontScale="90000"/>
          </a:bodyPr>
          <a:lstStyle/>
          <a:p>
            <a:r>
              <a:rPr lang="ru-RU" sz="3600" b="1" dirty="0">
                <a:solidFill>
                  <a:srgbClr val="FFFF00"/>
                </a:solidFill>
                <a:latin typeface="Times New Roman" pitchFamily="18" charset="0"/>
                <a:cs typeface="Times New Roman" pitchFamily="18" charset="0"/>
              </a:rPr>
              <a:t>5</a:t>
            </a:r>
            <a:r>
              <a:rPr lang="ru-RU" sz="3600" b="1" dirty="0" smtClean="0">
                <a:solidFill>
                  <a:srgbClr val="FFFF00"/>
                </a:solidFill>
                <a:latin typeface="Times New Roman" pitchFamily="18" charset="0"/>
                <a:cs typeface="Times New Roman" pitchFamily="18" charset="0"/>
              </a:rPr>
              <a:t> </a:t>
            </a:r>
            <a:r>
              <a:rPr lang="ru-RU" sz="3600" b="1" dirty="0">
                <a:solidFill>
                  <a:srgbClr val="FFFF00"/>
                </a:solidFill>
                <a:latin typeface="Times New Roman" pitchFamily="18" charset="0"/>
                <a:cs typeface="Times New Roman" pitchFamily="18" charset="0"/>
              </a:rPr>
              <a:t>этап. </a:t>
            </a:r>
            <a:r>
              <a:rPr lang="ru-RU" sz="3600" dirty="0">
                <a:solidFill>
                  <a:srgbClr val="FFFF00"/>
                </a:solidFill>
                <a:latin typeface="Times New Roman" pitchFamily="18" charset="0"/>
                <a:cs typeface="Times New Roman" pitchFamily="18" charset="0"/>
              </a:rPr>
              <a:t>Практическое задание: «Оказание первой помощи при кровотечениях».</a:t>
            </a:r>
            <a:r>
              <a:rPr lang="ru-RU" dirty="0"/>
              <a:t/>
            </a:r>
            <a:br>
              <a:rPr lang="ru-RU" dirty="0"/>
            </a:br>
            <a:endParaRPr lang="ru-RU" dirty="0"/>
          </a:p>
        </p:txBody>
      </p:sp>
      <p:sp>
        <p:nvSpPr>
          <p:cNvPr id="6" name="Подзаголовок 5"/>
          <p:cNvSpPr>
            <a:spLocks noGrp="1"/>
          </p:cNvSpPr>
          <p:nvPr>
            <p:ph type="subTitle" idx="1"/>
          </p:nvPr>
        </p:nvSpPr>
        <p:spPr>
          <a:xfrm>
            <a:off x="755576" y="1700808"/>
            <a:ext cx="7632848" cy="4896544"/>
          </a:xfrm>
        </p:spPr>
        <p:txBody>
          <a:bodyPr>
            <a:normAutofit lnSpcReduction="10000"/>
          </a:bodyPr>
          <a:lstStyle/>
          <a:p>
            <a:r>
              <a:rPr lang="ru-RU" dirty="0">
                <a:solidFill>
                  <a:srgbClr val="FFFF00"/>
                </a:solidFill>
                <a:latin typeface="Times New Roman" pitchFamily="18" charset="0"/>
                <a:cs typeface="Times New Roman" pitchFamily="18" charset="0"/>
              </a:rPr>
              <a:t>Несчастный случай приключился вдруг</a:t>
            </a:r>
          </a:p>
          <a:p>
            <a:r>
              <a:rPr lang="ru-RU" dirty="0">
                <a:solidFill>
                  <a:srgbClr val="FFFF00"/>
                </a:solidFill>
                <a:latin typeface="Times New Roman" pitchFamily="18" charset="0"/>
                <a:cs typeface="Times New Roman" pitchFamily="18" charset="0"/>
              </a:rPr>
              <a:t>Ожог, ушиб иль рана, не дай Бог.</a:t>
            </a:r>
          </a:p>
          <a:p>
            <a:r>
              <a:rPr lang="ru-RU" dirty="0">
                <a:solidFill>
                  <a:srgbClr val="FFFF00"/>
                </a:solidFill>
                <a:latin typeface="Times New Roman" pitchFamily="18" charset="0"/>
                <a:cs typeface="Times New Roman" pitchFamily="18" charset="0"/>
              </a:rPr>
              <a:t>И нет врача поблизости вокруг…</a:t>
            </a:r>
          </a:p>
          <a:p>
            <a:r>
              <a:rPr lang="ru-RU" dirty="0">
                <a:solidFill>
                  <a:srgbClr val="FFFF00"/>
                </a:solidFill>
                <a:latin typeface="Times New Roman" pitchFamily="18" charset="0"/>
                <a:cs typeface="Times New Roman" pitchFamily="18" charset="0"/>
              </a:rPr>
              <a:t>Тогда вы вспомните сегодняшний урок</a:t>
            </a:r>
          </a:p>
          <a:p>
            <a:r>
              <a:rPr lang="ru-RU" dirty="0">
                <a:solidFill>
                  <a:srgbClr val="FFFF00"/>
                </a:solidFill>
                <a:latin typeface="Times New Roman" pitchFamily="18" charset="0"/>
                <a:cs typeface="Times New Roman" pitchFamily="18" charset="0"/>
              </a:rPr>
              <a:t>Предлагаем четыре ситуации:</a:t>
            </a:r>
          </a:p>
          <a:p>
            <a:pPr lvl="0"/>
            <a:r>
              <a:rPr lang="ru-RU" dirty="0">
                <a:solidFill>
                  <a:srgbClr val="FFFF00"/>
                </a:solidFill>
                <a:latin typeface="Times New Roman" pitchFamily="18" charset="0"/>
                <a:cs typeface="Times New Roman" pitchFamily="18" charset="0"/>
              </a:rPr>
              <a:t>У пострадавшего опасное кровотечение из раны руки; открытый перелом голени;</a:t>
            </a:r>
          </a:p>
          <a:p>
            <a:pPr lvl="0"/>
            <a:r>
              <a:rPr lang="ru-RU" dirty="0">
                <a:solidFill>
                  <a:srgbClr val="FFFF00"/>
                </a:solidFill>
                <a:latin typeface="Times New Roman" pitchFamily="18" charset="0"/>
                <a:cs typeface="Times New Roman" pitchFamily="18" charset="0"/>
              </a:rPr>
              <a:t>У пострадавшего опасное кровотечение из раны шеи; открытый перелом предплечья.</a:t>
            </a:r>
          </a:p>
          <a:p>
            <a:endParaRPr lang="ru-RU" dirty="0"/>
          </a:p>
        </p:txBody>
      </p:sp>
    </p:spTree>
    <p:extLst>
      <p:ext uri="{BB962C8B-B14F-4D97-AF65-F5344CB8AC3E}">
        <p14:creationId xmlns:p14="http://schemas.microsoft.com/office/powerpoint/2010/main" val="4104434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74638"/>
            <a:ext cx="8532440" cy="6250706"/>
          </a:xfrm>
        </p:spPr>
        <p:txBody>
          <a:bodyPr>
            <a:noAutofit/>
          </a:bodyPr>
          <a:lstStyle/>
          <a:p>
            <a:r>
              <a:rPr lang="ru-RU" sz="3200" b="1" dirty="0">
                <a:solidFill>
                  <a:srgbClr val="FFFF00"/>
                </a:solidFill>
                <a:latin typeface="Times New Roman" pitchFamily="18" charset="0"/>
                <a:cs typeface="Times New Roman" pitchFamily="18" charset="0"/>
              </a:rPr>
              <a:t>Нерадивый </a:t>
            </a:r>
            <a:r>
              <a:rPr lang="ru-RU" sz="3200" b="1" dirty="0" err="1">
                <a:solidFill>
                  <a:srgbClr val="FFFF00"/>
                </a:solidFill>
                <a:latin typeface="Times New Roman" pitchFamily="18" charset="0"/>
                <a:cs typeface="Times New Roman" pitchFamily="18" charset="0"/>
              </a:rPr>
              <a:t>Никодим</a:t>
            </a:r>
            <a:r>
              <a:rPr lang="ru-RU" sz="800" dirty="0"/>
              <a:t/>
            </a:r>
            <a:br>
              <a:rPr lang="ru-RU" sz="800" dirty="0"/>
            </a:br>
            <a:r>
              <a:rPr lang="ru-RU" sz="1600" dirty="0">
                <a:solidFill>
                  <a:srgbClr val="FFFF00"/>
                </a:solidFill>
                <a:cs typeface="Aharoni" pitchFamily="2" charset="-79"/>
              </a:rPr>
              <a:t>Расскажу, дружок, тебе я поэму о ТБ, чтоб с тобой не приключалось ни аварий, ни ЧП.</a:t>
            </a:r>
            <a:br>
              <a:rPr lang="ru-RU" sz="1600" dirty="0">
                <a:solidFill>
                  <a:srgbClr val="FFFF00"/>
                </a:solidFill>
                <a:cs typeface="Aharoni" pitchFamily="2" charset="-79"/>
              </a:rPr>
            </a:br>
            <a:r>
              <a:rPr lang="ru-RU" sz="1600" dirty="0">
                <a:solidFill>
                  <a:srgbClr val="FFFF00"/>
                </a:solidFill>
                <a:cs typeface="Aharoni" pitchFamily="2" charset="-79"/>
              </a:rPr>
              <a:t>Жил ленивый </a:t>
            </a:r>
            <a:r>
              <a:rPr lang="ru-RU" sz="1600" dirty="0" err="1">
                <a:solidFill>
                  <a:srgbClr val="FFFF00"/>
                </a:solidFill>
                <a:cs typeface="Aharoni" pitchFamily="2" charset="-79"/>
              </a:rPr>
              <a:t>Никодим</a:t>
            </a:r>
            <a:r>
              <a:rPr lang="ru-RU" sz="1600" dirty="0">
                <a:solidFill>
                  <a:srgbClr val="FFFF00"/>
                </a:solidFill>
                <a:cs typeface="Aharoni" pitchFamily="2" charset="-79"/>
              </a:rPr>
              <a:t>, нерадивый </a:t>
            </a:r>
            <a:r>
              <a:rPr lang="ru-RU" sz="1600" dirty="0" err="1">
                <a:solidFill>
                  <a:srgbClr val="FFFF00"/>
                </a:solidFill>
                <a:cs typeface="Aharoni" pitchFamily="2" charset="-79"/>
              </a:rPr>
              <a:t>Никодим</a:t>
            </a:r>
            <a:r>
              <a:rPr lang="ru-RU" sz="1600" dirty="0">
                <a:solidFill>
                  <a:srgbClr val="FFFF00"/>
                </a:solidFill>
                <a:cs typeface="Aharoni" pitchFamily="2" charset="-79"/>
              </a:rPr>
              <a:t>,  инструктаж про безопасность был им страшно не любим.</a:t>
            </a:r>
            <a:br>
              <a:rPr lang="ru-RU" sz="1600" dirty="0">
                <a:solidFill>
                  <a:srgbClr val="FFFF00"/>
                </a:solidFill>
                <a:cs typeface="Aharoni" pitchFamily="2" charset="-79"/>
              </a:rPr>
            </a:br>
            <a:r>
              <a:rPr lang="ru-RU" sz="1600" dirty="0">
                <a:solidFill>
                  <a:srgbClr val="FFFF00"/>
                </a:solidFill>
                <a:cs typeface="Aharoni" pitchFamily="2" charset="-79"/>
              </a:rPr>
              <a:t>На уроки по ТБ он бы вовсе не ходил, от занятия устав и немножечко поспав принимался за работу,</a:t>
            </a:r>
            <a:br>
              <a:rPr lang="ru-RU" sz="1600" dirty="0">
                <a:solidFill>
                  <a:srgbClr val="FFFF00"/>
                </a:solidFill>
                <a:cs typeface="Aharoni" pitchFamily="2" charset="-79"/>
              </a:rPr>
            </a:br>
            <a:r>
              <a:rPr lang="ru-RU" sz="1600" dirty="0">
                <a:solidFill>
                  <a:srgbClr val="FFFF00"/>
                </a:solidFill>
                <a:cs typeface="Aharoni" pitchFamily="2" charset="-79"/>
              </a:rPr>
              <a:t>Нарушая тот устав нарушал и нарушал –самолюбье потешал дескать, кто-то сильно умный что-то там понаписал.</a:t>
            </a:r>
            <a:br>
              <a:rPr lang="ru-RU" sz="1600" dirty="0">
                <a:solidFill>
                  <a:srgbClr val="FFFF00"/>
                </a:solidFill>
                <a:cs typeface="Aharoni" pitchFamily="2" charset="-79"/>
              </a:rPr>
            </a:br>
            <a:r>
              <a:rPr lang="ru-RU" sz="1600" dirty="0" err="1">
                <a:solidFill>
                  <a:srgbClr val="FFFF00"/>
                </a:solidFill>
                <a:cs typeface="Aharoni" pitchFamily="2" charset="-79"/>
              </a:rPr>
              <a:t>Никодиму</a:t>
            </a:r>
            <a:r>
              <a:rPr lang="ru-RU" sz="1600" dirty="0">
                <a:solidFill>
                  <a:srgbClr val="FFFF00"/>
                </a:solidFill>
                <a:cs typeface="Aharoni" pitchFamily="2" charset="-79"/>
              </a:rPr>
              <a:t> как-то раз, залетела стружка в глаз, прежде чем начать работу –глаз ты свой обезопась!</a:t>
            </a:r>
            <a:br>
              <a:rPr lang="ru-RU" sz="1600" dirty="0">
                <a:solidFill>
                  <a:srgbClr val="FFFF00"/>
                </a:solidFill>
                <a:cs typeface="Aharoni" pitchFamily="2" charset="-79"/>
              </a:rPr>
            </a:br>
            <a:r>
              <a:rPr lang="ru-RU" sz="1600" dirty="0">
                <a:solidFill>
                  <a:srgbClr val="FFFF00"/>
                </a:solidFill>
                <a:cs typeface="Aharoni" pitchFamily="2" charset="-79"/>
              </a:rPr>
              <a:t>Разлетелось сверло парню крупно «повезло», нужно надевать очки –будут в целости зрачки!</a:t>
            </a:r>
            <a:br>
              <a:rPr lang="ru-RU" sz="1600" dirty="0">
                <a:solidFill>
                  <a:srgbClr val="FFFF00"/>
                </a:solidFill>
                <a:cs typeface="Aharoni" pitchFamily="2" charset="-79"/>
              </a:rPr>
            </a:br>
            <a:r>
              <a:rPr lang="ru-RU" sz="1600" dirty="0">
                <a:solidFill>
                  <a:srgbClr val="FFFF00"/>
                </a:solidFill>
                <a:cs typeface="Aharoni" pitchFamily="2" charset="-79"/>
              </a:rPr>
              <a:t>Вскоре, стоя у станка </a:t>
            </a:r>
            <a:r>
              <a:rPr lang="ru-RU" sz="1600" dirty="0" err="1">
                <a:solidFill>
                  <a:srgbClr val="FFFF00"/>
                </a:solidFill>
                <a:cs typeface="Aharoni" pitchFamily="2" charset="-79"/>
              </a:rPr>
              <a:t>провалял</a:t>
            </a:r>
            <a:r>
              <a:rPr lang="ru-RU" sz="1600" dirty="0">
                <a:solidFill>
                  <a:srgbClr val="FFFF00"/>
                </a:solidFill>
                <a:cs typeface="Aharoni" pitchFamily="2" charset="-79"/>
              </a:rPr>
              <a:t> он </a:t>
            </a:r>
            <a:r>
              <a:rPr lang="ru-RU" sz="1600" dirty="0" err="1">
                <a:solidFill>
                  <a:srgbClr val="FFFF00"/>
                </a:solidFill>
                <a:cs typeface="Aharoni" pitchFamily="2" charset="-79"/>
              </a:rPr>
              <a:t>дурака</a:t>
            </a:r>
            <a:r>
              <a:rPr lang="ru-RU" sz="1600" dirty="0">
                <a:solidFill>
                  <a:srgbClr val="FFFF00"/>
                </a:solidFill>
                <a:cs typeface="Aharoni" pitchFamily="2" charset="-79"/>
              </a:rPr>
              <a:t>, а проверить заземленье он не пробовал пока.</a:t>
            </a:r>
            <a:br>
              <a:rPr lang="ru-RU" sz="1600" dirty="0">
                <a:solidFill>
                  <a:srgbClr val="FFFF00"/>
                </a:solidFill>
                <a:cs typeface="Aharoni" pitchFamily="2" charset="-79"/>
              </a:rPr>
            </a:br>
            <a:r>
              <a:rPr lang="ru-RU" sz="1600" dirty="0">
                <a:solidFill>
                  <a:srgbClr val="FFFF00"/>
                </a:solidFill>
                <a:cs typeface="Aharoni" pitchFamily="2" charset="-79"/>
              </a:rPr>
              <a:t>Видно, очень сильный ток обеспечивал станок, так пробило вдруг на массу –</a:t>
            </a:r>
            <a:r>
              <a:rPr lang="ru-RU" sz="1600" dirty="0" err="1">
                <a:solidFill>
                  <a:srgbClr val="FFFF00"/>
                </a:solidFill>
                <a:cs typeface="Aharoni" pitchFamily="2" charset="-79"/>
              </a:rPr>
              <a:t>Никодим</a:t>
            </a:r>
            <a:r>
              <a:rPr lang="ru-RU" sz="1600" dirty="0">
                <a:solidFill>
                  <a:srgbClr val="FFFF00"/>
                </a:solidFill>
                <a:cs typeface="Aharoni" pitchFamily="2" charset="-79"/>
              </a:rPr>
              <a:t> свалился с ног!</a:t>
            </a:r>
            <a:br>
              <a:rPr lang="ru-RU" sz="1600" dirty="0">
                <a:solidFill>
                  <a:srgbClr val="FFFF00"/>
                </a:solidFill>
                <a:cs typeface="Aharoni" pitchFamily="2" charset="-79"/>
              </a:rPr>
            </a:br>
            <a:r>
              <a:rPr lang="ru-RU" sz="1600" dirty="0">
                <a:solidFill>
                  <a:srgbClr val="FFFF00"/>
                </a:solidFill>
                <a:cs typeface="Aharoni" pitchFamily="2" charset="-79"/>
              </a:rPr>
              <a:t>Случай был на высоте, там условия не те : пошатнулся, оступился –непременно быть беде.</a:t>
            </a:r>
            <a:br>
              <a:rPr lang="ru-RU" sz="1600" dirty="0">
                <a:solidFill>
                  <a:srgbClr val="FFFF00"/>
                </a:solidFill>
                <a:cs typeface="Aharoni" pitchFamily="2" charset="-79"/>
              </a:rPr>
            </a:br>
            <a:r>
              <a:rPr lang="ru-RU" sz="1600" dirty="0">
                <a:solidFill>
                  <a:srgbClr val="FFFF00"/>
                </a:solidFill>
                <a:cs typeface="Aharoni" pitchFamily="2" charset="-79"/>
              </a:rPr>
              <a:t>Пояс парень не надел –в общем, полный беспредел –и, как только что сказали с высоты он </a:t>
            </a:r>
            <a:r>
              <a:rPr lang="ru-RU" sz="1600" dirty="0" err="1">
                <a:solidFill>
                  <a:srgbClr val="FFFF00"/>
                </a:solidFill>
                <a:cs typeface="Aharoni" pitchFamily="2" charset="-79"/>
              </a:rPr>
              <a:t>полете-е-е-ел</a:t>
            </a:r>
            <a:r>
              <a:rPr lang="ru-RU" sz="1600" dirty="0">
                <a:solidFill>
                  <a:srgbClr val="FFFF00"/>
                </a:solidFill>
                <a:cs typeface="Aharoni" pitchFamily="2" charset="-79"/>
              </a:rPr>
              <a:t>…</a:t>
            </a:r>
            <a:br>
              <a:rPr lang="ru-RU" sz="1600" dirty="0">
                <a:solidFill>
                  <a:srgbClr val="FFFF00"/>
                </a:solidFill>
                <a:cs typeface="Aharoni" pitchFamily="2" charset="-79"/>
              </a:rPr>
            </a:br>
            <a:r>
              <a:rPr lang="ru-RU" sz="1600" dirty="0">
                <a:solidFill>
                  <a:srgbClr val="FFFF00"/>
                </a:solidFill>
                <a:cs typeface="Aharoni" pitchFamily="2" charset="-79"/>
              </a:rPr>
              <a:t>И теперь лежит в гипсу, пьет шипучую «</a:t>
            </a:r>
            <a:r>
              <a:rPr lang="ru-RU" sz="1600" dirty="0" err="1">
                <a:solidFill>
                  <a:srgbClr val="FFFF00"/>
                </a:solidFill>
                <a:cs typeface="Aharoni" pitchFamily="2" charset="-79"/>
              </a:rPr>
              <a:t>Упсу</a:t>
            </a:r>
            <a:r>
              <a:rPr lang="ru-RU" sz="1600" dirty="0">
                <a:solidFill>
                  <a:srgbClr val="FFFF00"/>
                </a:solidFill>
                <a:cs typeface="Aharoni" pitchFamily="2" charset="-79"/>
              </a:rPr>
              <a:t>».«Неужели от несчастий сам себя я не спасу?»</a:t>
            </a:r>
            <a:br>
              <a:rPr lang="ru-RU" sz="1600" dirty="0">
                <a:solidFill>
                  <a:srgbClr val="FFFF00"/>
                </a:solidFill>
                <a:cs typeface="Aharoni" pitchFamily="2" charset="-79"/>
              </a:rPr>
            </a:br>
            <a:r>
              <a:rPr lang="ru-RU" sz="1600" dirty="0">
                <a:solidFill>
                  <a:srgbClr val="FFFF00"/>
                </a:solidFill>
                <a:cs typeface="Aharoni" pitchFamily="2" charset="-79"/>
              </a:rPr>
              <a:t>Так, страдая, он лежит, по щеке слеза бежит и товарищ сердобольный к парню с помощью спешит:«Сборник правил по ТБ я принес сюда тебе</a:t>
            </a:r>
            <a:br>
              <a:rPr lang="ru-RU" sz="1600" dirty="0">
                <a:solidFill>
                  <a:srgbClr val="FFFF00"/>
                </a:solidFill>
                <a:cs typeface="Aharoni" pitchFamily="2" charset="-79"/>
              </a:rPr>
            </a:br>
            <a:r>
              <a:rPr lang="ru-RU" sz="1600" dirty="0">
                <a:solidFill>
                  <a:srgbClr val="FFFF00"/>
                </a:solidFill>
                <a:cs typeface="Aharoni" pitchFamily="2" charset="-79"/>
              </a:rPr>
              <a:t>Все мы, знай, не равнодушны, </a:t>
            </a:r>
            <a:r>
              <a:rPr lang="ru-RU" sz="1600" dirty="0" err="1">
                <a:solidFill>
                  <a:srgbClr val="FFFF00"/>
                </a:solidFill>
                <a:cs typeface="Aharoni" pitchFamily="2" charset="-79"/>
              </a:rPr>
              <a:t>Никодим</a:t>
            </a:r>
            <a:r>
              <a:rPr lang="ru-RU" sz="1600" dirty="0">
                <a:solidFill>
                  <a:srgbClr val="FFFF00"/>
                </a:solidFill>
                <a:cs typeface="Aharoni" pitchFamily="2" charset="-79"/>
              </a:rPr>
              <a:t> к твоей судьбе, организм свой подлечи и инструкцию учи».</a:t>
            </a:r>
            <a:br>
              <a:rPr lang="ru-RU" sz="1600" dirty="0">
                <a:solidFill>
                  <a:srgbClr val="FFFF00"/>
                </a:solidFill>
                <a:cs typeface="Aharoni" pitchFamily="2" charset="-79"/>
              </a:rPr>
            </a:br>
            <a:r>
              <a:rPr lang="ru-RU" sz="1600" dirty="0">
                <a:solidFill>
                  <a:srgbClr val="FFFF00"/>
                </a:solidFill>
                <a:cs typeface="Aharoni" pitchFamily="2" charset="-79"/>
              </a:rPr>
              <a:t>Начался ажиотаж: весь хромающий этаж, докторам на удивленье, дружно учит инструктаж!</a:t>
            </a:r>
            <a:r>
              <a:rPr lang="ru-RU" sz="1600" dirty="0">
                <a:solidFill>
                  <a:srgbClr val="FFC000"/>
                </a:solidFill>
                <a:cs typeface="Aharoni" pitchFamily="2" charset="-79"/>
              </a:rPr>
              <a:t/>
            </a:r>
            <a:br>
              <a:rPr lang="ru-RU" sz="1600" dirty="0">
                <a:solidFill>
                  <a:srgbClr val="FFC000"/>
                </a:solidFill>
                <a:cs typeface="Aharoni" pitchFamily="2" charset="-79"/>
              </a:rPr>
            </a:br>
            <a:r>
              <a:rPr lang="ru-RU" sz="1600" dirty="0">
                <a:solidFill>
                  <a:srgbClr val="FFC000"/>
                </a:solidFill>
              </a:rPr>
              <a:t/>
            </a:r>
            <a:br>
              <a:rPr lang="ru-RU" sz="1600" dirty="0">
                <a:solidFill>
                  <a:srgbClr val="FFC000"/>
                </a:solidFill>
              </a:rPr>
            </a:br>
            <a:endParaRPr lang="ru-RU" sz="1600" dirty="0">
              <a:solidFill>
                <a:srgbClr val="FFC000"/>
              </a:solidFill>
            </a:endParaRPr>
          </a:p>
        </p:txBody>
      </p:sp>
      <p:pic>
        <p:nvPicPr>
          <p:cNvPr id="3" name="Picture 2" descr="http://totul.md/upfiles/announce/foto/007445001332417852.jpg"/>
          <p:cNvPicPr>
            <a:picLocks noChangeAspect="1" noChangeArrowheads="1"/>
          </p:cNvPicPr>
          <p:nvPr/>
        </p:nvPicPr>
        <p:blipFill>
          <a:blip r:embed="rId3" cstate="print"/>
          <a:srcRect l="10749" t="11283" r="10428" b="9733"/>
          <a:stretch>
            <a:fillRect/>
          </a:stretch>
        </p:blipFill>
        <p:spPr bwMode="auto">
          <a:xfrm>
            <a:off x="-28396" y="6040928"/>
            <a:ext cx="855980" cy="81707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5800" y="214291"/>
            <a:ext cx="7600976" cy="500065"/>
          </a:xfrm>
        </p:spPr>
        <p:txBody>
          <a:bodyPr>
            <a:normAutofit fontScale="90000"/>
          </a:bodyPr>
          <a:lstStyle/>
          <a:p>
            <a:endParaRPr lang="ru-RU" dirty="0"/>
          </a:p>
        </p:txBody>
      </p:sp>
      <p:sp>
        <p:nvSpPr>
          <p:cNvPr id="4" name="Подзаголовок 3"/>
          <p:cNvSpPr>
            <a:spLocks noGrp="1"/>
          </p:cNvSpPr>
          <p:nvPr>
            <p:ph type="subTitle" idx="1"/>
          </p:nvPr>
        </p:nvSpPr>
        <p:spPr>
          <a:xfrm>
            <a:off x="857224" y="1142984"/>
            <a:ext cx="7572428" cy="4572032"/>
          </a:xfrm>
        </p:spPr>
        <p:txBody>
          <a:bodyPr/>
          <a:lstStyle/>
          <a:p>
            <a:pPr marL="342900" lvl="0" indent="-342900">
              <a:buFont typeface="Arial" pitchFamily="34" charset="0"/>
              <a:buChar char="•"/>
            </a:pPr>
            <a:r>
              <a:rPr lang="ru-RU" b="1" dirty="0">
                <a:solidFill>
                  <a:srgbClr val="FFFF00"/>
                </a:solidFill>
                <a:latin typeface="Times New Roman" pitchFamily="18" charset="0"/>
                <a:cs typeface="Times New Roman" pitchFamily="18" charset="0"/>
              </a:rPr>
              <a:t>Подведение итогов игры</a:t>
            </a:r>
            <a:endParaRPr lang="ru-RU" dirty="0">
              <a:solidFill>
                <a:srgbClr val="FFFF00"/>
              </a:solidFill>
              <a:latin typeface="Times New Roman" pitchFamily="18" charset="0"/>
              <a:cs typeface="Times New Roman" pitchFamily="18" charset="0"/>
            </a:endParaRPr>
          </a:p>
          <a:p>
            <a:pPr marL="342900" lvl="0" indent="-342900">
              <a:buFont typeface="Arial" pitchFamily="34" charset="0"/>
              <a:buChar char="•"/>
            </a:pPr>
            <a:r>
              <a:rPr lang="ru-RU" b="1" dirty="0">
                <a:solidFill>
                  <a:srgbClr val="FFFF00"/>
                </a:solidFill>
                <a:latin typeface="Times New Roman" pitchFamily="18" charset="0"/>
                <a:cs typeface="Times New Roman" pitchFamily="18" charset="0"/>
              </a:rPr>
              <a:t>Награждение победителей</a:t>
            </a:r>
            <a:endParaRPr lang="ru-RU" dirty="0">
              <a:solidFill>
                <a:srgbClr val="FFFF00"/>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5800" y="332657"/>
            <a:ext cx="7772400" cy="1080119"/>
          </a:xfrm>
        </p:spPr>
        <p:txBody>
          <a:bodyPr/>
          <a:lstStyle/>
          <a:p>
            <a:r>
              <a:rPr lang="ru-RU" b="1" dirty="0" smtClean="0">
                <a:solidFill>
                  <a:srgbClr val="FFFF00"/>
                </a:solidFill>
              </a:rPr>
              <a:t>Цель и задачи викторины </a:t>
            </a:r>
            <a:endParaRPr lang="ru-RU" dirty="0">
              <a:solidFill>
                <a:srgbClr val="FFFF00"/>
              </a:solidFill>
            </a:endParaRPr>
          </a:p>
        </p:txBody>
      </p:sp>
      <p:sp>
        <p:nvSpPr>
          <p:cNvPr id="3" name="Текст 2"/>
          <p:cNvSpPr>
            <a:spLocks noGrp="1"/>
          </p:cNvSpPr>
          <p:nvPr>
            <p:ph type="subTitle" idx="1"/>
          </p:nvPr>
        </p:nvSpPr>
        <p:spPr>
          <a:xfrm>
            <a:off x="685800" y="1340768"/>
            <a:ext cx="7772400" cy="5040560"/>
          </a:xfrm>
        </p:spPr>
        <p:txBody>
          <a:bodyPr>
            <a:normAutofit fontScale="77500" lnSpcReduction="20000"/>
          </a:bodyPr>
          <a:lstStyle/>
          <a:p>
            <a:r>
              <a:rPr lang="ru-RU" dirty="0" smtClean="0">
                <a:solidFill>
                  <a:schemeClr val="tx2">
                    <a:lumMod val="20000"/>
                    <a:lumOff val="80000"/>
                  </a:schemeClr>
                </a:solidFill>
              </a:rPr>
              <a:t>. </a:t>
            </a:r>
            <a:endParaRPr lang="ru-RU" dirty="0">
              <a:solidFill>
                <a:schemeClr val="tx2">
                  <a:lumMod val="20000"/>
                  <a:lumOff val="80000"/>
                </a:schemeClr>
              </a:solidFill>
            </a:endParaRPr>
          </a:p>
          <a:p>
            <a:r>
              <a:rPr lang="ru-RU" sz="3300" dirty="0" smtClean="0">
                <a:solidFill>
                  <a:srgbClr val="FFFF00"/>
                </a:solidFill>
                <a:latin typeface="Times New Roman" pitchFamily="18" charset="0"/>
                <a:cs typeface="Times New Roman" pitchFamily="18" charset="0"/>
              </a:rPr>
              <a:t>Цель: </a:t>
            </a:r>
            <a:r>
              <a:rPr lang="ru-RU" sz="3300" dirty="0">
                <a:solidFill>
                  <a:srgbClr val="FFFF00"/>
                </a:solidFill>
                <a:latin typeface="Times New Roman" pitchFamily="18" charset="0"/>
                <a:cs typeface="Times New Roman" pitchFamily="18" charset="0"/>
              </a:rPr>
              <a:t>повторение и закрепление знаний по охране труда, промышленной и пожарной безопасности, приобретенных на уроках </a:t>
            </a:r>
            <a:r>
              <a:rPr lang="ru-RU" sz="3300" dirty="0" smtClean="0">
                <a:solidFill>
                  <a:srgbClr val="FFFF00"/>
                </a:solidFill>
                <a:latin typeface="Times New Roman" pitchFamily="18" charset="0"/>
                <a:cs typeface="Times New Roman" pitchFamily="18" charset="0"/>
              </a:rPr>
              <a:t>электротехники, </a:t>
            </a:r>
            <a:r>
              <a:rPr lang="ru-RU" sz="3300" dirty="0" err="1" smtClean="0">
                <a:solidFill>
                  <a:srgbClr val="FFFF00"/>
                </a:solidFill>
                <a:latin typeface="Times New Roman" pitchFamily="18" charset="0"/>
                <a:cs typeface="Times New Roman" pitchFamily="18" charset="0"/>
              </a:rPr>
              <a:t>спецдисциплин</a:t>
            </a:r>
            <a:r>
              <a:rPr lang="ru-RU" sz="3300" dirty="0" smtClean="0">
                <a:solidFill>
                  <a:srgbClr val="FFFF00"/>
                </a:solidFill>
                <a:latin typeface="Times New Roman" pitchFamily="18" charset="0"/>
                <a:cs typeface="Times New Roman" pitchFamily="18" charset="0"/>
              </a:rPr>
              <a:t>.</a:t>
            </a:r>
          </a:p>
          <a:p>
            <a:r>
              <a:rPr lang="ru-RU" sz="3300" dirty="0" smtClean="0">
                <a:solidFill>
                  <a:srgbClr val="FFFF00"/>
                </a:solidFill>
                <a:latin typeface="Times New Roman" pitchFamily="18" charset="0"/>
                <a:cs typeface="Times New Roman" pitchFamily="18" charset="0"/>
              </a:rPr>
              <a:t>Задачи</a:t>
            </a:r>
            <a:r>
              <a:rPr lang="ru-RU" sz="3300" dirty="0">
                <a:solidFill>
                  <a:srgbClr val="FFFF00"/>
                </a:solidFill>
                <a:latin typeface="Times New Roman" pitchFamily="18" charset="0"/>
                <a:cs typeface="Times New Roman" pitchFamily="18" charset="0"/>
              </a:rPr>
              <a:t>:</a:t>
            </a:r>
          </a:p>
          <a:p>
            <a:r>
              <a:rPr lang="ru-RU" sz="3300" u="sng" dirty="0">
                <a:solidFill>
                  <a:srgbClr val="FFFF00"/>
                </a:solidFill>
                <a:latin typeface="Times New Roman" pitchFamily="18" charset="0"/>
                <a:cs typeface="Times New Roman" pitchFamily="18" charset="0"/>
              </a:rPr>
              <a:t>Образовательная</a:t>
            </a:r>
            <a:r>
              <a:rPr lang="ru-RU" sz="3300" dirty="0">
                <a:solidFill>
                  <a:srgbClr val="FFFF00"/>
                </a:solidFill>
                <a:latin typeface="Times New Roman" pitchFamily="18" charset="0"/>
                <a:cs typeface="Times New Roman" pitchFamily="18" charset="0"/>
              </a:rPr>
              <a:t>: дать возможность студентам в разнообразной игровой деятельности актуализировать приобретенные ранее знания.</a:t>
            </a:r>
          </a:p>
          <a:p>
            <a:r>
              <a:rPr lang="ru-RU" sz="3300" u="sng" dirty="0">
                <a:solidFill>
                  <a:srgbClr val="FFFF00"/>
                </a:solidFill>
                <a:latin typeface="Times New Roman" pitchFamily="18" charset="0"/>
                <a:cs typeface="Times New Roman" pitchFamily="18" charset="0"/>
              </a:rPr>
              <a:t>Воспитательная: </a:t>
            </a:r>
            <a:r>
              <a:rPr lang="ru-RU" sz="3300" dirty="0">
                <a:solidFill>
                  <a:srgbClr val="FFFF00"/>
                </a:solidFill>
                <a:latin typeface="Times New Roman" pitchFamily="18" charset="0"/>
                <a:cs typeface="Times New Roman" pitchFamily="18" charset="0"/>
              </a:rPr>
              <a:t>способствовать воспитанию у студентов воли к победе, чувства патриотизма.</a:t>
            </a:r>
          </a:p>
          <a:p>
            <a:r>
              <a:rPr lang="ru-RU" sz="3300" u="sng" dirty="0">
                <a:solidFill>
                  <a:srgbClr val="FFFF00"/>
                </a:solidFill>
                <a:latin typeface="Times New Roman" pitchFamily="18" charset="0"/>
                <a:cs typeface="Times New Roman" pitchFamily="18" charset="0"/>
              </a:rPr>
              <a:t>Развивающая</a:t>
            </a:r>
            <a:r>
              <a:rPr lang="ru-RU" sz="3300" dirty="0">
                <a:solidFill>
                  <a:srgbClr val="FFFF00"/>
                </a:solidFill>
                <a:latin typeface="Times New Roman" pitchFamily="18" charset="0"/>
                <a:cs typeface="Times New Roman" pitchFamily="18" charset="0"/>
              </a:rPr>
              <a:t>: активизировать развитие памяти, внимания, мышления, способности ориентироваться в различных ситуациях.</a:t>
            </a:r>
          </a:p>
          <a:p>
            <a:endParaRPr lang="ru-RU" dirty="0"/>
          </a:p>
        </p:txBody>
      </p:sp>
    </p:spTree>
    <p:extLst>
      <p:ext uri="{BB962C8B-B14F-4D97-AF65-F5344CB8AC3E}">
        <p14:creationId xmlns:p14="http://schemas.microsoft.com/office/powerpoint/2010/main" val="658382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435280" cy="6178698"/>
          </a:xfrm>
        </p:spPr>
        <p:txBody>
          <a:bodyPr>
            <a:normAutofit fontScale="90000"/>
          </a:bodyPr>
          <a:lstStyle/>
          <a:p>
            <a:r>
              <a:rPr lang="ru-RU" sz="3100" b="1" u="sng" dirty="0">
                <a:solidFill>
                  <a:srgbClr val="FFFF00"/>
                </a:solidFill>
              </a:rPr>
              <a:t>Методы обучения</a:t>
            </a:r>
            <a:r>
              <a:rPr lang="ru-RU" sz="3100" b="1" dirty="0">
                <a:solidFill>
                  <a:srgbClr val="FFFF00"/>
                </a:solidFill>
              </a:rPr>
              <a:t>. </a:t>
            </a:r>
            <a:r>
              <a:rPr lang="ru-RU" sz="3100" dirty="0">
                <a:solidFill>
                  <a:srgbClr val="FFFF00"/>
                </a:solidFill>
              </a:rPr>
              <a:t>Поисковый, исследовательский методы, «мозговой штурм» сочетаются на этом уроке с такими методами, как </a:t>
            </a:r>
            <a:r>
              <a:rPr lang="ru-RU" sz="3100" dirty="0" err="1">
                <a:solidFill>
                  <a:srgbClr val="FFFF00"/>
                </a:solidFill>
              </a:rPr>
              <a:t>видеолекция</a:t>
            </a:r>
            <a:r>
              <a:rPr lang="ru-RU" sz="3100" dirty="0">
                <a:solidFill>
                  <a:srgbClr val="FFFF00"/>
                </a:solidFill>
              </a:rPr>
              <a:t>, показ слайдов, беседа, рассказ, инструктаж, </a:t>
            </a:r>
            <a:r>
              <a:rPr lang="ru-RU" sz="3100" dirty="0" smtClean="0">
                <a:solidFill>
                  <a:srgbClr val="FFFF00"/>
                </a:solidFill>
              </a:rPr>
              <a:t>демонстрация.</a:t>
            </a:r>
            <a:br>
              <a:rPr lang="ru-RU" sz="3100" dirty="0" smtClean="0">
                <a:solidFill>
                  <a:srgbClr val="FFFF00"/>
                </a:solidFill>
              </a:rPr>
            </a:br>
            <a:r>
              <a:rPr lang="ru-RU" sz="3100" b="1" u="sng" dirty="0" smtClean="0">
                <a:solidFill>
                  <a:srgbClr val="FFFF00"/>
                </a:solidFill>
              </a:rPr>
              <a:t>Формы </a:t>
            </a:r>
            <a:r>
              <a:rPr lang="ru-RU" sz="3100" b="1" u="sng" dirty="0">
                <a:solidFill>
                  <a:srgbClr val="FFFF00"/>
                </a:solidFill>
              </a:rPr>
              <a:t>работы. </a:t>
            </a:r>
            <a:r>
              <a:rPr lang="ru-RU" sz="3100" dirty="0">
                <a:solidFill>
                  <a:srgbClr val="FFFF00"/>
                </a:solidFill>
              </a:rPr>
              <a:t>Фронтальная, групповая и индивидуальная. </a:t>
            </a:r>
            <a:br>
              <a:rPr lang="ru-RU" sz="3100" dirty="0">
                <a:solidFill>
                  <a:srgbClr val="FFFF00"/>
                </a:solidFill>
              </a:rPr>
            </a:br>
            <a:r>
              <a:rPr lang="ru-RU" sz="3100" b="1" u="sng" dirty="0" smtClean="0">
                <a:solidFill>
                  <a:srgbClr val="FFFF00"/>
                </a:solidFill>
              </a:rPr>
              <a:t>Оборудование</a:t>
            </a:r>
            <a:r>
              <a:rPr lang="ru-RU" sz="3100" b="1" dirty="0" smtClean="0">
                <a:solidFill>
                  <a:srgbClr val="FFFF00"/>
                </a:solidFill>
              </a:rPr>
              <a:t>- интерактивная </a:t>
            </a:r>
            <a:r>
              <a:rPr lang="ru-RU" sz="3100" b="1" dirty="0">
                <a:solidFill>
                  <a:srgbClr val="FFFF00"/>
                </a:solidFill>
              </a:rPr>
              <a:t>доска</a:t>
            </a:r>
            <a:r>
              <a:rPr lang="ru-RU" sz="3100" b="1" dirty="0" smtClean="0">
                <a:solidFill>
                  <a:srgbClr val="FFFF00"/>
                </a:solidFill>
              </a:rPr>
              <a:t>,  компьютер</a:t>
            </a:r>
            <a:r>
              <a:rPr lang="ru-RU" sz="3100" dirty="0" smtClean="0">
                <a:solidFill>
                  <a:srgbClr val="FFFF00"/>
                </a:solidFill>
              </a:rPr>
              <a:t> .</a:t>
            </a:r>
            <a:r>
              <a:rPr lang="ru-RU" sz="3100" dirty="0">
                <a:solidFill>
                  <a:srgbClr val="FFFF00"/>
                </a:solidFill>
              </a:rPr>
              <a:t/>
            </a:r>
            <a:br>
              <a:rPr lang="ru-RU" sz="3100" dirty="0">
                <a:solidFill>
                  <a:srgbClr val="FFFF00"/>
                </a:solidFill>
              </a:rPr>
            </a:br>
            <a:r>
              <a:rPr lang="ru-RU" sz="3100" b="1" u="sng" dirty="0">
                <a:solidFill>
                  <a:srgbClr val="FFFF00"/>
                </a:solidFill>
              </a:rPr>
              <a:t>Дидактические материалы к уроку.</a:t>
            </a:r>
            <a:r>
              <a:rPr lang="ru-RU" sz="3100" u="sng" dirty="0">
                <a:solidFill>
                  <a:srgbClr val="FFFF00"/>
                </a:solidFill>
              </a:rPr>
              <a:t> </a:t>
            </a:r>
            <a:r>
              <a:rPr lang="ru-RU" sz="3100" dirty="0">
                <a:solidFill>
                  <a:srgbClr val="FFFF00"/>
                </a:solidFill>
              </a:rPr>
              <a:t>Технологические карты, карточки-задания и карточки с инструкцией по технике безопасности, опорные конспекты, листки контроля. </a:t>
            </a:r>
            <a:r>
              <a:rPr lang="ru-RU" dirty="0"/>
              <a:t/>
            </a:r>
            <a:br>
              <a:rPr lang="ru-RU" dirty="0"/>
            </a:br>
            <a:endParaRPr lang="ru-RU" dirty="0"/>
          </a:p>
        </p:txBody>
      </p:sp>
    </p:spTree>
    <p:extLst>
      <p:ext uri="{BB962C8B-B14F-4D97-AF65-F5344CB8AC3E}">
        <p14:creationId xmlns:p14="http://schemas.microsoft.com/office/powerpoint/2010/main" val="1496699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8280920" cy="4031873"/>
          </a:xfrm>
          <a:prstGeom prst="rect">
            <a:avLst/>
          </a:prstGeom>
        </p:spPr>
        <p:txBody>
          <a:bodyPr wrap="square">
            <a:spAutoFit/>
          </a:bodyPr>
          <a:lstStyle/>
          <a:p>
            <a:pPr algn="ctr"/>
            <a:r>
              <a:rPr lang="ru-RU" sz="3200" b="1" dirty="0">
                <a:solidFill>
                  <a:srgbClr val="FFFF00"/>
                </a:solidFill>
                <a:latin typeface="Times New Roman" pitchFamily="18" charset="0"/>
                <a:cs typeface="Times New Roman" pitchFamily="18" charset="0"/>
              </a:rPr>
              <a:t>І этап</a:t>
            </a:r>
            <a:r>
              <a:rPr lang="ru-RU" sz="3200" dirty="0">
                <a:solidFill>
                  <a:srgbClr val="FFFF00"/>
                </a:solidFill>
                <a:latin typeface="Times New Roman" pitchFamily="18" charset="0"/>
                <a:cs typeface="Times New Roman" pitchFamily="18" charset="0"/>
              </a:rPr>
              <a:t>. Викторина “Пожарная безопасность”. Вопросы и ответы даны на слайдах.</a:t>
            </a:r>
            <a:br>
              <a:rPr lang="ru-RU" sz="3200" dirty="0">
                <a:solidFill>
                  <a:srgbClr val="FFFF00"/>
                </a:solidFill>
                <a:latin typeface="Times New Roman" pitchFamily="18" charset="0"/>
                <a:cs typeface="Times New Roman" pitchFamily="18" charset="0"/>
              </a:rPr>
            </a:br>
            <a:r>
              <a:rPr lang="ru-RU" sz="3200" b="1" dirty="0">
                <a:solidFill>
                  <a:srgbClr val="FFFF00"/>
                </a:solidFill>
                <a:latin typeface="Times New Roman" pitchFamily="18" charset="0"/>
                <a:cs typeface="Times New Roman" pitchFamily="18" charset="0"/>
              </a:rPr>
              <a:t>ІІ Этап</a:t>
            </a:r>
            <a:r>
              <a:rPr lang="ru-RU" sz="3200" dirty="0">
                <a:solidFill>
                  <a:srgbClr val="FFFF00"/>
                </a:solidFill>
                <a:latin typeface="Times New Roman" pitchFamily="18" charset="0"/>
                <a:cs typeface="Times New Roman" pitchFamily="18" charset="0"/>
              </a:rPr>
              <a:t>. Викторина “Электробезопасность”.</a:t>
            </a:r>
            <a:br>
              <a:rPr lang="ru-RU" sz="3200" dirty="0">
                <a:solidFill>
                  <a:srgbClr val="FFFF00"/>
                </a:solidFill>
                <a:latin typeface="Times New Roman" pitchFamily="18" charset="0"/>
                <a:cs typeface="Times New Roman" pitchFamily="18" charset="0"/>
              </a:rPr>
            </a:br>
            <a:r>
              <a:rPr lang="ru-RU" sz="3200" b="1" dirty="0">
                <a:solidFill>
                  <a:srgbClr val="FFFF00"/>
                </a:solidFill>
                <a:latin typeface="Times New Roman" pitchFamily="18" charset="0"/>
                <a:cs typeface="Times New Roman" pitchFamily="18" charset="0"/>
              </a:rPr>
              <a:t>ІІІ Этап</a:t>
            </a:r>
            <a:r>
              <a:rPr lang="ru-RU" sz="3200" dirty="0">
                <a:solidFill>
                  <a:srgbClr val="FFFF00"/>
                </a:solidFill>
                <a:latin typeface="Times New Roman" pitchFamily="18" charset="0"/>
                <a:cs typeface="Times New Roman" pitchFamily="18" charset="0"/>
              </a:rPr>
              <a:t>. “Найдите нарушения” Фото.</a:t>
            </a:r>
            <a:br>
              <a:rPr lang="ru-RU" sz="3200" dirty="0">
                <a:solidFill>
                  <a:srgbClr val="FFFF00"/>
                </a:solidFill>
                <a:latin typeface="Times New Roman" pitchFamily="18" charset="0"/>
                <a:cs typeface="Times New Roman" pitchFamily="18" charset="0"/>
              </a:rPr>
            </a:br>
            <a:r>
              <a:rPr lang="ru-RU" sz="3200" b="1" dirty="0">
                <a:solidFill>
                  <a:srgbClr val="FFFF00"/>
                </a:solidFill>
                <a:latin typeface="Times New Roman" pitchFamily="18" charset="0"/>
                <a:cs typeface="Times New Roman" pitchFamily="18" charset="0"/>
              </a:rPr>
              <a:t>ІV этап</a:t>
            </a:r>
            <a:r>
              <a:rPr lang="ru-RU" sz="3200" dirty="0">
                <a:solidFill>
                  <a:srgbClr val="FFFF00"/>
                </a:solidFill>
                <a:latin typeface="Times New Roman" pitchFamily="18" charset="0"/>
                <a:cs typeface="Times New Roman" pitchFamily="18" charset="0"/>
              </a:rPr>
              <a:t>. Практическое занятие: «Оказание первой помощи при кровотечениях»</a:t>
            </a:r>
          </a:p>
          <a:p>
            <a:pPr algn="ctr"/>
            <a:r>
              <a:rPr lang="ru-RU" sz="3200" b="1" dirty="0">
                <a:solidFill>
                  <a:srgbClr val="FFFF00"/>
                </a:solidFill>
                <a:latin typeface="Times New Roman" pitchFamily="18" charset="0"/>
                <a:cs typeface="Times New Roman" pitchFamily="18" charset="0"/>
              </a:rPr>
              <a:t>V этап</a:t>
            </a:r>
            <a:r>
              <a:rPr lang="ru-RU" sz="3200" dirty="0">
                <a:solidFill>
                  <a:srgbClr val="FFFF00"/>
                </a:solidFill>
                <a:latin typeface="Times New Roman" pitchFamily="18" charset="0"/>
                <a:cs typeface="Times New Roman" pitchFamily="18" charset="0"/>
              </a:rPr>
              <a:t>. Интересно знать: «О Трудовом Кодексе 1940 года».</a:t>
            </a:r>
          </a:p>
        </p:txBody>
      </p:sp>
    </p:spTree>
    <p:extLst>
      <p:ext uri="{BB962C8B-B14F-4D97-AF65-F5344CB8AC3E}">
        <p14:creationId xmlns:p14="http://schemas.microsoft.com/office/powerpoint/2010/main" val="45181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352928" cy="6124754"/>
          </a:xfrm>
          <a:prstGeom prst="rect">
            <a:avLst/>
          </a:prstGeom>
        </p:spPr>
        <p:txBody>
          <a:bodyPr wrap="square">
            <a:spAutoFit/>
          </a:bodyPr>
          <a:lstStyle/>
          <a:p>
            <a:pPr algn="ctr"/>
            <a:r>
              <a:rPr lang="ru-RU" sz="2800" dirty="0">
                <a:solidFill>
                  <a:srgbClr val="FFFF00"/>
                </a:solidFill>
                <a:latin typeface="Times New Roman" pitchFamily="18" charset="0"/>
                <a:cs typeface="Times New Roman" pitchFamily="18" charset="0"/>
              </a:rPr>
              <a:t>28 апреля – Всемирный день охраны труда, который отмечается в странах мира с 2001 года, по решению Международной организации труда /МОТ/. Идея учреждения Всемирного дня охраны труда связана с Международным днем памяти рабочих, погибших или получивших травмы на работе, который отмечается Международной конфедерацией свободных профсоюзов с 1996 </a:t>
            </a:r>
            <a:endParaRPr lang="ru-RU" sz="2800" dirty="0" smtClean="0">
              <a:solidFill>
                <a:srgbClr val="FFFF00"/>
              </a:solidFill>
              <a:latin typeface="Times New Roman" pitchFamily="18" charset="0"/>
              <a:cs typeface="Times New Roman" pitchFamily="18" charset="0"/>
            </a:endParaRPr>
          </a:p>
          <a:p>
            <a:pPr algn="ctr"/>
            <a:endParaRPr lang="ru-RU" sz="2800" dirty="0">
              <a:solidFill>
                <a:srgbClr val="FFFF00"/>
              </a:solidFill>
              <a:latin typeface="Times New Roman" pitchFamily="18" charset="0"/>
              <a:cs typeface="Times New Roman" pitchFamily="18" charset="0"/>
            </a:endParaRPr>
          </a:p>
          <a:p>
            <a:pPr algn="ctr"/>
            <a:endParaRPr lang="ru-RU" sz="2800" dirty="0" smtClean="0">
              <a:solidFill>
                <a:srgbClr val="FFFF00"/>
              </a:solidFill>
              <a:latin typeface="Times New Roman" pitchFamily="18" charset="0"/>
              <a:cs typeface="Times New Roman" pitchFamily="18" charset="0"/>
            </a:endParaRPr>
          </a:p>
          <a:p>
            <a:pPr algn="ctr"/>
            <a:endParaRPr lang="ru-RU" sz="2800" dirty="0">
              <a:solidFill>
                <a:srgbClr val="FFFF00"/>
              </a:solidFill>
              <a:latin typeface="Times New Roman" pitchFamily="18" charset="0"/>
              <a:cs typeface="Times New Roman" pitchFamily="18" charset="0"/>
            </a:endParaRPr>
          </a:p>
          <a:p>
            <a:pPr algn="ctr"/>
            <a:endParaRPr lang="ru-RU" sz="2800" dirty="0" smtClean="0">
              <a:solidFill>
                <a:srgbClr val="FFFF00"/>
              </a:solidFill>
              <a:latin typeface="Times New Roman" pitchFamily="18" charset="0"/>
              <a:cs typeface="Times New Roman" pitchFamily="18" charset="0"/>
            </a:endParaRPr>
          </a:p>
          <a:p>
            <a:pPr algn="ctr"/>
            <a:endParaRPr lang="ru-RU" sz="2800" dirty="0">
              <a:solidFill>
                <a:srgbClr val="FFFF00"/>
              </a:solidFill>
              <a:latin typeface="Times New Roman" pitchFamily="18" charset="0"/>
              <a:cs typeface="Times New Roman" pitchFamily="18" charset="0"/>
            </a:endParaRPr>
          </a:p>
          <a:p>
            <a:pPr algn="ctr"/>
            <a:endParaRPr lang="ru-RU" sz="28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993769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96752"/>
            <a:ext cx="8712968" cy="4524315"/>
          </a:xfrm>
          <a:prstGeom prst="rect">
            <a:avLst/>
          </a:prstGeom>
        </p:spPr>
        <p:txBody>
          <a:bodyPr wrap="square">
            <a:spAutoFit/>
          </a:bodyPr>
          <a:lstStyle/>
          <a:p>
            <a:endParaRPr lang="ru-RU" sz="800" dirty="0">
              <a:solidFill>
                <a:srgbClr val="FFFF00"/>
              </a:solidFill>
              <a:latin typeface="Times New Roman" pitchFamily="18" charset="0"/>
              <a:cs typeface="Times New Roman" pitchFamily="18" charset="0"/>
            </a:endParaRPr>
          </a:p>
          <a:p>
            <a:r>
              <a:rPr lang="ru-RU" sz="2000" b="1" dirty="0">
                <a:solidFill>
                  <a:srgbClr val="FFFF00"/>
                </a:solidFill>
                <a:latin typeface="Times New Roman" pitchFamily="18" charset="0"/>
                <a:cs typeface="Times New Roman" pitchFamily="18" charset="0"/>
              </a:rPr>
              <a:t>1.Начался пожар. Каковы ваши первоначальные действия?</a:t>
            </a:r>
          </a:p>
          <a:p>
            <a:r>
              <a:rPr lang="ru-RU" sz="2000" dirty="0">
                <a:solidFill>
                  <a:srgbClr val="FFFF00"/>
                </a:solidFill>
                <a:latin typeface="Times New Roman" pitchFamily="18" charset="0"/>
                <a:cs typeface="Times New Roman" pitchFamily="18" charset="0"/>
              </a:rPr>
              <a:t>1)Убежать;</a:t>
            </a:r>
          </a:p>
          <a:p>
            <a:r>
              <a:rPr lang="ru-RU" sz="2000" dirty="0">
                <a:solidFill>
                  <a:srgbClr val="FFFF00"/>
                </a:solidFill>
                <a:latin typeface="Times New Roman" pitchFamily="18" charset="0"/>
                <a:cs typeface="Times New Roman" pitchFamily="18" charset="0"/>
              </a:rPr>
              <a:t>2)Позвонить 01 и сообщить старшим;</a:t>
            </a:r>
          </a:p>
          <a:p>
            <a:r>
              <a:rPr lang="ru-RU" sz="2000" dirty="0">
                <a:solidFill>
                  <a:srgbClr val="FFFF00"/>
                </a:solidFill>
                <a:latin typeface="Times New Roman" pitchFamily="18" charset="0"/>
                <a:cs typeface="Times New Roman" pitchFamily="18" charset="0"/>
              </a:rPr>
              <a:t>3)Тушить самостоятельно.</a:t>
            </a:r>
          </a:p>
          <a:p>
            <a:r>
              <a:rPr lang="ru-RU" sz="2000" b="1" dirty="0">
                <a:solidFill>
                  <a:srgbClr val="FFFF00"/>
                </a:solidFill>
                <a:latin typeface="Times New Roman" pitchFamily="18" charset="0"/>
                <a:cs typeface="Times New Roman" pitchFamily="18" charset="0"/>
              </a:rPr>
              <a:t>2. Чтобы не отравиться угарным газом необходимо…</a:t>
            </a:r>
          </a:p>
          <a:p>
            <a:r>
              <a:rPr lang="ru-RU" sz="2000" dirty="0">
                <a:solidFill>
                  <a:srgbClr val="FFFF00"/>
                </a:solidFill>
                <a:latin typeface="Times New Roman" pitchFamily="18" charset="0"/>
                <a:cs typeface="Times New Roman" pitchFamily="18" charset="0"/>
              </a:rPr>
              <a:t>1) Делать глубокие вдохи;</a:t>
            </a:r>
          </a:p>
          <a:p>
            <a:r>
              <a:rPr lang="ru-RU" sz="2000" dirty="0">
                <a:solidFill>
                  <a:srgbClr val="FFFF00"/>
                </a:solidFill>
                <a:latin typeface="Times New Roman" pitchFamily="18" charset="0"/>
                <a:cs typeface="Times New Roman" pitchFamily="18" charset="0"/>
              </a:rPr>
              <a:t>2) Дышать через влажную ткань и немедленно покинуть помещение;</a:t>
            </a:r>
          </a:p>
          <a:p>
            <a:r>
              <a:rPr lang="ru-RU" sz="2000" dirty="0">
                <a:solidFill>
                  <a:srgbClr val="FFFF00"/>
                </a:solidFill>
                <a:latin typeface="Times New Roman" pitchFamily="18" charset="0"/>
                <a:cs typeface="Times New Roman" pitchFamily="18" charset="0"/>
              </a:rPr>
              <a:t>3) Закрыть рот и нос руками. </a:t>
            </a:r>
          </a:p>
          <a:p>
            <a:r>
              <a:rPr lang="ru-RU" sz="2000" b="1" dirty="0">
                <a:solidFill>
                  <a:srgbClr val="FFFF00"/>
                </a:solidFill>
                <a:latin typeface="Times New Roman" pitchFamily="18" charset="0"/>
                <a:cs typeface="Times New Roman" pitchFamily="18" charset="0"/>
              </a:rPr>
              <a:t>3. Источником воспламенения не может быть…</a:t>
            </a:r>
          </a:p>
          <a:p>
            <a:r>
              <a:rPr lang="ru-RU" sz="2000" dirty="0">
                <a:solidFill>
                  <a:srgbClr val="FFFF00"/>
                </a:solidFill>
                <a:latin typeface="Times New Roman" pitchFamily="18" charset="0"/>
                <a:cs typeface="Times New Roman" pitchFamily="18" charset="0"/>
              </a:rPr>
              <a:t>1) Искры электрооборудования;</a:t>
            </a:r>
          </a:p>
          <a:p>
            <a:r>
              <a:rPr lang="ru-RU" sz="2000" dirty="0">
                <a:solidFill>
                  <a:srgbClr val="FFFF00"/>
                </a:solidFill>
                <a:latin typeface="Times New Roman" pitchFamily="18" charset="0"/>
                <a:cs typeface="Times New Roman" pitchFamily="18" charset="0"/>
              </a:rPr>
              <a:t>2) Неосторожное обращение с огнем;</a:t>
            </a:r>
          </a:p>
          <a:p>
            <a:r>
              <a:rPr lang="ru-RU" sz="2000" dirty="0">
                <a:solidFill>
                  <a:srgbClr val="FFFF00"/>
                </a:solidFill>
                <a:latin typeface="Times New Roman" pitchFamily="18" charset="0"/>
                <a:cs typeface="Times New Roman" pitchFamily="18" charset="0"/>
              </a:rPr>
              <a:t>3) Нарушения норм и правил хранения пожароопасных материалов;</a:t>
            </a:r>
          </a:p>
          <a:p>
            <a:r>
              <a:rPr lang="ru-RU" sz="2000" dirty="0">
                <a:solidFill>
                  <a:srgbClr val="FFFF00"/>
                </a:solidFill>
                <a:latin typeface="Times New Roman" pitchFamily="18" charset="0"/>
                <a:cs typeface="Times New Roman" pitchFamily="18" charset="0"/>
              </a:rPr>
              <a:t>4) Хранение зеленых насаждений;</a:t>
            </a:r>
          </a:p>
          <a:p>
            <a:r>
              <a:rPr lang="ru-RU" sz="2000" dirty="0">
                <a:solidFill>
                  <a:srgbClr val="FFFF00"/>
                </a:solidFill>
                <a:latin typeface="Times New Roman" pitchFamily="18" charset="0"/>
                <a:cs typeface="Times New Roman" pitchFamily="18" charset="0"/>
              </a:rPr>
              <a:t>5) Курение в запрещенных местах. </a:t>
            </a:r>
          </a:p>
        </p:txBody>
      </p:sp>
      <p:sp>
        <p:nvSpPr>
          <p:cNvPr id="3" name="Заголовок 2"/>
          <p:cNvSpPr>
            <a:spLocks noGrp="1"/>
          </p:cNvSpPr>
          <p:nvPr>
            <p:ph type="title"/>
          </p:nvPr>
        </p:nvSpPr>
        <p:spPr/>
        <p:txBody>
          <a:bodyPr>
            <a:normAutofit fontScale="90000"/>
          </a:bodyPr>
          <a:lstStyle/>
          <a:p>
            <a:r>
              <a:rPr lang="ru-RU" sz="3100" b="1" dirty="0" smtClean="0">
                <a:solidFill>
                  <a:srgbClr val="FFFF00"/>
                </a:solidFill>
                <a:latin typeface="Times New Roman" pitchFamily="18" charset="0"/>
                <a:cs typeface="Times New Roman" pitchFamily="18" charset="0"/>
              </a:rPr>
              <a:t>1 </a:t>
            </a:r>
            <a:r>
              <a:rPr lang="ru-RU" sz="3100" b="1" dirty="0" smtClean="0">
                <a:solidFill>
                  <a:srgbClr val="FFFF00"/>
                </a:solidFill>
                <a:latin typeface="Times New Roman" pitchFamily="18" charset="0"/>
                <a:cs typeface="Times New Roman" pitchFamily="18" charset="0"/>
              </a:rPr>
              <a:t>этап</a:t>
            </a:r>
            <a:r>
              <a:rPr lang="ru-RU" sz="3100" b="1" dirty="0">
                <a:solidFill>
                  <a:srgbClr val="FFFF00"/>
                </a:solidFill>
                <a:latin typeface="Times New Roman" pitchFamily="18" charset="0"/>
                <a:cs typeface="Times New Roman" pitchFamily="18" charset="0"/>
              </a:rPr>
              <a:t>. </a:t>
            </a:r>
            <a:r>
              <a:rPr lang="ru-RU" sz="3100" b="1" dirty="0" smtClean="0">
                <a:solidFill>
                  <a:srgbClr val="FFFF00"/>
                </a:solidFill>
                <a:latin typeface="Times New Roman" pitchFamily="18" charset="0"/>
                <a:cs typeface="Times New Roman" pitchFamily="18" charset="0"/>
              </a:rPr>
              <a:t>“ </a:t>
            </a:r>
            <a:r>
              <a:rPr lang="ru-RU" sz="3100" b="1" dirty="0">
                <a:solidFill>
                  <a:srgbClr val="FFFF00"/>
                </a:solidFill>
                <a:latin typeface="Times New Roman" pitchFamily="18" charset="0"/>
                <a:cs typeface="Times New Roman" pitchFamily="18" charset="0"/>
              </a:rPr>
              <a:t>Пожарная безопасность</a:t>
            </a:r>
            <a:r>
              <a:rPr lang="ru-RU" sz="3100" b="1" dirty="0" smtClean="0">
                <a:solidFill>
                  <a:srgbClr val="FFFF00"/>
                </a:solidFill>
                <a:latin typeface="Times New Roman" pitchFamily="18" charset="0"/>
                <a:cs typeface="Times New Roman" pitchFamily="18" charset="0"/>
              </a:rPr>
              <a:t>”</a:t>
            </a:r>
            <a:r>
              <a:rPr lang="ru-RU" dirty="0">
                <a:solidFill>
                  <a:schemeClr val="tx2">
                    <a:lumMod val="20000"/>
                    <a:lumOff val="80000"/>
                  </a:schemeClr>
                </a:solidFill>
                <a:latin typeface="Times New Roman" pitchFamily="18" charset="0"/>
                <a:cs typeface="Times New Roman" pitchFamily="18" charset="0"/>
              </a:rPr>
              <a:t/>
            </a:r>
            <a:br>
              <a:rPr lang="ru-RU" dirty="0">
                <a:solidFill>
                  <a:schemeClr val="tx2">
                    <a:lumMod val="20000"/>
                    <a:lumOff val="80000"/>
                  </a:schemeClr>
                </a:solidFill>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3142989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flipV="1">
            <a:off x="685800" y="476670"/>
            <a:ext cx="7702624" cy="288034"/>
          </a:xfrm>
        </p:spPr>
        <p:txBody>
          <a:bodyPr>
            <a:normAutofit fontScale="90000"/>
          </a:bodyPr>
          <a:lstStyle/>
          <a:p>
            <a:endParaRPr lang="ru-RU" dirty="0"/>
          </a:p>
        </p:txBody>
      </p:sp>
      <p:sp>
        <p:nvSpPr>
          <p:cNvPr id="4" name="Подзаголовок 3"/>
          <p:cNvSpPr>
            <a:spLocks noGrp="1"/>
          </p:cNvSpPr>
          <p:nvPr>
            <p:ph type="subTitle" idx="1"/>
          </p:nvPr>
        </p:nvSpPr>
        <p:spPr>
          <a:xfrm>
            <a:off x="539552" y="836712"/>
            <a:ext cx="7848872" cy="5688632"/>
          </a:xfrm>
        </p:spPr>
        <p:txBody>
          <a:bodyPr>
            <a:normAutofit/>
          </a:bodyPr>
          <a:lstStyle/>
          <a:p>
            <a:pPr lvl="0" algn="l">
              <a:spcBef>
                <a:spcPts val="0"/>
              </a:spcBef>
            </a:pPr>
            <a:r>
              <a:rPr lang="ru-RU" sz="2400" dirty="0">
                <a:solidFill>
                  <a:srgbClr val="FFFF00"/>
                </a:solidFill>
                <a:latin typeface="Times New Roman" pitchFamily="18" charset="0"/>
                <a:cs typeface="Times New Roman" pitchFamily="18" charset="0"/>
              </a:rPr>
              <a:t>4. Если загорелась микроволновка… ваши действия…</a:t>
            </a:r>
          </a:p>
          <a:p>
            <a:pPr lvl="0" algn="l">
              <a:spcBef>
                <a:spcPts val="0"/>
              </a:spcBef>
            </a:pPr>
            <a:r>
              <a:rPr lang="ru-RU" sz="2400" dirty="0">
                <a:solidFill>
                  <a:srgbClr val="FFFF00"/>
                </a:solidFill>
                <a:latin typeface="Times New Roman" pitchFamily="18" charset="0"/>
                <a:cs typeface="Times New Roman" pitchFamily="18" charset="0"/>
              </a:rPr>
              <a:t>1) Выбросить в мусоропровод;</a:t>
            </a:r>
          </a:p>
          <a:p>
            <a:pPr lvl="0" algn="l">
              <a:spcBef>
                <a:spcPts val="0"/>
              </a:spcBef>
            </a:pPr>
            <a:r>
              <a:rPr lang="ru-RU" sz="2400" dirty="0">
                <a:solidFill>
                  <a:srgbClr val="FFFF00"/>
                </a:solidFill>
                <a:latin typeface="Times New Roman" pitchFamily="18" charset="0"/>
                <a:cs typeface="Times New Roman" pitchFamily="18" charset="0"/>
              </a:rPr>
              <a:t>2) Залить водой;</a:t>
            </a:r>
          </a:p>
          <a:p>
            <a:pPr lvl="0" algn="l">
              <a:spcBef>
                <a:spcPts val="0"/>
              </a:spcBef>
            </a:pPr>
            <a:r>
              <a:rPr lang="ru-RU" sz="2400" dirty="0">
                <a:solidFill>
                  <a:srgbClr val="FFFF00"/>
                </a:solidFill>
                <a:latin typeface="Times New Roman" pitchFamily="18" charset="0"/>
                <a:cs typeface="Times New Roman" pitchFamily="18" charset="0"/>
              </a:rPr>
              <a:t>3) Отключить от сети и накрыть плотным материалом.</a:t>
            </a:r>
          </a:p>
          <a:p>
            <a:pPr lvl="0" algn="l">
              <a:spcBef>
                <a:spcPts val="0"/>
              </a:spcBef>
            </a:pPr>
            <a:r>
              <a:rPr lang="ru-RU" sz="2400" dirty="0">
                <a:solidFill>
                  <a:srgbClr val="FFFF00"/>
                </a:solidFill>
                <a:latin typeface="Times New Roman" pitchFamily="18" charset="0"/>
                <a:cs typeface="Times New Roman" pitchFamily="18" charset="0"/>
              </a:rPr>
              <a:t> 5. Какого инструктажа по пожарной безопасности не существует?</a:t>
            </a:r>
          </a:p>
          <a:p>
            <a:pPr lvl="0" algn="l">
              <a:spcBef>
                <a:spcPts val="0"/>
              </a:spcBef>
            </a:pPr>
            <a:r>
              <a:rPr lang="ru-RU" sz="2400" dirty="0">
                <a:solidFill>
                  <a:srgbClr val="FFFF00"/>
                </a:solidFill>
                <a:latin typeface="Times New Roman" pitchFamily="18" charset="0"/>
                <a:cs typeface="Times New Roman" pitchFamily="18" charset="0"/>
              </a:rPr>
              <a:t>1) Вводный;</a:t>
            </a:r>
          </a:p>
          <a:p>
            <a:pPr lvl="0" algn="l">
              <a:spcBef>
                <a:spcPts val="0"/>
              </a:spcBef>
            </a:pPr>
            <a:r>
              <a:rPr lang="ru-RU" sz="2400" dirty="0">
                <a:solidFill>
                  <a:srgbClr val="FFFF00"/>
                </a:solidFill>
                <a:latin typeface="Times New Roman" pitchFamily="18" charset="0"/>
                <a:cs typeface="Times New Roman" pitchFamily="18" charset="0"/>
              </a:rPr>
              <a:t>2) Первичный;</a:t>
            </a:r>
          </a:p>
          <a:p>
            <a:pPr lvl="0" algn="l">
              <a:spcBef>
                <a:spcPts val="0"/>
              </a:spcBef>
            </a:pPr>
            <a:r>
              <a:rPr lang="ru-RU" sz="2400" dirty="0">
                <a:solidFill>
                  <a:srgbClr val="FFFF00"/>
                </a:solidFill>
                <a:latin typeface="Times New Roman" pitchFamily="18" charset="0"/>
                <a:cs typeface="Times New Roman" pitchFamily="18" charset="0"/>
              </a:rPr>
              <a:t>3) Вторичный;</a:t>
            </a:r>
          </a:p>
          <a:p>
            <a:pPr lvl="0" algn="l">
              <a:spcBef>
                <a:spcPts val="0"/>
              </a:spcBef>
            </a:pPr>
            <a:r>
              <a:rPr lang="ru-RU" sz="2400" dirty="0">
                <a:solidFill>
                  <a:srgbClr val="FFFF00"/>
                </a:solidFill>
                <a:latin typeface="Times New Roman" pitchFamily="18" charset="0"/>
                <a:cs typeface="Times New Roman" pitchFamily="18" charset="0"/>
              </a:rPr>
              <a:t>4) Повторный;</a:t>
            </a:r>
          </a:p>
          <a:p>
            <a:pPr lvl="0" algn="l">
              <a:spcBef>
                <a:spcPts val="0"/>
              </a:spcBef>
            </a:pPr>
            <a:r>
              <a:rPr lang="ru-RU" sz="2400" dirty="0">
                <a:solidFill>
                  <a:srgbClr val="FFFF00"/>
                </a:solidFill>
                <a:latin typeface="Times New Roman" pitchFamily="18" charset="0"/>
                <a:cs typeface="Times New Roman" pitchFamily="18" charset="0"/>
              </a:rPr>
              <a:t>5) Текущий.</a:t>
            </a:r>
          </a:p>
          <a:p>
            <a:pPr lvl="0" algn="l">
              <a:spcBef>
                <a:spcPts val="0"/>
              </a:spcBef>
            </a:pPr>
            <a:r>
              <a:rPr lang="ru-RU" sz="2400" dirty="0">
                <a:solidFill>
                  <a:srgbClr val="FFFF00"/>
                </a:solidFill>
                <a:latin typeface="Times New Roman" pitchFamily="18" charset="0"/>
                <a:cs typeface="Times New Roman" pitchFamily="18" charset="0"/>
              </a:rPr>
              <a:t>6. Назовите телефон пожарной службы…</a:t>
            </a:r>
          </a:p>
          <a:p>
            <a:pPr lvl="0" algn="l">
              <a:spcBef>
                <a:spcPts val="0"/>
              </a:spcBef>
            </a:pPr>
            <a:r>
              <a:rPr lang="ru-RU" sz="2400" dirty="0">
                <a:solidFill>
                  <a:srgbClr val="FFFF00"/>
                </a:solidFill>
                <a:latin typeface="Times New Roman" pitchFamily="18" charset="0"/>
                <a:cs typeface="Times New Roman" pitchFamily="18" charset="0"/>
              </a:rPr>
              <a:t>1) 02;</a:t>
            </a:r>
          </a:p>
          <a:p>
            <a:pPr lvl="0" algn="l">
              <a:spcBef>
                <a:spcPts val="0"/>
              </a:spcBef>
            </a:pPr>
            <a:r>
              <a:rPr lang="ru-RU" sz="2400" dirty="0">
                <a:solidFill>
                  <a:srgbClr val="FFFF00"/>
                </a:solidFill>
                <a:latin typeface="Times New Roman" pitchFamily="18" charset="0"/>
                <a:cs typeface="Times New Roman" pitchFamily="18" charset="0"/>
              </a:rPr>
              <a:t>2) 05;</a:t>
            </a:r>
          </a:p>
          <a:p>
            <a:pPr lvl="0" algn="l">
              <a:spcBef>
                <a:spcPts val="0"/>
              </a:spcBef>
            </a:pPr>
            <a:r>
              <a:rPr lang="ru-RU" sz="2400" dirty="0">
                <a:solidFill>
                  <a:srgbClr val="FFFF00"/>
                </a:solidFill>
                <a:latin typeface="Times New Roman" pitchFamily="18" charset="0"/>
                <a:cs typeface="Times New Roman" pitchFamily="18" charset="0"/>
              </a:rPr>
              <a:t>3) 01;</a:t>
            </a:r>
          </a:p>
          <a:p>
            <a:endParaRPr lang="ru-RU" dirty="0"/>
          </a:p>
        </p:txBody>
      </p:sp>
    </p:spTree>
    <p:extLst>
      <p:ext uri="{BB962C8B-B14F-4D97-AF65-F5344CB8AC3E}">
        <p14:creationId xmlns:p14="http://schemas.microsoft.com/office/powerpoint/2010/main" val="3597298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solidFill>
                  <a:srgbClr val="FFFF00"/>
                </a:solidFill>
                <a:latin typeface="Times New Roman" pitchFamily="18" charset="0"/>
                <a:cs typeface="Times New Roman" pitchFamily="18" charset="0"/>
              </a:rPr>
              <a:t>2 </a:t>
            </a:r>
            <a:r>
              <a:rPr lang="ru-RU" sz="2800" dirty="0" smtClean="0">
                <a:solidFill>
                  <a:srgbClr val="FFFF00"/>
                </a:solidFill>
                <a:latin typeface="Times New Roman" pitchFamily="18" charset="0"/>
                <a:cs typeface="Times New Roman" pitchFamily="18" charset="0"/>
              </a:rPr>
              <a:t>этап</a:t>
            </a:r>
            <a:r>
              <a:rPr lang="ru-RU" sz="2800" dirty="0">
                <a:solidFill>
                  <a:srgbClr val="FFFF00"/>
                </a:solidFill>
                <a:latin typeface="Times New Roman" pitchFamily="18" charset="0"/>
                <a:cs typeface="Times New Roman" pitchFamily="18" charset="0"/>
              </a:rPr>
              <a:t>. Викторина “ Электробезопасность”</a:t>
            </a:r>
          </a:p>
        </p:txBody>
      </p:sp>
      <p:sp>
        <p:nvSpPr>
          <p:cNvPr id="3" name="Объект 2"/>
          <p:cNvSpPr>
            <a:spLocks noGrp="1"/>
          </p:cNvSpPr>
          <p:nvPr>
            <p:ph idx="1"/>
          </p:nvPr>
        </p:nvSpPr>
        <p:spPr/>
        <p:txBody>
          <a:bodyPr>
            <a:normAutofit fontScale="92500"/>
          </a:bodyPr>
          <a:lstStyle/>
          <a:p>
            <a:r>
              <a:rPr lang="ru-RU" dirty="0">
                <a:solidFill>
                  <a:srgbClr val="FFFF00"/>
                </a:solidFill>
              </a:rPr>
              <a:t>Вопрос 1. Почему электричество считается одним из самых опасных производственных факторов? (оно не имеет запаха, не имеет вкуса, цвета, невидимо)</a:t>
            </a:r>
          </a:p>
          <a:p>
            <a:r>
              <a:rPr lang="ru-RU" dirty="0">
                <a:solidFill>
                  <a:srgbClr val="FFFF00"/>
                </a:solidFill>
              </a:rPr>
              <a:t>Вопрос 2. Сколько групп допуска по электрической безопасности вы знаете?(5 групп.)</a:t>
            </a:r>
          </a:p>
          <a:p>
            <a:r>
              <a:rPr lang="ru-RU" dirty="0">
                <a:solidFill>
                  <a:srgbClr val="FFFF00"/>
                </a:solidFill>
              </a:rPr>
              <a:t>Вопрос 3.Какая величина электрического тока называется не отпускающей?(0,01Ампер)</a:t>
            </a:r>
          </a:p>
          <a:p>
            <a:endParaRPr lang="ru-RU" dirty="0"/>
          </a:p>
        </p:txBody>
      </p:sp>
    </p:spTree>
    <p:extLst>
      <p:ext uri="{BB962C8B-B14F-4D97-AF65-F5344CB8AC3E}">
        <p14:creationId xmlns:p14="http://schemas.microsoft.com/office/powerpoint/2010/main" val="3445605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19256" cy="274042"/>
          </a:xfrm>
        </p:spPr>
        <p:txBody>
          <a:bodyPr>
            <a:normAutofit fontScale="90000"/>
          </a:bodyPr>
          <a:lstStyle/>
          <a:p>
            <a:endParaRPr lang="ru-RU" dirty="0"/>
          </a:p>
        </p:txBody>
      </p:sp>
      <p:sp>
        <p:nvSpPr>
          <p:cNvPr id="3" name="Объект 2"/>
          <p:cNvSpPr>
            <a:spLocks noGrp="1"/>
          </p:cNvSpPr>
          <p:nvPr>
            <p:ph idx="1"/>
          </p:nvPr>
        </p:nvSpPr>
        <p:spPr>
          <a:xfrm>
            <a:off x="457200" y="908720"/>
            <a:ext cx="8219256" cy="5217443"/>
          </a:xfrm>
        </p:spPr>
        <p:txBody>
          <a:bodyPr>
            <a:normAutofit fontScale="70000" lnSpcReduction="20000"/>
          </a:bodyPr>
          <a:lstStyle/>
          <a:p>
            <a:r>
              <a:rPr lang="ru-RU" b="1" dirty="0">
                <a:solidFill>
                  <a:srgbClr val="FFFF00"/>
                </a:solidFill>
                <a:latin typeface="Times New Roman" pitchFamily="18" charset="0"/>
                <a:cs typeface="Times New Roman" pitchFamily="18" charset="0"/>
              </a:rPr>
              <a:t>Вопрос 4</a:t>
            </a:r>
            <a:r>
              <a:rPr lang="ru-RU" dirty="0">
                <a:solidFill>
                  <a:srgbClr val="FFFF00"/>
                </a:solidFill>
                <a:latin typeface="Times New Roman" pitchFamily="18" charset="0"/>
                <a:cs typeface="Times New Roman" pitchFamily="18" charset="0"/>
              </a:rPr>
              <a:t>. </a:t>
            </a:r>
            <a:r>
              <a:rPr lang="ru-RU" i="1" dirty="0">
                <a:solidFill>
                  <a:srgbClr val="FFFF00"/>
                </a:solidFill>
                <a:latin typeface="Times New Roman" pitchFamily="18" charset="0"/>
                <a:cs typeface="Times New Roman" pitchFamily="18" charset="0"/>
              </a:rPr>
              <a:t>Какие факторы влияют на степень поражения человека электрическим током?</a:t>
            </a:r>
            <a:r>
              <a:rPr lang="ru-RU" dirty="0">
                <a:solidFill>
                  <a:srgbClr val="FFFF00"/>
                </a:solidFill>
                <a:latin typeface="Times New Roman" pitchFamily="18" charset="0"/>
                <a:cs typeface="Times New Roman" pitchFamily="18" charset="0"/>
              </a:rPr>
              <a:t> (величина напряжения, сила тока, продолжительность протекания, пути прохождения тока, частота и род тока, состояния кожи в месте прикосновения, степень утомления и нервного напряжения, степень алкогольного опьянения, окружающая среда)</a:t>
            </a:r>
          </a:p>
          <a:p>
            <a:r>
              <a:rPr lang="ru-RU" b="1" dirty="0">
                <a:solidFill>
                  <a:srgbClr val="FFFF00"/>
                </a:solidFill>
                <a:latin typeface="Times New Roman" pitchFamily="18" charset="0"/>
                <a:cs typeface="Times New Roman" pitchFamily="18" charset="0"/>
              </a:rPr>
              <a:t>Вопрос 5. </a:t>
            </a:r>
            <a:r>
              <a:rPr lang="ru-RU" i="1" dirty="0">
                <a:solidFill>
                  <a:srgbClr val="FFFF00"/>
                </a:solidFill>
                <a:latin typeface="Times New Roman" pitchFamily="18" charset="0"/>
                <a:cs typeface="Times New Roman" pitchFamily="18" charset="0"/>
              </a:rPr>
              <a:t>Какие способы защиты от поражения электрическим током вы знаете?</a:t>
            </a:r>
            <a:r>
              <a:rPr lang="ru-RU" dirty="0">
                <a:solidFill>
                  <a:srgbClr val="FFFF00"/>
                </a:solidFill>
                <a:latin typeface="Times New Roman" pitchFamily="18" charset="0"/>
                <a:cs typeface="Times New Roman" pitchFamily="18" charset="0"/>
              </a:rPr>
              <a:t> (изоляция и ограждение токоведущих частей, знаки безопасности и плакаты, применение средств индивидуальной защиты, применение малых напряжений, защитное заземление, защитное отключение, предупредительная сигнализация и блокировка.)</a:t>
            </a:r>
          </a:p>
          <a:p>
            <a:r>
              <a:rPr lang="ru-RU" b="1" dirty="0">
                <a:solidFill>
                  <a:srgbClr val="FFFF00"/>
                </a:solidFill>
                <a:latin typeface="Times New Roman" pitchFamily="18" charset="0"/>
                <a:cs typeface="Times New Roman" pitchFamily="18" charset="0"/>
              </a:rPr>
              <a:t>Вопрос 6.</a:t>
            </a:r>
            <a:r>
              <a:rPr lang="ru-RU" i="1" dirty="0">
                <a:solidFill>
                  <a:srgbClr val="FFFF00"/>
                </a:solidFill>
                <a:latin typeface="Times New Roman" pitchFamily="18" charset="0"/>
                <a:cs typeface="Times New Roman" pitchFamily="18" charset="0"/>
              </a:rPr>
              <a:t>Какова схема действий при поражении электрическим током?</a:t>
            </a:r>
            <a:r>
              <a:rPr lang="ru-RU" dirty="0">
                <a:solidFill>
                  <a:srgbClr val="FFFF00"/>
                </a:solidFill>
                <a:latin typeface="Times New Roman" pitchFamily="18" charset="0"/>
                <a:cs typeface="Times New Roman" pitchFamily="18" charset="0"/>
              </a:rPr>
              <a:t>(Освободить пострадавшего от воздействия электричества, положить на твердое место, растереть тело, дать понюхать нашатырный спирт, при остановке дыхания сделать искусственное дыхание и массаж сердца, вызвать скорую помощь.)</a:t>
            </a:r>
          </a:p>
          <a:p>
            <a:endParaRPr lang="ru-RU" dirty="0"/>
          </a:p>
        </p:txBody>
      </p:sp>
    </p:spTree>
    <p:extLst>
      <p:ext uri="{BB962C8B-B14F-4D97-AF65-F5344CB8AC3E}">
        <p14:creationId xmlns:p14="http://schemas.microsoft.com/office/powerpoint/2010/main" val="176825446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TotalTime>
  <Words>507</Words>
  <Application>Microsoft Office PowerPoint</Application>
  <PresentationFormat>Экран (4:3)</PresentationFormat>
  <Paragraphs>81</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Aharoni</vt:lpstr>
      <vt:lpstr>Arial</vt:lpstr>
      <vt:lpstr>Calibri</vt:lpstr>
      <vt:lpstr>Times New Roman</vt:lpstr>
      <vt:lpstr>Тема Office</vt:lpstr>
      <vt:lpstr>ГБУ КО ПОО «КИТиС»  Викторина, посвященная «Дню охраны труда» </vt:lpstr>
      <vt:lpstr>Цель и задачи викторины </vt:lpstr>
      <vt:lpstr>Методы обучения. Поисковый, исследовательский методы, «мозговой штурм» сочетаются на этом уроке с такими методами, как видеолекция, показ слайдов, беседа, рассказ, инструктаж, демонстрация. Формы работы. Фронтальная, групповая и индивидуальная.  Оборудование- интерактивная доска,  компьютер . Дидактические материалы к уроку. Технологические карты, карточки-задания и карточки с инструкцией по технике безопасности, опорные конспекты, листки контроля.  </vt:lpstr>
      <vt:lpstr>Презентация PowerPoint</vt:lpstr>
      <vt:lpstr>Презентация PowerPoint</vt:lpstr>
      <vt:lpstr>1 этап. “ Пожарная безопасность” </vt:lpstr>
      <vt:lpstr>Презентация PowerPoint</vt:lpstr>
      <vt:lpstr>2 этап. Викторина “ Электробезопасность”</vt:lpstr>
      <vt:lpstr>Презентация PowerPoint</vt:lpstr>
      <vt:lpstr>3 этап. Мы отвечаем сами … Карточка 1. </vt:lpstr>
      <vt:lpstr>Карточка 2. </vt:lpstr>
      <vt:lpstr>4 этап. “Найдите нарушения»</vt:lpstr>
      <vt:lpstr>5 этап. Практическое задание: «Оказание первой помощи при кровотечениях». </vt:lpstr>
      <vt:lpstr>Нерадивый Никодим Расскажу, дружок, тебе я поэму о ТБ, чтоб с тобой не приключалось ни аварий, ни ЧП. Жил ленивый Никодим, нерадивый Никодим,  инструктаж про безопасность был им страшно не любим. На уроки по ТБ он бы вовсе не ходил, от занятия устав и немножечко поспав принимался за работу, Нарушая тот устав нарушал и нарушал –самолюбье потешал дескать, кто-то сильно умный что-то там понаписал. Никодиму как-то раз, залетела стружка в глаз, прежде чем начать работу –глаз ты свой обезопась! Разлетелось сверло парню крупно «повезло», нужно надевать очки –будут в целости зрачки! Вскоре, стоя у станка провалял он дурака, а проверить заземленье он не пробовал пока. Видно, очень сильный ток обеспечивал станок, так пробило вдруг на массу –Никодим свалился с ног! Случай был на высоте, там условия не те : пошатнулся, оступился –непременно быть беде. Пояс парень не надел –в общем, полный беспредел –и, как только что сказали с высоты он полете-е-е-ел… И теперь лежит в гипсу, пьет шипучую «Упсу».«Неужели от несчастий сам себя я не спасу?» Так, страдая, он лежит, по щеке слеза бежит и товарищ сердобольный к парню с помощью спешит:«Сборник правил по ТБ я принес сюда тебе Все мы, знай, не равнодушны, Никодим к твоей судьбе, организм свой подлечи и инструкцию учи». Начался ажиотаж: весь хромающий этаж, докторам на удивленье, дружно учит инструктаж!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СИГНАЛЬНЫЕ ЦВЕТА И ЗНАКИ БЕЗОПАСНОСТИ</dc:title>
  <dc:creator>1</dc:creator>
  <cp:lastModifiedBy>303</cp:lastModifiedBy>
  <cp:revision>80</cp:revision>
  <dcterms:created xsi:type="dcterms:W3CDTF">2013-07-14T11:25:41Z</dcterms:created>
  <dcterms:modified xsi:type="dcterms:W3CDTF">2018-05-14T09:38:41Z</dcterms:modified>
</cp:coreProperties>
</file>