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sldIdLst>
    <p:sldId id="256" r:id="rId2"/>
    <p:sldId id="257" r:id="rId3"/>
    <p:sldId id="263" r:id="rId4"/>
    <p:sldId id="260" r:id="rId5"/>
    <p:sldId id="264" r:id="rId6"/>
    <p:sldId id="258" r:id="rId7"/>
    <p:sldId id="259" r:id="rId8"/>
    <p:sldId id="261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40A4"/>
    <a:srgbClr val="006600"/>
    <a:srgbClr val="003300"/>
    <a:srgbClr val="62B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8B342-3878-43B7-B7F1-9DAAED6FF6F0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85447-63A0-4C34-AEF2-DADCD3108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9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Юная, счастливая мать улыбается младенцу, который сидит на мягкой, белой подушке у</a:t>
            </a:r>
            <a:r>
              <a:rPr lang="ru-RU" baseline="0" dirty="0" smtClean="0"/>
              <a:t> нее на коленях. Итальянская женщина сидит у себя в спальне. Зеленый балдахин подвязан узлом. За окном солнечный пейзаж. </a:t>
            </a:r>
            <a:r>
              <a:rPr lang="ru-RU" dirty="0" smtClean="0"/>
              <a:t>Гвоздика считалась цветком Бога, её изображение – это традиционный</a:t>
            </a:r>
            <a:r>
              <a:rPr lang="ru-RU" baseline="0" dirty="0" smtClean="0"/>
              <a:t> символ Божественной любви.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85447-63A0-4C34-AEF2-DADCD310848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1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христианском</a:t>
            </a:r>
            <a:r>
              <a:rPr lang="ru-RU" baseline="0" dirty="0" smtClean="0"/>
              <a:t> искусстве </a:t>
            </a:r>
            <a:r>
              <a:rPr lang="ru-RU" b="1" baseline="0" dirty="0" smtClean="0"/>
              <a:t>щ</a:t>
            </a:r>
            <a:r>
              <a:rPr lang="ru-RU" b="1" dirty="0" smtClean="0"/>
              <a:t>егол-</a:t>
            </a:r>
            <a:r>
              <a:rPr lang="ru-RU" dirty="0" smtClean="0"/>
              <a:t> символ Страстей</a:t>
            </a:r>
            <a:r>
              <a:rPr lang="ru-RU" baseline="0" dirty="0" smtClean="0"/>
              <a:t> Господних.</a:t>
            </a:r>
          </a:p>
          <a:p>
            <a:r>
              <a:rPr lang="ru-RU" baseline="0" dirty="0" smtClean="0"/>
              <a:t>Композиция картины пирамидальная на фоне сельского пейзажа. Ритмический повтор синего (голубизна неба и дымка в горах), что помогает ощутить глубину пространства.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85447-63A0-4C34-AEF2-DADCD310848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Здесь Иисус</a:t>
            </a:r>
            <a:r>
              <a:rPr lang="ru-RU" baseline="0" dirty="0" smtClean="0"/>
              <a:t> опирается  на колени матери и гладит щегла, которого держит его двоюродный брат Иоанн. </a:t>
            </a:r>
            <a:r>
              <a:rPr lang="ru-RU" dirty="0" smtClean="0"/>
              <a:t>В христианском</a:t>
            </a:r>
            <a:r>
              <a:rPr lang="ru-RU" baseline="0" dirty="0" smtClean="0"/>
              <a:t> искусстве </a:t>
            </a:r>
            <a:r>
              <a:rPr lang="ru-RU" b="1" baseline="0" dirty="0" smtClean="0"/>
              <a:t>щ</a:t>
            </a:r>
            <a:r>
              <a:rPr lang="ru-RU" b="1" dirty="0" smtClean="0"/>
              <a:t>егол-</a:t>
            </a:r>
            <a:r>
              <a:rPr lang="ru-RU" dirty="0" smtClean="0"/>
              <a:t> символ Страстей</a:t>
            </a:r>
            <a:r>
              <a:rPr lang="ru-RU" baseline="0" dirty="0" smtClean="0"/>
              <a:t> Господних.</a:t>
            </a:r>
          </a:p>
          <a:p>
            <a:r>
              <a:rPr lang="ru-RU" baseline="0" dirty="0" smtClean="0"/>
              <a:t>Композиция картины пирамидальная на фоне сельского пейзажа. Ритмический повтор синего (голубизна неба и дымка в горах), что помогает ощутить глубину пространства.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85447-63A0-4C34-AEF2-DADCD310848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5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Мадонна сидит на фоне пейзажа. Она помогает малышу подняться на ножки. Их взгляды встречаются. Рядом с</a:t>
            </a:r>
            <a:r>
              <a:rPr lang="ru-RU" baseline="0" dirty="0" smtClean="0"/>
              <a:t> Иисусом присел на коленях </a:t>
            </a:r>
            <a:r>
              <a:rPr lang="ru-RU" baseline="0" dirty="0" err="1" smtClean="0"/>
              <a:t>снлавятой</a:t>
            </a:r>
            <a:r>
              <a:rPr lang="ru-RU" baseline="0" dirty="0" smtClean="0"/>
              <a:t> Иоанн. Он держит длинный, тонкий крест.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85447-63A0-4C34-AEF2-DADCD310848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73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Тондо</a:t>
            </a:r>
            <a:r>
              <a:rPr lang="ru-RU" dirty="0" smtClean="0"/>
              <a:t>» происходит от итальянского «</a:t>
            </a:r>
            <a:r>
              <a:rPr lang="en-US" dirty="0" err="1" smtClean="0"/>
              <a:t>rotondo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т.е. круглый. Во Флоренции</a:t>
            </a:r>
            <a:r>
              <a:rPr lang="ru-RU" baseline="0" dirty="0" smtClean="0"/>
              <a:t> «</a:t>
            </a:r>
            <a:r>
              <a:rPr lang="ru-RU" baseline="0" dirty="0" err="1" smtClean="0"/>
              <a:t>тондо</a:t>
            </a:r>
            <a:r>
              <a:rPr lang="ru-RU" baseline="0" dirty="0" smtClean="0"/>
              <a:t>» с изображением Мадонны с младенцем были очень популярны.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85447-63A0-4C34-AEF2-DADCD310848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063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«Сикстинская мадонна» Рафаэль -</a:t>
            </a:r>
            <a:r>
              <a:rPr lang="ru-RU" baseline="0" dirty="0" smtClean="0"/>
              <a:t> шедевр мирового искусства. Эпоха «Высокого Ренессанса». Жанр «Христианское искусство»</a:t>
            </a:r>
          </a:p>
          <a:p>
            <a:r>
              <a:rPr lang="ru-RU" baseline="0" dirty="0" smtClean="0"/>
              <a:t>Живописная картина выполнена на холсте, что было редкостью в те времена (зачастую писали на деревянной доске).</a:t>
            </a:r>
            <a:endParaRPr lang="ru-RU" dirty="0" smtClean="0"/>
          </a:p>
          <a:p>
            <a:r>
              <a:rPr lang="ru-RU" dirty="0" smtClean="0"/>
              <a:t>С 1754г. полотно находится в Галерее старых</a:t>
            </a:r>
            <a:r>
              <a:rPr lang="ru-RU" baseline="0" dirty="0" smtClean="0"/>
              <a:t> мастеров в Дрездене.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85447-63A0-4C34-AEF2-DADCD310848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471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«Мадонна с  вуалью» (она же «Мадонна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Лоретто</a:t>
            </a:r>
            <a:r>
              <a:rPr lang="ru-RU" baseline="0" dirty="0" smtClean="0"/>
              <a:t>», «Мадонна </a:t>
            </a:r>
            <a:r>
              <a:rPr lang="ru-RU" baseline="0" dirty="0" err="1" smtClean="0"/>
              <a:t>дель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Пополо</a:t>
            </a:r>
            <a:r>
              <a:rPr lang="ru-RU" baseline="0" dirty="0" smtClean="0"/>
              <a:t>») или просто «Святое семейство».</a:t>
            </a:r>
          </a:p>
          <a:p>
            <a:r>
              <a:rPr lang="ru-RU" b="1" baseline="0" dirty="0" smtClean="0"/>
              <a:t>Как попала на Урал? </a:t>
            </a:r>
          </a:p>
          <a:p>
            <a:r>
              <a:rPr lang="ru-RU" baseline="0" dirty="0" smtClean="0"/>
              <a:t>Николай Демидов собирал предметы искусства эпохи Возрождения. В списке его коллекции значилось 13 картин на сюжет «Святое семейство». 7 из них куплены в Италии, 6 – во Франции (по одной из версий).</a:t>
            </a:r>
          </a:p>
          <a:p>
            <a:r>
              <a:rPr lang="ru-RU" baseline="0" dirty="0" smtClean="0"/>
              <a:t>Картину нашли на Урале в 1924г.  Художник И. Грабарь, который проводил исследование, назвал ее «</a:t>
            </a:r>
            <a:r>
              <a:rPr lang="ru-RU" baseline="0" dirty="0" err="1" smtClean="0"/>
              <a:t>Тагильской</a:t>
            </a:r>
            <a:r>
              <a:rPr lang="ru-RU" baseline="0" dirty="0" smtClean="0"/>
              <a:t> мадонной». Точно ли это работа Рафаэля или его учеников остается загадкой по сей день. Споры не утихают, едины лишь во мнении, что это лучшая копия из копий художников эпохи Возрождения.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85447-63A0-4C34-AEF2-DADCD310848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0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«Образ Мадонны с младенцем в живописи Рафаэля Санти» </a:t>
            </a:r>
            <a:r>
              <a:rPr lang="ru-RU" dirty="0" smtClean="0"/>
              <a:t>(4–6 классы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Составитель: Королева Г.П., педагог изобразительного искусства</a:t>
            </a:r>
            <a:r>
              <a:rPr lang="ru-RU" sz="1600" smtClean="0"/>
              <a:t>,                 МБОУ </a:t>
            </a:r>
            <a:r>
              <a:rPr lang="ru-RU" sz="1600" dirty="0" smtClean="0"/>
              <a:t>СОШ №86, г Екатеринбург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439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2400"/>
            <a:ext cx="8219256" cy="756320"/>
          </a:xfrm>
        </p:spPr>
        <p:txBody>
          <a:bodyPr>
            <a:normAutofit/>
          </a:bodyPr>
          <a:lstStyle/>
          <a:p>
            <a:r>
              <a:rPr lang="ru-RU" dirty="0" smtClean="0"/>
              <a:t>«Мадонна с вуалью» («Святое семейство»)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63700"/>
            <a:ext cx="6096000" cy="4048125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70" y="1084162"/>
            <a:ext cx="3486844" cy="4937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602128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 «</a:t>
            </a:r>
            <a:r>
              <a:rPr lang="ru-RU" sz="2400" dirty="0" err="1" smtClean="0"/>
              <a:t>Тагильская</a:t>
            </a:r>
            <a:r>
              <a:rPr lang="ru-RU" sz="2400" dirty="0" smtClean="0"/>
              <a:t> мадонна»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028384" y="2708920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?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7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52400"/>
            <a:ext cx="6419056" cy="990600"/>
          </a:xfrm>
        </p:spPr>
        <p:txBody>
          <a:bodyPr/>
          <a:lstStyle/>
          <a:p>
            <a:r>
              <a:rPr lang="ru-RU" dirty="0" smtClean="0"/>
              <a:t>Обобщение: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19672" y="1412776"/>
            <a:ext cx="7200800" cy="47441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Рафаэль написал по меньшей мере </a:t>
            </a:r>
            <a:r>
              <a:rPr lang="ru-RU" dirty="0" smtClean="0">
                <a:solidFill>
                  <a:srgbClr val="C00000"/>
                </a:solidFill>
              </a:rPr>
              <a:t>17 Мадонн с младенцем.</a:t>
            </a:r>
          </a:p>
          <a:p>
            <a:r>
              <a:rPr lang="ru-RU" smtClean="0"/>
              <a:t>Тема </a:t>
            </a:r>
            <a:r>
              <a:rPr lang="ru-RU" dirty="0" smtClean="0"/>
              <a:t>одна, а все </a:t>
            </a:r>
            <a:r>
              <a:rPr lang="ru-RU" smtClean="0"/>
              <a:t>картины  у Рафаэля </a:t>
            </a:r>
            <a:r>
              <a:rPr lang="ru-RU" dirty="0" smtClean="0"/>
              <a:t>разные.  Ему удалось очень точно передать близость матери и ребенка через </a:t>
            </a:r>
            <a:r>
              <a:rPr lang="ru-RU" dirty="0" smtClean="0">
                <a:solidFill>
                  <a:srgbClr val="C00000"/>
                </a:solidFill>
              </a:rPr>
              <a:t>композицию, цвет.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Образы Рафаэля  необычайно лиричны и нежны. Его </a:t>
            </a:r>
            <a:r>
              <a:rPr lang="ru-RU" dirty="0"/>
              <a:t>М</a:t>
            </a:r>
            <a:r>
              <a:rPr lang="ru-RU" dirty="0" smtClean="0"/>
              <a:t>адонны идеализированно прекрасны и являются символом </a:t>
            </a:r>
            <a:r>
              <a:rPr lang="ru-RU" dirty="0" smtClean="0">
                <a:solidFill>
                  <a:srgbClr val="C00000"/>
                </a:solidFill>
              </a:rPr>
              <a:t>всепрощающей материнской любви.</a:t>
            </a:r>
          </a:p>
          <a:p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роизведения Рафаэля являются </a:t>
            </a:r>
            <a:r>
              <a:rPr lang="ru-RU" dirty="0" smtClean="0">
                <a:solidFill>
                  <a:srgbClr val="C00000"/>
                </a:solidFill>
              </a:rPr>
              <a:t>шедеврами мирового искусства.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40160" cy="1948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97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Рафаэль  Санти (1483-1520)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3551888" cy="4937125"/>
          </a:xfrm>
        </p:spPr>
      </p:pic>
      <p:sp>
        <p:nvSpPr>
          <p:cNvPr id="3" name="TextBox 2"/>
          <p:cNvSpPr txBox="1"/>
          <p:nvPr/>
        </p:nvSpPr>
        <p:spPr>
          <a:xfrm>
            <a:off x="5220072" y="1772816"/>
            <a:ext cx="37444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Творчество итальянского художника многогранно:                                 он расписывал стены в храмах, писал портреты знаменитых людей  своего времени. </a:t>
            </a:r>
          </a:p>
          <a:p>
            <a:r>
              <a:rPr lang="ru-RU" sz="2400" dirty="0" smtClean="0"/>
              <a:t>	Но </a:t>
            </a:r>
            <a:r>
              <a:rPr lang="ru-RU" sz="2400" dirty="0"/>
              <a:t>о</a:t>
            </a:r>
            <a:r>
              <a:rPr lang="ru-RU" sz="2400" dirty="0" smtClean="0"/>
              <a:t>собое место в  его творчестве занимает </a:t>
            </a:r>
            <a:r>
              <a:rPr lang="ru-RU" sz="2400" dirty="0" smtClean="0">
                <a:solidFill>
                  <a:srgbClr val="C00000"/>
                </a:solidFill>
              </a:rPr>
              <a:t> тема Материнства (Мадонны с младенцем).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5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	Тема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Мадонны с младенцем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C00000"/>
                </a:solidFill>
              </a:rPr>
              <a:t>с </a:t>
            </a:r>
            <a:r>
              <a:rPr lang="en-US" dirty="0" smtClean="0">
                <a:solidFill>
                  <a:srgbClr val="C00000"/>
                </a:solidFill>
              </a:rPr>
              <a:t>XV</a:t>
            </a:r>
            <a:r>
              <a:rPr lang="ru-RU" dirty="0">
                <a:solidFill>
                  <a:srgbClr val="C00000"/>
                </a:solidFill>
              </a:rPr>
              <a:t>в. </a:t>
            </a:r>
            <a:r>
              <a:rPr lang="ru-RU" dirty="0" smtClean="0"/>
              <a:t>стала одной из самых популярных в европейском искусстве. Заказывали Мадонн для </a:t>
            </a:r>
            <a:r>
              <a:rPr lang="ru-RU" dirty="0" smtClean="0">
                <a:solidFill>
                  <a:srgbClr val="C00000"/>
                </a:solidFill>
              </a:rPr>
              <a:t>украшения дворцов и фамильных капелл.</a:t>
            </a:r>
          </a:p>
          <a:p>
            <a:pPr marL="0" indent="0" algn="just">
              <a:buNone/>
            </a:pPr>
            <a:r>
              <a:rPr lang="ru-RU" dirty="0" smtClean="0"/>
              <a:t>Традиционно  ранее их  изображали сидящими на тронах. </a:t>
            </a:r>
          </a:p>
          <a:p>
            <a:pPr marL="0" indent="0" algn="just">
              <a:buNone/>
            </a:pPr>
            <a:r>
              <a:rPr lang="ru-RU" dirty="0" smtClean="0"/>
              <a:t>	Рафаэль выбирает для своих </a:t>
            </a:r>
            <a:r>
              <a:rPr lang="ru-RU" dirty="0"/>
              <a:t>М</a:t>
            </a:r>
            <a:r>
              <a:rPr lang="ru-RU" dirty="0" smtClean="0"/>
              <a:t>адонн разные ситуации: пишет Мадонну в окружении людей, с младенцем на руках или в одиночестве. </a:t>
            </a:r>
            <a:r>
              <a:rPr lang="ru-RU" dirty="0"/>
              <a:t>И</a:t>
            </a:r>
            <a:r>
              <a:rPr lang="ru-RU" dirty="0" smtClean="0"/>
              <a:t> в самом разном настроении.</a:t>
            </a:r>
          </a:p>
          <a:p>
            <a:pPr marL="0" indent="0" algn="just">
              <a:buNone/>
            </a:pPr>
            <a:r>
              <a:rPr lang="ru-RU" dirty="0" smtClean="0"/>
              <a:t>	В Римско-католической церкви </a:t>
            </a:r>
            <a:r>
              <a:rPr lang="ru-RU" dirty="0" smtClean="0">
                <a:solidFill>
                  <a:srgbClr val="C00000"/>
                </a:solidFill>
              </a:rPr>
              <a:t>Мария,</a:t>
            </a:r>
            <a:r>
              <a:rPr lang="ru-RU" dirty="0" smtClean="0"/>
              <a:t> мать Иисуса – это </a:t>
            </a:r>
            <a:r>
              <a:rPr lang="ru-RU" dirty="0" smtClean="0">
                <a:solidFill>
                  <a:srgbClr val="C00000"/>
                </a:solidFill>
              </a:rPr>
              <a:t>Царица небесная.</a:t>
            </a:r>
          </a:p>
          <a:p>
            <a:pPr marL="0" indent="0" algn="just">
              <a:buNone/>
            </a:pPr>
            <a:r>
              <a:rPr lang="ru-RU" dirty="0" smtClean="0"/>
              <a:t>	Рафаэль первым сделал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религиозные мотивы глубоко </a:t>
            </a:r>
            <a:r>
              <a:rPr lang="ru-RU" dirty="0" smtClean="0">
                <a:solidFill>
                  <a:srgbClr val="C00000"/>
                </a:solidFill>
              </a:rPr>
              <a:t>человечными.</a:t>
            </a:r>
          </a:p>
        </p:txBody>
      </p:sp>
    </p:spTree>
    <p:extLst>
      <p:ext uri="{BB962C8B-B14F-4D97-AF65-F5344CB8AC3E}">
        <p14:creationId xmlns:p14="http://schemas.microsoft.com/office/powerpoint/2010/main" val="24254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52400"/>
            <a:ext cx="6419056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«Мадонна с гвоздиками» 1506-1507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28800"/>
            <a:ext cx="3198088" cy="3970040"/>
          </a:xfr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40160" cy="1948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9512" y="4509120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Дерево, масло.</a:t>
            </a:r>
          </a:p>
          <a:p>
            <a:pPr algn="ctr"/>
            <a:r>
              <a:rPr lang="ru-RU" dirty="0" smtClean="0"/>
              <a:t>Национальная галерея. Лондон. Великобритания.</a:t>
            </a:r>
          </a:p>
          <a:p>
            <a:pPr algn="ctr"/>
            <a:r>
              <a:rPr lang="ru-RU" dirty="0" smtClean="0"/>
              <a:t>28,8х22,9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088" y="51558"/>
            <a:ext cx="3779912" cy="13681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840A4"/>
                </a:solidFill>
              </a:rPr>
              <a:t>-О чем хотел рассказать художник зрителям?</a:t>
            </a:r>
            <a:endParaRPr lang="ru-RU" sz="2400" dirty="0">
              <a:solidFill>
                <a:srgbClr val="C840A4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4869160"/>
            <a:ext cx="4427984" cy="19888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  любви матери к своему ребенку. </a:t>
            </a:r>
            <a:r>
              <a:rPr lang="ru-RU" sz="2000" dirty="0" smtClean="0">
                <a:solidFill>
                  <a:srgbClr val="002060"/>
                </a:solidFill>
              </a:rPr>
              <a:t>С какой нежностью и благоговейно она смотрит на малыша, играет с ним, заботится о нем. Ее  полуулыбка и глаза излучают радость рождения сына.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6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52400"/>
            <a:ext cx="6707088" cy="990600"/>
          </a:xfrm>
        </p:spPr>
        <p:txBody>
          <a:bodyPr/>
          <a:lstStyle/>
          <a:p>
            <a:pPr algn="ctr"/>
            <a:r>
              <a:rPr lang="ru-RU" dirty="0" smtClean="0"/>
              <a:t>«Мадонна с щеглом» 1507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60"/>
            <a:ext cx="3680633" cy="4937125"/>
          </a:xfrm>
          <a:ln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2698"/>
            <a:ext cx="1440160" cy="1948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148064" y="82698"/>
            <a:ext cx="3995936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840A4"/>
                </a:solidFill>
              </a:rPr>
              <a:t>- О чем рассказывает эта картина?</a:t>
            </a:r>
            <a:endParaRPr lang="ru-RU" sz="2400" dirty="0">
              <a:solidFill>
                <a:srgbClr val="C840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81128"/>
            <a:ext cx="226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ерево, масло.</a:t>
            </a:r>
          </a:p>
          <a:p>
            <a:pPr algn="ctr"/>
            <a:r>
              <a:rPr lang="ru-RU" dirty="0" smtClean="0"/>
              <a:t>Галерея Уффици, Флоренция, Италия.</a:t>
            </a:r>
          </a:p>
          <a:p>
            <a:pPr algn="ctr"/>
            <a:r>
              <a:rPr lang="ru-RU" dirty="0" smtClean="0"/>
              <a:t>111х77,5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6" y="2460273"/>
            <a:ext cx="1867909" cy="21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3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22733"/>
            <a:ext cx="6707088" cy="990600"/>
          </a:xfrm>
        </p:spPr>
        <p:txBody>
          <a:bodyPr/>
          <a:lstStyle/>
          <a:p>
            <a:pPr algn="ctr"/>
            <a:r>
              <a:rPr lang="ru-RU" dirty="0" smtClean="0"/>
              <a:t>«Мадонна с щеглом» 1507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78" y="1229320"/>
            <a:ext cx="3680633" cy="4937125"/>
          </a:xfrm>
          <a:ln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40160" cy="1948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148064" y="1520788"/>
            <a:ext cx="3995936" cy="13321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840A4"/>
                </a:solidFill>
              </a:rPr>
              <a:t>- Как цвет помогает достичь выразительности образов?</a:t>
            </a:r>
            <a:endParaRPr lang="ru-RU" sz="2400" dirty="0">
              <a:solidFill>
                <a:srgbClr val="C840A4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15608" y="3212976"/>
            <a:ext cx="3528392" cy="29523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	Яркие чистые цвета: </a:t>
            </a:r>
            <a:r>
              <a:rPr lang="ru-RU" sz="2000" u="sng" dirty="0" smtClean="0">
                <a:solidFill>
                  <a:srgbClr val="002060"/>
                </a:solidFill>
              </a:rPr>
              <a:t>синий и красный </a:t>
            </a:r>
            <a:r>
              <a:rPr lang="ru-RU" sz="2000" dirty="0" smtClean="0">
                <a:solidFill>
                  <a:srgbClr val="002060"/>
                </a:solidFill>
              </a:rPr>
              <a:t>в одежде Мадонны выводят ее на центральное место;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	Обнаженные </a:t>
            </a:r>
            <a:r>
              <a:rPr lang="ru-RU" sz="2000" u="sng" dirty="0" smtClean="0">
                <a:solidFill>
                  <a:srgbClr val="002060"/>
                </a:solidFill>
              </a:rPr>
              <a:t>светлые </a:t>
            </a:r>
            <a:r>
              <a:rPr lang="ru-RU" sz="2000" dirty="0" smtClean="0">
                <a:solidFill>
                  <a:srgbClr val="002060"/>
                </a:solidFill>
              </a:rPr>
              <a:t>тела малышей выделяются на фоне </a:t>
            </a:r>
            <a:r>
              <a:rPr lang="ru-RU" sz="2000" u="sng" dirty="0" smtClean="0">
                <a:solidFill>
                  <a:srgbClr val="002060"/>
                </a:solidFill>
              </a:rPr>
              <a:t>темно-синего</a:t>
            </a:r>
            <a:r>
              <a:rPr lang="ru-RU" sz="2000" dirty="0" smtClean="0">
                <a:solidFill>
                  <a:srgbClr val="002060"/>
                </a:solidFill>
              </a:rPr>
              <a:t> плаща матери.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6600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006600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846" y="4581128"/>
            <a:ext cx="1995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ерево, масло.</a:t>
            </a:r>
          </a:p>
          <a:p>
            <a:pPr algn="ctr"/>
            <a:r>
              <a:rPr lang="ru-RU" dirty="0" smtClean="0"/>
              <a:t>Галерея Уффици, Флоренция, Италия.</a:t>
            </a:r>
          </a:p>
          <a:p>
            <a:pPr algn="ctr"/>
            <a:r>
              <a:rPr lang="ru-RU" dirty="0" smtClean="0"/>
              <a:t>111х77,5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2" y="2289448"/>
            <a:ext cx="1867909" cy="21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9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6120680" cy="1008112"/>
          </a:xfrm>
        </p:spPr>
        <p:txBody>
          <a:bodyPr>
            <a:normAutofit/>
          </a:bodyPr>
          <a:lstStyle/>
          <a:p>
            <a:r>
              <a:rPr lang="ru-RU" dirty="0" smtClean="0"/>
              <a:t>«Прекрасная садовница» 1507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88" y="1219200"/>
            <a:ext cx="3204624" cy="49371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40160" cy="1948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9512" y="458112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Дерево, масло.               Лувр, Париж, Франция. </a:t>
            </a:r>
          </a:p>
          <a:p>
            <a:pPr algn="ctr"/>
            <a:r>
              <a:rPr lang="ru-RU" dirty="0" smtClean="0"/>
              <a:t>122х80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8064" y="158164"/>
            <a:ext cx="3995936" cy="115212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840A4"/>
                </a:solidFill>
              </a:rPr>
              <a:t>- Какие чувства и эмоции вызывает эта картина?</a:t>
            </a:r>
            <a:endParaRPr lang="ru-RU" sz="2400" dirty="0">
              <a:solidFill>
                <a:srgbClr val="C840A4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2120" y="4509120"/>
            <a:ext cx="3491880" cy="20882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Любовь матери к детям. </a:t>
            </a:r>
            <a:r>
              <a:rPr lang="ru-RU" sz="2000" dirty="0">
                <a:solidFill>
                  <a:srgbClr val="002060"/>
                </a:solidFill>
              </a:rPr>
              <a:t>М</a:t>
            </a:r>
            <a:r>
              <a:rPr lang="ru-RU" sz="2000" dirty="0" smtClean="0">
                <a:solidFill>
                  <a:srgbClr val="002060"/>
                </a:solidFill>
              </a:rPr>
              <a:t>альчики преданно смотрят на мать, доверяют ей и уверены, что она всегда придет им на помощь.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52400"/>
            <a:ext cx="6491064" cy="990600"/>
          </a:xfrm>
        </p:spPr>
        <p:txBody>
          <a:bodyPr/>
          <a:lstStyle/>
          <a:p>
            <a:r>
              <a:rPr lang="ru-RU" dirty="0" smtClean="0"/>
              <a:t>«Мадонна в кресле» 1513-1514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76" y="1219200"/>
            <a:ext cx="4837048" cy="49371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40160" cy="1948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9512" y="4149080"/>
            <a:ext cx="187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алерея </a:t>
            </a:r>
            <a:r>
              <a:rPr lang="ru-RU" dirty="0" err="1" smtClean="0"/>
              <a:t>Палатина</a:t>
            </a:r>
            <a:r>
              <a:rPr lang="ru-RU" dirty="0" smtClean="0"/>
              <a:t>, дворец </a:t>
            </a:r>
            <a:r>
              <a:rPr lang="ru-RU" dirty="0" err="1" smtClean="0"/>
              <a:t>Питти</a:t>
            </a:r>
            <a:r>
              <a:rPr lang="ru-RU" dirty="0" smtClean="0"/>
              <a:t>, Флоренция (</a:t>
            </a:r>
            <a:r>
              <a:rPr lang="ru-RU" dirty="0" err="1" smtClean="0"/>
              <a:t>тондо</a:t>
            </a:r>
            <a:r>
              <a:rPr lang="ru-RU" dirty="0" smtClean="0"/>
              <a:t> диаметром 71)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85792" y="171810"/>
            <a:ext cx="4104456" cy="11521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840A4"/>
                </a:solidFill>
              </a:rPr>
              <a:t>- Как удалось Рафаэлю вписать образы в круг?</a:t>
            </a:r>
            <a:endParaRPr lang="ru-RU" sz="2400" dirty="0">
              <a:solidFill>
                <a:srgbClr val="C840A4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015" y="4887744"/>
            <a:ext cx="4344857" cy="18350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3300"/>
                </a:solidFill>
              </a:rPr>
              <a:t>В композиции картины: </a:t>
            </a:r>
            <a:r>
              <a:rPr lang="ru-RU" sz="2000" dirty="0">
                <a:solidFill>
                  <a:srgbClr val="003300"/>
                </a:solidFill>
              </a:rPr>
              <a:t>и</a:t>
            </a:r>
            <a:r>
              <a:rPr lang="ru-RU" sz="2000" dirty="0" smtClean="0">
                <a:solidFill>
                  <a:srgbClr val="003300"/>
                </a:solidFill>
              </a:rPr>
              <a:t>згиб спины и наклон головы матери, мальчик прижимается к груди мамы, болтая ножками; брат Иоанн, как ангелочек, сложил ручки в мольбе и внимательно смотрит за них.</a:t>
            </a:r>
            <a:endParaRPr lang="ru-RU" sz="20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52400"/>
            <a:ext cx="706712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«Сикстинская мадонна» Рафаэль. 1512</a:t>
            </a:r>
            <a:br>
              <a:rPr lang="ru-RU" dirty="0" smtClean="0"/>
            </a:br>
            <a:r>
              <a:rPr lang="ru-RU" sz="2400" dirty="0" smtClean="0"/>
              <a:t>Дрезденская картинная галерея. Германия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276" y="1219200"/>
            <a:ext cx="3601448" cy="4937125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1274618" y="4128655"/>
            <a:ext cx="7401838" cy="93482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«Сикстинская мадонна» - гениальное воплощение Рафаэлем идеи Материнства и жертвенной любви.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40160" cy="1948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732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427</TotalTime>
  <Words>728</Words>
  <Application>Microsoft Office PowerPoint</Application>
  <PresentationFormat>Экран (4:3)</PresentationFormat>
  <Paragraphs>76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Начальная</vt:lpstr>
      <vt:lpstr>«Образ Мадонны с младенцем в живописи Рафаэля Санти» (4–6 классы)</vt:lpstr>
      <vt:lpstr>Рафаэль  Санти (1483-1520)</vt:lpstr>
      <vt:lpstr>Презентация PowerPoint</vt:lpstr>
      <vt:lpstr>«Мадонна с гвоздиками» 1506-1507</vt:lpstr>
      <vt:lpstr>«Мадонна с щеглом» 1507</vt:lpstr>
      <vt:lpstr>«Мадонна с щеглом» 1507</vt:lpstr>
      <vt:lpstr>«Прекрасная садовница» 1507</vt:lpstr>
      <vt:lpstr>«Мадонна в кресле» 1513-1514</vt:lpstr>
      <vt:lpstr>«Сикстинская мадонна» Рафаэль. 1512 Дрезденская картинная галерея. Германия</vt:lpstr>
      <vt:lpstr>«Мадонна с вуалью» («Святое семейство»)</vt:lpstr>
      <vt:lpstr>Обобщение: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Galya</dc:creator>
  <cp:lastModifiedBy>Пользователь Windows</cp:lastModifiedBy>
  <cp:revision>45</cp:revision>
  <dcterms:created xsi:type="dcterms:W3CDTF">2020-06-01T13:34:22Z</dcterms:created>
  <dcterms:modified xsi:type="dcterms:W3CDTF">2020-10-08T12:45:14Z</dcterms:modified>
</cp:coreProperties>
</file>