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6A6A96-83BF-4138-B420-754B831B4360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0EF31B-BD3C-4D7E-A6F4-206C9DC3D90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istant-lesson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406640" cy="4768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8424936" cy="616530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 Вариант                                                                   </a:t>
            </a:r>
            <a:r>
              <a:rPr lang="en-US" b="1" dirty="0" smtClean="0"/>
              <a:t>II</a:t>
            </a:r>
            <a:r>
              <a:rPr lang="ru-RU" b="1" dirty="0" smtClean="0"/>
              <a:t>Вариант</a:t>
            </a:r>
          </a:p>
          <a:p>
            <a:r>
              <a:rPr lang="ru-RU" sz="2000" b="1" dirty="0" smtClean="0"/>
              <a:t>1) Напишите  6 биоэлементов                1) Напишите 4 макроэлемента</a:t>
            </a:r>
          </a:p>
          <a:p>
            <a:r>
              <a:rPr lang="ru-RU" sz="2000" b="1" dirty="0" smtClean="0"/>
              <a:t>2) Обеспечивает</a:t>
            </a:r>
          </a:p>
          <a:p>
            <a:r>
              <a:rPr lang="ru-RU" sz="2000" b="1" dirty="0" smtClean="0"/>
              <a:t>свёртываемость крови                              2) Участвуют в формировании</a:t>
            </a:r>
          </a:p>
          <a:p>
            <a:r>
              <a:rPr lang="ru-RU" sz="2000" b="1" dirty="0" smtClean="0"/>
              <a:t>                                                                                           костной ткани (2 элемента)</a:t>
            </a:r>
          </a:p>
          <a:p>
            <a:r>
              <a:rPr lang="ru-RU" sz="2000" b="1" dirty="0" smtClean="0"/>
              <a:t>3) Участвует </a:t>
            </a:r>
            <a:r>
              <a:rPr lang="ru-RU" sz="2000" b="1" dirty="0"/>
              <a:t>в</a:t>
            </a:r>
            <a:r>
              <a:rPr lang="ru-RU" sz="2000" b="1" dirty="0" smtClean="0"/>
              <a:t> фотосинтезе                     3) Избирательная проницаемость</a:t>
            </a:r>
          </a:p>
          <a:p>
            <a:r>
              <a:rPr lang="ru-RU" sz="2000" b="1" dirty="0" smtClean="0"/>
              <a:t>                                                                                                     мембран                                 4) Входит в гемоглобин эритроцита,</a:t>
            </a:r>
          </a:p>
          <a:p>
            <a:r>
              <a:rPr lang="ru-RU" sz="2000" b="1" dirty="0" smtClean="0"/>
              <a:t>Транспортирует  газы                                 4 )Проводит нервный импульс</a:t>
            </a:r>
          </a:p>
          <a:p>
            <a:r>
              <a:rPr lang="ru-RU" sz="2000" b="1" dirty="0" smtClean="0"/>
              <a:t>5) В составе гормона инсулина                     5) В составе гормона тироксина</a:t>
            </a:r>
          </a:p>
          <a:p>
            <a:r>
              <a:rPr lang="ru-RU" sz="2000" b="1" dirty="0" smtClean="0"/>
              <a:t>6) В составе эмали зубов                                  6) В составе витамина В 12</a:t>
            </a:r>
          </a:p>
          <a:p>
            <a:r>
              <a:rPr lang="ru-RU" sz="2000" b="1" dirty="0" smtClean="0"/>
              <a:t>7) Напишите 3 </a:t>
            </a:r>
            <a:r>
              <a:rPr lang="ru-RU" sz="2000" b="1" dirty="0" err="1" smtClean="0"/>
              <a:t>ультрамикроэлемента</a:t>
            </a:r>
            <a:r>
              <a:rPr lang="ru-RU" sz="2000" b="1" dirty="0" smtClean="0"/>
              <a:t>        7) Напишите 3 группы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химических веществ организма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Критерии оценивания: верно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</a:rPr>
              <a:t> ответов «5»,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</a:rPr>
              <a:t> ответов «4»,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</a:rPr>
              <a:t>-5 ответов «3»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1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93" y="1323725"/>
            <a:ext cx="4896544" cy="450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Неорганические вещества клетки</a:t>
            </a:r>
            <a:br>
              <a:rPr lang="ru-RU" sz="3600" b="1" dirty="0" smtClean="0"/>
            </a:br>
            <a:r>
              <a:rPr lang="ru-RU" sz="3600" b="1" dirty="0" smtClean="0"/>
              <a:t>Вода</a:t>
            </a: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2618"/>
            <a:ext cx="358558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051720" y="4941168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ttps://fhd.multiurok.ru/viewImage.php?image=http://sportkompas.ru/wp-content/uploads/2013/12/znachenie-vody-v-organizme-chelove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4" t="27850" r="8690" b="12305"/>
          <a:stretch/>
        </p:blipFill>
        <p:spPr bwMode="auto">
          <a:xfrm>
            <a:off x="971600" y="1364618"/>
            <a:ext cx="3788532" cy="48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ru-RU" dirty="0" smtClean="0"/>
              <a:t>Химические свойства воды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624736" cy="255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2669" y="1052736"/>
            <a:ext cx="8294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1) Полярность </a:t>
            </a:r>
            <a:r>
              <a:rPr lang="ru-RU" sz="2000" b="1" dirty="0" smtClean="0"/>
              <a:t>– неравномерное распределение зарядов в молекуле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625" y="1556792"/>
            <a:ext cx="606576" cy="304570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Ди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поль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912" y="4941168"/>
            <a:ext cx="7890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 </a:t>
            </a:r>
            <a:r>
              <a:rPr lang="ru-RU" sz="2400" b="1" dirty="0" smtClean="0">
                <a:solidFill>
                  <a:srgbClr val="FF0000"/>
                </a:solidFill>
              </a:rPr>
              <a:t>Ковалентные полярные связи </a:t>
            </a:r>
            <a:r>
              <a:rPr lang="ru-RU" sz="2000" b="1" dirty="0" smtClean="0"/>
              <a:t>– внутри молекулы, сильные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Водородные связи </a:t>
            </a:r>
            <a:r>
              <a:rPr lang="ru-RU" sz="2000" b="1" dirty="0" smtClean="0"/>
              <a:t>– между молекулами, в 15-20 раз слабее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1"/>
            <a:ext cx="7992888" cy="48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s03.infourok.ru/uploads/ex/0eed/0001a914-34965b8e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" y="186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Физиологические свойства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8064896" cy="6120680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dirty="0" smtClean="0"/>
              <a:t>1 </a:t>
            </a:r>
            <a:r>
              <a:rPr lang="ru-RU" dirty="0" smtClean="0"/>
              <a:t>Растворитель</a:t>
            </a:r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dirty="0" smtClean="0"/>
              <a:t> 2 Гидролиз веществ/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Фотосинтез </a:t>
            </a:r>
          </a:p>
          <a:p>
            <a:pPr marL="82296" indent="0" algn="ctr">
              <a:buNone/>
            </a:pPr>
            <a:r>
              <a:rPr lang="ru-RU" dirty="0" smtClean="0"/>
              <a:t>3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Транспорт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веществ</a:t>
            </a:r>
          </a:p>
          <a:p>
            <a:pPr marL="82296" indent="0" algn="ctr">
              <a:buNone/>
            </a:pPr>
            <a:r>
              <a:rPr lang="ru-RU" b="1" i="1" dirty="0" smtClean="0"/>
              <a:t>гомеостаз</a:t>
            </a:r>
          </a:p>
          <a:p>
            <a:pPr marL="82296" indent="0" algn="ctr">
              <a:buNone/>
            </a:pPr>
            <a:r>
              <a:rPr lang="ru-RU" dirty="0" smtClean="0"/>
              <a:t>4Теплоёмкость/теплопроводность</a:t>
            </a:r>
          </a:p>
          <a:p>
            <a:pPr marL="82296" indent="0" algn="ctr">
              <a:buNone/>
            </a:pPr>
            <a:r>
              <a:rPr lang="ru-RU" b="1" i="1" dirty="0" smtClean="0"/>
              <a:t>терморегуляция  </a:t>
            </a:r>
          </a:p>
          <a:p>
            <a:pPr marL="82296" indent="0" algn="ctr">
              <a:buNone/>
            </a:pPr>
            <a:r>
              <a:rPr lang="ru-RU" dirty="0" smtClean="0"/>
              <a:t>5 </a:t>
            </a:r>
            <a:r>
              <a:rPr lang="ru-RU" dirty="0" smtClean="0">
                <a:solidFill>
                  <a:srgbClr val="FF0000"/>
                </a:solidFill>
              </a:rPr>
              <a:t>Тургор</a:t>
            </a:r>
            <a:r>
              <a:rPr lang="ru-RU" dirty="0" smtClean="0"/>
              <a:t> – давление воды на мембрану</a:t>
            </a:r>
          </a:p>
          <a:p>
            <a:pPr marL="82296" indent="0" algn="ctr">
              <a:buNone/>
            </a:pPr>
            <a:r>
              <a:rPr lang="ru-RU" b="1" i="1" dirty="0" smtClean="0"/>
              <a:t>Упругость/</a:t>
            </a:r>
            <a:r>
              <a:rPr lang="ru-RU" b="1" i="1" dirty="0" err="1" smtClean="0"/>
              <a:t>несжимаемость</a:t>
            </a:r>
            <a:endParaRPr lang="ru-RU" b="1" i="1" dirty="0" smtClean="0"/>
          </a:p>
          <a:p>
            <a:pPr marL="82296" indent="0" algn="ctr"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3203848" y="95604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476594" y="908720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2998" y="725208"/>
            <a:ext cx="2592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Гидрофильные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908720"/>
            <a:ext cx="2410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Гидрофобные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4962" y="1011100"/>
            <a:ext cx="18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Полярность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9405" y="1200988"/>
            <a:ext cx="36370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Крахмал, целлюлоза</a:t>
            </a:r>
            <a:r>
              <a:rPr lang="ru-RU" sz="2800" b="1" dirty="0" smtClean="0">
                <a:solidFill>
                  <a:srgbClr val="00B050"/>
                </a:solidFill>
              </a:rPr>
              <a:t>/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клетчатка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Хитин, гликоген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3555" y="1171701"/>
            <a:ext cx="2162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Растворимы</a:t>
            </a:r>
          </a:p>
          <a:p>
            <a:pPr algn="ctr"/>
            <a:r>
              <a:rPr lang="ru-RU" sz="2800" b="1" dirty="0" err="1" smtClean="0">
                <a:solidFill>
                  <a:srgbClr val="00B0F0"/>
                </a:solidFill>
              </a:rPr>
              <a:t>полярны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3" y="725208"/>
            <a:ext cx="8213595" cy="585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9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81" y="1068714"/>
            <a:ext cx="4536504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4088"/>
            <a:ext cx="7962088" cy="613176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 smtClean="0"/>
              <a:t>7 Поверхностное </a:t>
            </a:r>
            <a:r>
              <a:rPr lang="ru-RU" dirty="0" smtClean="0"/>
              <a:t>натяжение</a:t>
            </a:r>
          </a:p>
          <a:p>
            <a:pPr marL="82296" indent="0">
              <a:buNone/>
            </a:pPr>
            <a:r>
              <a:rPr lang="ru-RU" dirty="0" smtClean="0"/>
              <a:t>капиллярность</a:t>
            </a: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8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Транспирация </a:t>
            </a:r>
            <a:r>
              <a:rPr lang="ru-RU" dirty="0" smtClean="0"/>
              <a:t>(растения)</a:t>
            </a:r>
          </a:p>
          <a:p>
            <a:pPr marL="82296" indent="0">
              <a:buNone/>
            </a:pPr>
            <a:r>
              <a:rPr lang="ru-RU" dirty="0" smtClean="0"/>
              <a:t>   Испарение (животные)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9 Внутренняя среда для обмена веществ</a:t>
            </a:r>
            <a:endParaRPr lang="en-US" dirty="0" smtClean="0"/>
          </a:p>
          <a:p>
            <a:pPr marL="82296" indent="0" algn="ctr">
              <a:buNone/>
            </a:pPr>
            <a:r>
              <a:rPr lang="ru-RU" b="1" i="1" dirty="0" smtClean="0"/>
              <a:t>метаболическая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10 Среда обитания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82" y="-5534"/>
            <a:ext cx="3002446" cy="12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06902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2773689"/>
            <a:ext cx="648072" cy="113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Неорганические вещества </a:t>
            </a:r>
            <a:br>
              <a:rPr lang="ru-RU" dirty="0" smtClean="0"/>
            </a:br>
            <a:r>
              <a:rPr lang="ru-RU" dirty="0" smtClean="0"/>
              <a:t>минеральные соли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475656" y="1232393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707197" cy="104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2217296"/>
            <a:ext cx="1796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Катионы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2631" y="2132856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Анионы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0253" y="1948122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98094" y="1601742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2996951"/>
            <a:ext cx="3457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K</a:t>
            </a:r>
            <a:r>
              <a:rPr lang="ru-RU" sz="3600" b="1" dirty="0" smtClean="0"/>
              <a:t>, </a:t>
            </a:r>
            <a:r>
              <a:rPr lang="en-US" sz="3600" b="1" dirty="0" smtClean="0"/>
              <a:t>Na</a:t>
            </a:r>
            <a:r>
              <a:rPr lang="ru-RU" sz="3600" b="1" dirty="0" smtClean="0"/>
              <a:t>, </a:t>
            </a:r>
            <a:r>
              <a:rPr lang="en-US" sz="3600" b="1" dirty="0" smtClean="0"/>
              <a:t>C</a:t>
            </a:r>
            <a:r>
              <a:rPr lang="en-US" sz="3600" b="1" dirty="0"/>
              <a:t>a</a:t>
            </a:r>
            <a:endParaRPr lang="en-US" sz="3600" b="1" dirty="0" smtClean="0"/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Раздражимость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2211" y="2996952"/>
            <a:ext cx="30396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H2PO4</a:t>
            </a:r>
            <a:r>
              <a:rPr lang="ru-RU" sz="3200" b="1" dirty="0" smtClean="0"/>
              <a:t> /  Н</a:t>
            </a:r>
            <a:r>
              <a:rPr lang="en-US" sz="3200" b="1" dirty="0" smtClean="0"/>
              <a:t>PO4</a:t>
            </a:r>
          </a:p>
          <a:p>
            <a:pPr algn="ctr"/>
            <a:r>
              <a:rPr lang="ru-RU" sz="3200" b="1" dirty="0" smtClean="0"/>
              <a:t>Фосфатные</a:t>
            </a:r>
          </a:p>
          <a:p>
            <a:pPr algn="ctr"/>
            <a:r>
              <a:rPr lang="en-US" sz="3200" b="1" dirty="0" smtClean="0"/>
              <a:t>H2CO3 </a:t>
            </a:r>
            <a:r>
              <a:rPr lang="ru-RU" sz="3200" b="1" dirty="0" smtClean="0"/>
              <a:t>/</a:t>
            </a:r>
            <a:r>
              <a:rPr lang="en-US" sz="3200" b="1" dirty="0" smtClean="0"/>
              <a:t> HCO3</a:t>
            </a:r>
          </a:p>
          <a:p>
            <a:pPr algn="ctr"/>
            <a:r>
              <a:rPr lang="ru-RU" sz="3200" b="1" dirty="0" smtClean="0"/>
              <a:t>Карбонатные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45251" y="5035026"/>
            <a:ext cx="2666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Буферность</a:t>
            </a:r>
          </a:p>
        </p:txBody>
      </p:sp>
    </p:spTree>
    <p:extLst>
      <p:ext uri="{BB962C8B-B14F-4D97-AF65-F5344CB8AC3E}">
        <p14:creationId xmlns:p14="http://schemas.microsoft.com/office/powerpoint/2010/main" val="936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Буферность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dirty="0" smtClean="0"/>
              <a:t>поддержание слабощелочной среды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968552" cy="21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0665" y="3476695"/>
            <a:ext cx="564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 </a:t>
            </a:r>
            <a:r>
              <a:rPr lang="ru-RU" sz="2400" b="1" dirty="0" smtClean="0"/>
              <a:t>среды определяется количеством </a:t>
            </a:r>
            <a:r>
              <a:rPr lang="en-US" sz="2400" b="1" dirty="0"/>
              <a:t>H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42874" y="330380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94305"/>
            <a:ext cx="71342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00392" y="4221088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3990255"/>
            <a:ext cx="140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клетке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3537" y="4926359"/>
            <a:ext cx="240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Снаружи клетки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6021288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ислая среда</a:t>
            </a:r>
            <a:endParaRPr lang="ru-RU" sz="2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060" y="5944344"/>
            <a:ext cx="28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Щ</a:t>
            </a:r>
            <a:r>
              <a:rPr lang="ru-RU" sz="2800" b="1" i="1" dirty="0">
                <a:solidFill>
                  <a:srgbClr val="002060"/>
                </a:solidFill>
              </a:rPr>
              <a:t>елочная среда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977060" y="6278376"/>
            <a:ext cx="2107108" cy="189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77060" y="5759678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Буферность</a:t>
            </a:r>
            <a:endParaRPr lang="ru-RU" sz="2800" dirty="0"/>
          </a:p>
        </p:txBody>
      </p:sp>
      <p:sp>
        <p:nvSpPr>
          <p:cNvPr id="13" name="Выноска 2 12"/>
          <p:cNvSpPr/>
          <p:nvPr/>
        </p:nvSpPr>
        <p:spPr>
          <a:xfrm>
            <a:off x="1763688" y="6098232"/>
            <a:ext cx="2300630" cy="571128"/>
          </a:xfrm>
          <a:prstGeom prst="border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2 15"/>
          <p:cNvSpPr/>
          <p:nvPr/>
        </p:nvSpPr>
        <p:spPr>
          <a:xfrm>
            <a:off x="6142716" y="6021288"/>
            <a:ext cx="2669533" cy="571128"/>
          </a:xfrm>
          <a:prstGeom prst="border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п.2, учить записи</a:t>
            </a:r>
          </a:p>
          <a:p>
            <a:r>
              <a:rPr lang="ru-RU" dirty="0" smtClean="0"/>
              <a:t>В Сетевом городе пройти по ссылке</a:t>
            </a:r>
          </a:p>
          <a:p>
            <a:pPr marL="82296" indent="0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distant-lessons.ru</a:t>
            </a:r>
            <a:endParaRPr lang="ru-RU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«Химический состав клетки»</a:t>
            </a:r>
          </a:p>
          <a:p>
            <a:pPr marL="82296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</TotalTime>
  <Words>274</Words>
  <Application>Microsoft Office PowerPoint</Application>
  <PresentationFormat>Экран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Проверка знаний</vt:lpstr>
      <vt:lpstr>Неорганические вещества клетки Вода</vt:lpstr>
      <vt:lpstr>Химические свойства воды</vt:lpstr>
      <vt:lpstr>Физиологические свойства воды</vt:lpstr>
      <vt:lpstr>Презентация PowerPoint</vt:lpstr>
      <vt:lpstr>Неорганические вещества  минеральные соли</vt:lpstr>
      <vt:lpstr>Буферность  поддержание слабощелочной среды</vt:lpstr>
      <vt:lpstr>Домашнее задание </vt:lpstr>
    </vt:vector>
  </TitlesOfParts>
  <Company>KOMP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знаний</dc:title>
  <dc:creator>xxx</dc:creator>
  <cp:lastModifiedBy>user</cp:lastModifiedBy>
  <cp:revision>22</cp:revision>
  <dcterms:created xsi:type="dcterms:W3CDTF">2019-09-15T16:47:59Z</dcterms:created>
  <dcterms:modified xsi:type="dcterms:W3CDTF">2019-09-16T04:20:14Z</dcterms:modified>
</cp:coreProperties>
</file>