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81" r:id="rId5"/>
    <p:sldId id="265" r:id="rId6"/>
    <p:sldId id="266" r:id="rId7"/>
    <p:sldId id="267" r:id="rId8"/>
    <p:sldId id="268" r:id="rId9"/>
    <p:sldId id="269" r:id="rId10"/>
    <p:sldId id="271" r:id="rId11"/>
    <p:sldId id="282" r:id="rId12"/>
    <p:sldId id="285" r:id="rId13"/>
    <p:sldId id="283" r:id="rId14"/>
    <p:sldId id="284" r:id="rId15"/>
    <p:sldId id="286" r:id="rId16"/>
    <p:sldId id="28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90FF9-80D9-41D5-9BD0-58B50DAF8C73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AC71C-E81F-43E2-84FC-B7416946AC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A494C-EAF1-4B32-8365-F3672FDB0FAC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26DCD-8B9C-4A88-A681-148E089E6B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D4859-1434-41A8-BABE-E9A98AF2AFD0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7A129-622F-4672-8495-9566E332C9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AC256-8352-4D83-9370-D7472BEFC69C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F6875-4E6A-46AF-A330-D40ABF4AE2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3EEB9-6544-45C0-A0CB-80AC1311854E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D7FCE-0938-4129-A8E8-DC691A334E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111CB-1BD8-4BE6-ACB1-F6E57F63A3BD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E4B24-5BAF-4812-B48D-D1496DF87A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ACAED-37A7-4BFC-8CE4-B71573965139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0BD8C-69D9-497A-89DE-A9BFD5A838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60EE6-FBA7-4D57-A4BB-ED5E6E07F612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83F4A-740D-4942-A1E9-9AE2B4F234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4B25F-B42D-40F7-BC7E-521958E73C41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58021-B142-483F-9ACF-94063484C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29B1D-BABC-42E4-A21E-53AC7122D7E4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84552-52F9-4DBC-9020-48727D53D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50F0-3D83-41A5-87AD-CE3C82C8D386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5C357-25FB-4BED-8244-EE8911C412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B45640-A129-4133-AC20-65AF608CFF9F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648A7D-FC7E-4F31-9BBA-F308AB589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5800" y="260350"/>
            <a:ext cx="7772400" cy="3340100"/>
          </a:xfrm>
        </p:spPr>
        <p:txBody>
          <a:bodyPr/>
          <a:lstStyle/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Влияние сотового телефона на организм человека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.  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750" y="3886200"/>
            <a:ext cx="8353425" cy="227965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r>
              <a:rPr lang="ru-RU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Выполнил:</a:t>
            </a:r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ученик 9 класса </a:t>
            </a:r>
          </a:p>
          <a:p>
            <a:pPr algn="r" eaLnBrk="1" hangingPunct="1">
              <a:lnSpc>
                <a:spcPct val="80000"/>
              </a:lnSpc>
            </a:pPr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МОАУ СОШ с.Томичи</a:t>
            </a:r>
          </a:p>
          <a:p>
            <a:pPr algn="r" eaLnBrk="1" hangingPunct="1">
              <a:lnSpc>
                <a:spcPct val="80000"/>
              </a:lnSpc>
            </a:pPr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Кащевский Павел</a:t>
            </a:r>
          </a:p>
          <a:p>
            <a:pPr algn="r" eaLnBrk="1" hangingPunct="1">
              <a:lnSpc>
                <a:spcPct val="80000"/>
              </a:lnSpc>
            </a:pPr>
            <a:r>
              <a:rPr lang="ru-RU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</a:t>
            </a:r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Мальцева Елена Валерьевна,</a:t>
            </a:r>
          </a:p>
          <a:p>
            <a:pPr algn="r" eaLnBrk="1" hangingPunct="1">
              <a:lnSpc>
                <a:spcPct val="80000"/>
              </a:lnSpc>
            </a:pPr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физики</a:t>
            </a:r>
          </a:p>
          <a:p>
            <a:pPr algn="r" eaLnBrk="1" hangingPunct="1">
              <a:lnSpc>
                <a:spcPct val="80000"/>
              </a:lnSpc>
            </a:pPr>
            <a:endParaRPr lang="ru-RU" sz="16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80000"/>
              </a:lnSpc>
            </a:pPr>
            <a:endParaRPr lang="ru-RU" sz="16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80000"/>
              </a:lnSpc>
            </a:pPr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Томичи, 2020г</a:t>
            </a:r>
          </a:p>
          <a:p>
            <a:pPr eaLnBrk="1" hangingPunct="1">
              <a:lnSpc>
                <a:spcPct val="80000"/>
              </a:lnSpc>
            </a:pPr>
            <a:endParaRPr lang="ru-RU" sz="1000" smtClean="0">
              <a:solidFill>
                <a:srgbClr val="898989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 l="1818" t="27651" r="44545" b="10737"/>
          <a:stretch/>
        </p:blipFill>
        <p:spPr>
          <a:xfrm>
            <a:off x="611559" y="3717032"/>
            <a:ext cx="3998563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Заголовок 1"/>
          <p:cNvSpPr>
            <a:spLocks noGrp="1"/>
          </p:cNvSpPr>
          <p:nvPr>
            <p:ph type="ctrTitle"/>
          </p:nvPr>
        </p:nvSpPr>
        <p:spPr>
          <a:xfrm>
            <a:off x="827088" y="144463"/>
            <a:ext cx="7772400" cy="1196975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Результаты анкетирования.</a:t>
            </a:r>
          </a:p>
        </p:txBody>
      </p:sp>
      <p:sp>
        <p:nvSpPr>
          <p:cNvPr id="2765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4175" y="1441450"/>
            <a:ext cx="8291513" cy="4651375"/>
          </a:xfrm>
        </p:spPr>
        <p:txBody>
          <a:bodyPr/>
          <a:lstStyle/>
          <a:p>
            <a:pPr algn="just" eaLnBrk="1" hangingPunct="1"/>
            <a:r>
              <a:rPr lang="ru-RU" smtClean="0">
                <a:solidFill>
                  <a:schemeClr val="tx1"/>
                </a:solidFill>
              </a:rPr>
              <a:t>1. Слышали ли Вы о влиянии сотового телефона на организм человека?</a:t>
            </a:r>
          </a:p>
        </p:txBody>
      </p:sp>
      <p:sp>
        <p:nvSpPr>
          <p:cNvPr id="27656" name="Rectangle 6"/>
          <p:cNvSpPr>
            <a:spLocks noChangeArrowheads="1"/>
          </p:cNvSpPr>
          <p:nvPr/>
        </p:nvSpPr>
        <p:spPr bwMode="auto">
          <a:xfrm>
            <a:off x="0" y="2052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7653" name="Диаграмма 1"/>
          <p:cNvGraphicFramePr>
            <a:graphicFrameLocks/>
          </p:cNvGraphicFramePr>
          <p:nvPr/>
        </p:nvGraphicFramePr>
        <p:xfrm>
          <a:off x="1258888" y="2565400"/>
          <a:ext cx="6265862" cy="3959225"/>
        </p:xfrm>
        <a:graphic>
          <a:graphicData uri="http://schemas.openxmlformats.org/presentationml/2006/ole">
            <p:oleObj spid="_x0000_s27653" name="Диаграмма" r:id="rId3" imgW="4590686" imgH="2749534" progId="Excel.Chart.8">
              <p:embed/>
            </p:oleObj>
          </a:graphicData>
        </a:graphic>
      </p:graphicFrame>
      <p:sp>
        <p:nvSpPr>
          <p:cNvPr id="27657" name="Rectangle 7"/>
          <p:cNvSpPr>
            <a:spLocks noChangeArrowheads="1"/>
          </p:cNvSpPr>
          <p:nvPr/>
        </p:nvSpPr>
        <p:spPr bwMode="auto">
          <a:xfrm>
            <a:off x="0" y="4805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2</a:t>
            </a:r>
            <a:r>
              <a:rPr lang="ru-RU" sz="4000" b="1" smtClean="0"/>
              <a:t>.</a:t>
            </a:r>
            <a:r>
              <a:rPr lang="ru-RU" sz="4000" smtClean="0"/>
              <a:t> Какой вред может принести сотовый телефон?</a:t>
            </a:r>
          </a:p>
        </p:txBody>
      </p:sp>
      <p:pic>
        <p:nvPicPr>
          <p:cNvPr id="28674" name="Рисунок 4" descr="https://xn--j1ahfl.xn--p1ai/data/images/u179971/t1511964424ad.png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676400"/>
            <a:ext cx="7559675" cy="469423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3</a:t>
            </a:r>
            <a:r>
              <a:rPr lang="ru-RU" sz="4000" b="1" smtClean="0"/>
              <a:t>.</a:t>
            </a:r>
            <a:r>
              <a:rPr lang="ru-RU" sz="4000" smtClean="0"/>
              <a:t> Какие возможности телефона чаще всего Вы используете?</a:t>
            </a:r>
          </a:p>
        </p:txBody>
      </p:sp>
      <p:sp>
        <p:nvSpPr>
          <p:cNvPr id="4301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3012" name="Диаграмма 15"/>
          <p:cNvGraphicFramePr>
            <a:graphicFrameLocks/>
          </p:cNvGraphicFramePr>
          <p:nvPr/>
        </p:nvGraphicFramePr>
        <p:xfrm>
          <a:off x="971550" y="1700213"/>
          <a:ext cx="7056438" cy="4464050"/>
        </p:xfrm>
        <a:graphic>
          <a:graphicData uri="http://schemas.openxmlformats.org/presentationml/2006/ole">
            <p:oleObj spid="_x0000_s43012" name="Диаграмма" r:id="rId3" imgW="4590686" imgH="2749534" progId="Excel.Chart.8">
              <p:embed/>
            </p:oleObj>
          </a:graphicData>
        </a:graphic>
      </p:graphicFrame>
      <p:sp>
        <p:nvSpPr>
          <p:cNvPr id="43015" name="Rectangle 6"/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4. Где чаще всего Вы носите мобильный телефон? </a:t>
            </a:r>
          </a:p>
        </p:txBody>
      </p:sp>
      <p:sp>
        <p:nvSpPr>
          <p:cNvPr id="4096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0964" name="Диаграмма 13"/>
          <p:cNvGraphicFramePr>
            <a:graphicFrameLocks/>
          </p:cNvGraphicFramePr>
          <p:nvPr/>
        </p:nvGraphicFramePr>
        <p:xfrm>
          <a:off x="1331913" y="1700213"/>
          <a:ext cx="6769100" cy="4465637"/>
        </p:xfrm>
        <a:graphic>
          <a:graphicData uri="http://schemas.openxmlformats.org/presentationml/2006/ole">
            <p:oleObj spid="_x0000_s40964" name="Диаграмма" r:id="rId3" imgW="4590686" imgH="2749534" progId="Excel.Chart.8">
              <p:embed/>
            </p:oleObj>
          </a:graphicData>
        </a:graphic>
      </p:graphicFrame>
      <p:sp>
        <p:nvSpPr>
          <p:cNvPr id="40967" name="Rectangle 6"/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5. Как вы держите телефон во время разговора?</a:t>
            </a:r>
          </a:p>
        </p:txBody>
      </p:sp>
      <p:sp>
        <p:nvSpPr>
          <p:cNvPr id="41990" name="Rectangle 5"/>
          <p:cNvSpPr>
            <a:spLocks noChangeArrowheads="1"/>
          </p:cNvSpPr>
          <p:nvPr/>
        </p:nvSpPr>
        <p:spPr bwMode="auto">
          <a:xfrm>
            <a:off x="0" y="2052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1988" name="Диаграмма 16"/>
          <p:cNvGraphicFramePr>
            <a:graphicFrameLocks/>
          </p:cNvGraphicFramePr>
          <p:nvPr/>
        </p:nvGraphicFramePr>
        <p:xfrm>
          <a:off x="971550" y="1989138"/>
          <a:ext cx="7345363" cy="4248150"/>
        </p:xfrm>
        <a:graphic>
          <a:graphicData uri="http://schemas.openxmlformats.org/presentationml/2006/ole">
            <p:oleObj spid="_x0000_s41988" name="Диаграмма" r:id="rId3" imgW="4590686" imgH="2749534" progId="Excel.Chart.8">
              <p:embed/>
            </p:oleObj>
          </a:graphicData>
        </a:graphic>
      </p:graphicFrame>
      <p:sp>
        <p:nvSpPr>
          <p:cNvPr id="41991" name="Rectangle 6"/>
          <p:cNvSpPr>
            <a:spLocks noChangeArrowheads="1"/>
          </p:cNvSpPr>
          <p:nvPr/>
        </p:nvSpPr>
        <p:spPr bwMode="auto">
          <a:xfrm>
            <a:off x="0" y="4805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6. Был ли вам полезен телефон в учебных целях? </a:t>
            </a:r>
          </a:p>
        </p:txBody>
      </p:sp>
      <p:sp>
        <p:nvSpPr>
          <p:cNvPr id="44038" name="Rectangle 5"/>
          <p:cNvSpPr>
            <a:spLocks noChangeArrowheads="1"/>
          </p:cNvSpPr>
          <p:nvPr/>
        </p:nvSpPr>
        <p:spPr bwMode="auto">
          <a:xfrm>
            <a:off x="0" y="2052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4036" name="Диаграмма 17"/>
          <p:cNvGraphicFramePr>
            <a:graphicFrameLocks/>
          </p:cNvGraphicFramePr>
          <p:nvPr/>
        </p:nvGraphicFramePr>
        <p:xfrm>
          <a:off x="1042988" y="1700213"/>
          <a:ext cx="7058025" cy="4537075"/>
        </p:xfrm>
        <a:graphic>
          <a:graphicData uri="http://schemas.openxmlformats.org/presentationml/2006/ole">
            <p:oleObj spid="_x0000_s44036" name="Диаграмма" r:id="rId3" imgW="4590686" imgH="2749534" progId="Excel.Chart.8">
              <p:embed/>
            </p:oleObj>
          </a:graphicData>
        </a:graphic>
      </p:graphicFrame>
      <p:sp>
        <p:nvSpPr>
          <p:cNvPr id="44039" name="Rectangle 6"/>
          <p:cNvSpPr>
            <a:spLocks noChangeArrowheads="1"/>
          </p:cNvSpPr>
          <p:nvPr/>
        </p:nvSpPr>
        <p:spPr bwMode="auto">
          <a:xfrm>
            <a:off x="0" y="4805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2276475"/>
            <a:ext cx="8229600" cy="1368425"/>
          </a:xfrm>
        </p:spPr>
        <p:txBody>
          <a:bodyPr/>
          <a:lstStyle/>
          <a:p>
            <a:pPr eaLnBrk="1" hangingPunct="1"/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 l="40151" t="12122" r="6515" b="10909"/>
          <a:stretch/>
        </p:blipFill>
        <p:spPr>
          <a:xfrm>
            <a:off x="467544" y="3429000"/>
            <a:ext cx="3672408" cy="3184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778516" y="138483"/>
            <a:ext cx="4066219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778515" y="3429000"/>
            <a:ext cx="4066219" cy="3184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67545" y="138484"/>
            <a:ext cx="3672408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48" name="Group 12"/>
          <p:cNvGraphicFramePr>
            <a:graphicFrameLocks noGrp="1"/>
          </p:cNvGraphicFramePr>
          <p:nvPr/>
        </p:nvGraphicFramePr>
        <p:xfrm>
          <a:off x="539750" y="549275"/>
          <a:ext cx="8135938" cy="7969250"/>
        </p:xfrm>
        <a:graphic>
          <a:graphicData uri="http://schemas.openxmlformats.org/drawingml/2006/table">
            <a:tbl>
              <a:tblPr/>
              <a:tblGrid>
                <a:gridCol w="8135938"/>
              </a:tblGrid>
              <a:tr h="4681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Цель проекта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: изучить положительные и отрицательные стороны использования сотового телефона для снижения его вредного воздействия на здоровье человека.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Задачи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 Изучить историю изобретения сотового телефона;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 Привести примеры научных исследований влияния сотового телефона на организм человека;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 Выяснить, как сотовый телефон влияет на здоровье детей.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 Провести опрос среди учащихся школы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 Сделать выводы из проделанной работы.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8325"/>
          </a:xfrm>
        </p:spPr>
        <p:txBody>
          <a:bodyPr/>
          <a:lstStyle/>
          <a:p>
            <a:pPr algn="l" eaLnBrk="1" hangingPunct="1"/>
            <a:r>
              <a:rPr lang="ru-RU" sz="2400" b="1" smtClean="0">
                <a:latin typeface="Times New Roman" pitchFamily="18" charset="0"/>
              </a:rPr>
              <a:t>Объект исследования</a:t>
            </a:r>
            <a:r>
              <a:rPr lang="ru-RU" sz="2400" smtClean="0">
                <a:latin typeface="Times New Roman" pitchFamily="18" charset="0"/>
              </a:rPr>
              <a:t>: мобильный телефон</a:t>
            </a:r>
            <a:r>
              <a:rPr lang="ru-RU" sz="2400" b="1" smtClean="0">
                <a:latin typeface="Times New Roman" pitchFamily="18" charset="0"/>
              </a:rPr>
              <a:t/>
            </a:r>
            <a:br>
              <a:rPr lang="ru-RU" sz="2400" b="1" smtClean="0">
                <a:latin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</a:rPr>
              <a:t>Предмет</a:t>
            </a:r>
            <a:r>
              <a:rPr lang="ru-RU" sz="2400" smtClean="0">
                <a:latin typeface="Times New Roman" pitchFamily="18" charset="0"/>
              </a:rPr>
              <a:t> </a:t>
            </a:r>
            <a:r>
              <a:rPr lang="ru-RU" sz="2400" b="1" smtClean="0">
                <a:latin typeface="Times New Roman" pitchFamily="18" charset="0"/>
              </a:rPr>
              <a:t>исследования</a:t>
            </a:r>
            <a:r>
              <a:rPr lang="ru-RU" sz="2400" smtClean="0">
                <a:latin typeface="Times New Roman" pitchFamily="18" charset="0"/>
              </a:rPr>
              <a:t>: способность мобильного телефона оказывать воздействие на организм человека.</a:t>
            </a:r>
            <a:r>
              <a:rPr lang="ru-RU" sz="2400" b="1" smtClean="0">
                <a:latin typeface="Times New Roman" pitchFamily="18" charset="0"/>
              </a:rPr>
              <a:t/>
            </a:r>
            <a:br>
              <a:rPr lang="ru-RU" sz="2400" b="1" smtClean="0">
                <a:latin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</a:rPr>
              <a:t>Гипотеза:</a:t>
            </a:r>
            <a:r>
              <a:rPr lang="ru-RU" sz="2400" smtClean="0">
                <a:latin typeface="Times New Roman" pitchFamily="18" charset="0"/>
              </a:rPr>
              <a:t> мобильный телефон оказывает вредное воздействие на организм и многие об этом не задумываются.</a:t>
            </a:r>
            <a:r>
              <a:rPr lang="ru-RU" sz="2400" b="1" smtClean="0">
                <a:latin typeface="Times New Roman" pitchFamily="18" charset="0"/>
              </a:rPr>
              <a:t/>
            </a:r>
            <a:br>
              <a:rPr lang="ru-RU" sz="2400" b="1" smtClean="0">
                <a:latin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</a:rPr>
              <a:t>Методы исследования</a:t>
            </a:r>
            <a:r>
              <a:rPr lang="ru-RU" sz="2400" smtClean="0">
                <a:latin typeface="Times New Roman" pitchFamily="18" charset="0"/>
              </a:rPr>
              <a:t>: </a:t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>1.  Изучение и анализ специальной литературы и специализированных Интернет-ресурсов;</a:t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>2. Сбор данных с помощью опроса (анкетирование), систематизация и анализ полученных данных;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788024" y="4225993"/>
            <a:ext cx="3984705" cy="2359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11561" y="4370160"/>
            <a:ext cx="3888432" cy="2215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История изобретения сотового телефона </a:t>
            </a:r>
          </a:p>
        </p:txBody>
      </p:sp>
      <p:pic>
        <p:nvPicPr>
          <p:cNvPr id="4" name="Рисунок 3"/>
          <p:cNvPicPr>
            <a:picLocks noChangeAspect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916113"/>
            <a:ext cx="7777163" cy="40338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ctrTitle"/>
          </p:nvPr>
        </p:nvSpPr>
        <p:spPr>
          <a:xfrm>
            <a:off x="755650" y="260350"/>
            <a:ext cx="7772400" cy="1439863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Влияние сотового телефона на организм человека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74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0" y="1700213"/>
            <a:ext cx="4392613" cy="4249737"/>
          </a:xfrm>
        </p:spPr>
        <p:txBody>
          <a:bodyPr/>
          <a:lstStyle/>
          <a:p>
            <a:pPr algn="just" eaLnBrk="1" hangingPunct="1"/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Влияние на активность мозга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 наше время многие бытовые вещи являются источниками электромагнитного излучения: телевизор, компьютер, микроволновая печь. Но если, смотря телевизор, мы находимся всё - таки на определённой дистанции от него, то при использовании мобильного телефона наша голова целиком облучается. Среди технических средств нет таких, которые могли бы сравниться с мобильным телефоном по уровню воздействующего на человека излучения. Излучение мобильных телефонов повреждает области мозга, связанные с обучением, памятью и передвижением. Доказано, что если человек разговаривает по сотовому телефону ежедневно более 45 - 60 минут, то никуда не скрыться от головной боли);</a:t>
            </a:r>
          </a:p>
          <a:p>
            <a:pPr algn="just" eaLnBrk="1" hangingPunct="1"/>
            <a:endParaRPr lang="ru-RU" sz="16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1308100"/>
            <a:ext cx="3589338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/>
          </p:nvPr>
        </p:nvSpPr>
        <p:spPr>
          <a:xfrm>
            <a:off x="830263" y="188913"/>
            <a:ext cx="7772400" cy="1470025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Влияние сотового телефона на организм человека</a:t>
            </a:r>
            <a:endParaRPr lang="ru-RU" sz="2800" b="1" smtClean="0"/>
          </a:p>
        </p:txBody>
      </p:sp>
      <p:sp>
        <p:nvSpPr>
          <p:cNvPr id="1843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750" y="1484313"/>
            <a:ext cx="7993063" cy="2449512"/>
          </a:xfrm>
        </p:spPr>
        <p:txBody>
          <a:bodyPr/>
          <a:lstStyle/>
          <a:p>
            <a:pPr algn="just" eaLnBrk="1" hangingPunct="1"/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Влияние на зрение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(у телефона экранное излучение очень низкое. Всё дело вовсе не в излучении, а как раз в этих самых маленьких размерах экрана. Наш глаз устроен таким образом, что ему чрезвычайно сложно фокусировать свой взгляд на минимальном по размерам объекте. Глазной мышце приходится прилагать большие усилия, чтобы передавать в наш мозг чёткую картинку, особенно если это касается мобильного чата или мобильных игр, когда напряжение достигает предела при максимально длительном времяпровождении с телефоном в руках)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03312" y="3573016"/>
            <a:ext cx="4268688" cy="3002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716015" y="3573016"/>
            <a:ext cx="4225929" cy="3002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>
          <a:xfrm>
            <a:off x="611188" y="115888"/>
            <a:ext cx="7772400" cy="1368425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Влияние сотового телефона на организм человека</a:t>
            </a:r>
          </a:p>
        </p:txBody>
      </p:sp>
      <p:sp>
        <p:nvSpPr>
          <p:cNvPr id="1945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3" y="1773238"/>
            <a:ext cx="4464050" cy="3024187"/>
          </a:xfrm>
        </p:spPr>
        <p:txBody>
          <a:bodyPr/>
          <a:lstStyle/>
          <a:p>
            <a:pPr algn="just" eaLnBrk="1" hangingPunct="1"/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Влияние на слух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(при длительном разговоре наблюдается увеличение температуры уха, барабанной перепонки, прилегающего участка мозга. Это результат воздействия электромагнитного поля, создаваемого передатчиком телефона. Учёные обнаружили, риск развития опухоли в том ухе, к которому прикладывается мобильный телефон, в 3,9 раза выше, чем в противоположном)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 l="22000" r="20727"/>
          <a:stretch/>
        </p:blipFill>
        <p:spPr>
          <a:xfrm>
            <a:off x="611560" y="1844824"/>
            <a:ext cx="3374399" cy="4418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/>
            </a:extLst>
          </a:blip>
          <a:srcRect l="24026" r="24649"/>
          <a:stretch/>
        </p:blipFill>
        <p:spPr>
          <a:xfrm>
            <a:off x="5652120" y="4243286"/>
            <a:ext cx="2194311" cy="2381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ctrTitle"/>
          </p:nvPr>
        </p:nvSpPr>
        <p:spPr>
          <a:xfrm>
            <a:off x="800100" y="333375"/>
            <a:ext cx="7772400" cy="1470025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Влияние сотового телефона на организм человека</a:t>
            </a:r>
            <a:endParaRPr lang="ru-RU" sz="2800" b="1" smtClean="0"/>
          </a:p>
        </p:txBody>
      </p:sp>
      <p:sp>
        <p:nvSpPr>
          <p:cNvPr id="2048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188" y="1916113"/>
            <a:ext cx="8064500" cy="1728787"/>
          </a:xfrm>
        </p:spPr>
        <p:txBody>
          <a:bodyPr/>
          <a:lstStyle/>
          <a:p>
            <a:pPr algn="just" eaLnBrk="1" hangingPunct="1"/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Влияние на сердце, кровь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(но самым неожиданным оказалось то, что мобильный аппарат влияет на состав крови человека. Шведские физики из университета Линкёпинга предположили, что электромагнитное излучение мобильников может повреждать красные кровяные тельца - эритроциты, усиливая их взаимодействие друг с другом).</a:t>
            </a:r>
          </a:p>
          <a:p>
            <a:pPr algn="just" eaLnBrk="1" hangingPunct="1"/>
            <a:endParaRPr lang="ru-RU" sz="16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584364" y="3767545"/>
            <a:ext cx="6205201" cy="2432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ctrTitle"/>
          </p:nvPr>
        </p:nvSpPr>
        <p:spPr>
          <a:xfrm>
            <a:off x="827088" y="404813"/>
            <a:ext cx="7772400" cy="1470025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Влияние сотового телефона на организм человека</a:t>
            </a:r>
            <a:endParaRPr lang="ru-RU" sz="2800" b="1" smtClean="0"/>
          </a:p>
        </p:txBody>
      </p:sp>
      <p:sp>
        <p:nvSpPr>
          <p:cNvPr id="2150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313" y="1916113"/>
            <a:ext cx="8207375" cy="2305050"/>
          </a:xfrm>
        </p:spPr>
        <p:txBody>
          <a:bodyPr/>
          <a:lstStyle/>
          <a:p>
            <a:pPr algn="just" eaLnBrk="1" hangingPunct="1"/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Мобильный телефон - настоящий источник заразы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с мобильников и других объектов, которыми люди пользуются постоянно, были взяты пробы на бактерии. Результаты получились просто шокирующими - на корпусе мобильного телефона нашли больше бактерий , чем на дверных ручках, клавиатурах, подошвах обуви и даже сиденьях туалета. Исследование подтвердило наличие на всех этих предметах разнообразных кожных бактерий, в том числе золотистого стафилококка. Впрочем, это понятно, ведь эти телефоны не зря называют мобильными - мы носим их с собой повсюду, держим их в карманах, в сумках, в руках - и везде они готовы собирать разных бактерий).</a:t>
            </a:r>
          </a:p>
          <a:p>
            <a:pPr algn="just" eaLnBrk="1" hangingPunct="1"/>
            <a:endParaRPr lang="ru-RU" sz="16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 l="28874" b="8634"/>
          <a:stretch/>
        </p:blipFill>
        <p:spPr>
          <a:xfrm>
            <a:off x="5724128" y="4000996"/>
            <a:ext cx="2664296" cy="254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/>
            </a:extLst>
          </a:blip>
          <a:srcRect l="11574" b="7273"/>
          <a:stretch/>
        </p:blipFill>
        <p:spPr>
          <a:xfrm>
            <a:off x="827584" y="4117764"/>
            <a:ext cx="4095508" cy="2564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221</TotalTime>
  <Words>555</Words>
  <Application>Microsoft Office PowerPoint</Application>
  <PresentationFormat>Экран (4:3)</PresentationFormat>
  <Paragraphs>37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Диаграмма</vt:lpstr>
      <vt:lpstr>      Влияние сотового телефона на организм человека.   </vt:lpstr>
      <vt:lpstr>Слайд 2</vt:lpstr>
      <vt:lpstr>Объект исследования: мобильный телефон Предмет исследования: способность мобильного телефона оказывать воздействие на организм человека. Гипотеза: мобильный телефон оказывает вредное воздействие на организм и многие об этом не задумываются. Методы исследования:  1.  Изучение и анализ специальной литературы и специализированных Интернет-ресурсов; 2. Сбор данных с помощью опроса (анкетирование), систематизация и анализ полученных данных;</vt:lpstr>
      <vt:lpstr>История изобретения сотового телефона </vt:lpstr>
      <vt:lpstr>Влияние сотового телефона на организм человека </vt:lpstr>
      <vt:lpstr> Влияние сотового телефона на организм человека</vt:lpstr>
      <vt:lpstr>Влияние сотового телефона на организм человека</vt:lpstr>
      <vt:lpstr> Влияние сотового телефона на организм человека</vt:lpstr>
      <vt:lpstr> Влияние сотового телефона на организм человека</vt:lpstr>
      <vt:lpstr> Результаты анкетирования.</vt:lpstr>
      <vt:lpstr>2. Какой вред может принести сотовый телефон?</vt:lpstr>
      <vt:lpstr>3. Какие возможности телефона чаще всего Вы используете?</vt:lpstr>
      <vt:lpstr>4. Где чаще всего Вы носите мобильный телефон? </vt:lpstr>
      <vt:lpstr>5. Как вы держите телефон во время разговора?</vt:lpstr>
      <vt:lpstr>6. Был ли вам полезен телефон в учебных целях? 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САРАТОВСКОЙ ОБЛАСТИ государственное бюджетное профессиональное образовательное учреждение саратовской области «БАЛАШОВСКИЙ ПОЛИТЕХНИЧЕСКИЙ ЛИЦЕЙ»          Исследовательская работа Направление научно – практической конференции: Экология и жизнь. Экологическая химия Влияние сотового телефона на организм подростка </dc:title>
  <dc:creator>Серафима</dc:creator>
  <cp:lastModifiedBy>Лена</cp:lastModifiedBy>
  <cp:revision>55</cp:revision>
  <dcterms:created xsi:type="dcterms:W3CDTF">2018-02-12T07:11:04Z</dcterms:created>
  <dcterms:modified xsi:type="dcterms:W3CDTF">2020-05-14T14:06:15Z</dcterms:modified>
</cp:coreProperties>
</file>