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0560" cy="12499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0560" cy="12499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0560" cy="12499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81000"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81000"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81000"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81000"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81000"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81000"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0560" cy="12499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0560" cy="12499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0560" cy="12499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0560" cy="12499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74160"/>
            <a:ext cx="9070560" cy="579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0560" cy="12499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0560" cy="12499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0560" cy="12499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0560" cy="124992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182880" y="-64440"/>
            <a:ext cx="9691560" cy="57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just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Times New Roman"/>
              </a:rPr>
              <a:t>1) Нашему взору открылись необ..ятные просторы. 2) С...ёмка много­серийного фильма закончится только в следующем году. 3) Раз...ярённый тигр метался по клетке. 4) Под..ездные пути к городу закрыты — при­дётся ехать в об..езд. 5) Только что была об...явлена посадка на самолёт.</a:t>
            </a:r>
            <a:br/>
            <a:r>
              <a:rPr b="0" lang="ru-RU" sz="3600" spc="-1" strike="noStrike">
                <a:solidFill>
                  <a:srgbClr val="000000"/>
                </a:solidFill>
                <a:latin typeface="Arial"/>
                <a:ea typeface="Times New Roman"/>
              </a:rPr>
              <a:t>6) Вз..ерошенный воробей купался в луже.</a:t>
            </a:r>
            <a:endParaRPr b="0" lang="ru-R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91440" y="74160"/>
            <a:ext cx="9783000" cy="550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Times New Roman"/>
              </a:rPr>
              <a:t>1) Умей отличать ... грибы от ядовитых. </a:t>
            </a:r>
            <a:br/>
            <a:r>
              <a:rPr b="0" lang="ru-RU" sz="2600" spc="-1" strike="noStrike">
                <a:solidFill>
                  <a:srgbClr val="000000"/>
                </a:solidFill>
                <a:latin typeface="Arial"/>
                <a:ea typeface="Times New Roman"/>
              </a:rPr>
              <a:t>2) В кладовой у белки много ... припасов. </a:t>
            </a:r>
            <a:br/>
            <a:r>
              <a:rPr b="0" lang="ru-RU" sz="2600" spc="-1" strike="noStrike">
                <a:solidFill>
                  <a:srgbClr val="000000"/>
                </a:solidFill>
                <a:latin typeface="Arial"/>
                <a:ea typeface="Times New Roman"/>
              </a:rPr>
              <a:t>3)... кран поднимает и опускает огромные плиты. </a:t>
            </a:r>
            <a:br/>
            <a:r>
              <a:rPr b="0" lang="ru-RU" sz="2600" spc="-1" strike="noStrike">
                <a:solidFill>
                  <a:srgbClr val="000000"/>
                </a:solidFill>
                <a:latin typeface="Arial"/>
                <a:ea typeface="Times New Roman"/>
              </a:rPr>
              <a:t>4) Поезд остановился на ... . </a:t>
            </a:r>
            <a:br/>
            <a:r>
              <a:rPr b="0" lang="ru-RU" sz="2600" spc="-1" strike="noStrike">
                <a:solidFill>
                  <a:srgbClr val="000000"/>
                </a:solidFill>
                <a:latin typeface="Arial"/>
                <a:ea typeface="Times New Roman"/>
              </a:rPr>
              <a:t>5) Кот ... целую банку сливок. </a:t>
            </a:r>
            <a:br/>
            <a:r>
              <a:rPr b="0" lang="ru-RU" sz="2600" spc="-1" strike="noStrike">
                <a:solidFill>
                  <a:srgbClr val="000000"/>
                </a:solidFill>
                <a:latin typeface="Arial"/>
                <a:ea typeface="Times New Roman"/>
              </a:rPr>
              <a:t>6) Мы ... весь свет.</a:t>
            </a:r>
            <a:br/>
            <a:r>
              <a:rPr b="0" lang="ru-RU" sz="2600" spc="-1" strike="noStrike">
                <a:solidFill>
                  <a:srgbClr val="000000"/>
                </a:solidFill>
                <a:latin typeface="Arial"/>
                <a:ea typeface="Times New Roman"/>
              </a:rPr>
              <a:t>7)  ... в гору оказался очень трудным. </a:t>
            </a:r>
            <a:br/>
            <a:r>
              <a:rPr b="0" lang="ru-RU" sz="2600" spc="-1" strike="noStrike">
                <a:solidFill>
                  <a:srgbClr val="000000"/>
                </a:solidFill>
                <a:latin typeface="Arial"/>
                <a:ea typeface="Times New Roman"/>
              </a:rPr>
              <a:t>8) В нашем городе открывается ... врачей. </a:t>
            </a:r>
            <a:br/>
            <a:r>
              <a:rPr b="0" lang="ru-RU" sz="2600" spc="-1" strike="noStrike">
                <a:solidFill>
                  <a:srgbClr val="000000"/>
                </a:solidFill>
                <a:latin typeface="Arial"/>
                <a:ea typeface="Times New Roman"/>
              </a:rPr>
              <a:t>9) У... висело .... </a:t>
            </a:r>
            <a:br/>
            <a:r>
              <a:rPr b="0" lang="ru-RU" sz="2600" spc="-1" strike="noStrike">
                <a:solidFill>
                  <a:srgbClr val="000000"/>
                </a:solidFill>
                <a:latin typeface="Arial"/>
                <a:ea typeface="Times New Roman"/>
              </a:rPr>
              <a:t>10) Воробей от холода ....</a:t>
            </a:r>
            <a:br/>
            <a:r>
              <a:rPr b="1" lang="ru-RU" sz="2600" spc="-1" strike="noStrike" u="sng">
                <a:solidFill>
                  <a:srgbClr val="000000"/>
                </a:solidFill>
                <a:uFillTx/>
                <a:latin typeface="Arial"/>
                <a:ea typeface="Times New Roman"/>
              </a:rPr>
              <a:t>Слова для справок: 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Times New Roman"/>
              </a:rPr>
              <a:t>с...естные, с...едобные, раз...езд, под..езд, под...ёмный, с...ел, под...ём, об...явление, с...езд, с...ёжился, об...ездили.</a:t>
            </a: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-115200"/>
            <a:ext cx="10007280" cy="578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1). </a:t>
            </a:r>
            <a:r>
              <a:rPr b="1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Спишите слова. Выделите приставки, подчеркните разделительный твёрдый знак и гласные после него.</a:t>
            </a:r>
            <a:br/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Разъехаться, въехать, подъехать, съехать, отъехать.</a:t>
            </a:r>
            <a:br/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Отъезд, въезд, разъезд, съезд, объезд, подъезд.</a:t>
            </a:r>
            <a:br/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Объявить, объяснить, объявление, разъяснение, разъярённый. </a:t>
            </a:r>
            <a:endParaRPr b="0" lang="ru-R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624240" y="0"/>
            <a:ext cx="9359280" cy="546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3)Запишите слова, разделяя их для переноса. Выделите приставки. </a:t>
            </a:r>
            <a:br/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Подъезд, разъяснение, объём, съезд, въезд, съёжился.</a:t>
            </a:r>
            <a:br/>
            <a:endParaRPr b="0" lang="ru-R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504000" y="74160"/>
            <a:ext cx="9461880" cy="4222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ru-RU" sz="4800" spc="-1" strike="noStrike">
                <a:solidFill>
                  <a:srgbClr val="010101"/>
                </a:solidFill>
                <a:latin typeface="Arial"/>
                <a:ea typeface="Times New Roman"/>
              </a:rPr>
              <a:t>№</a:t>
            </a:r>
            <a:r>
              <a:rPr b="0" lang="ru-RU" sz="4800" spc="-1" strike="noStrike">
                <a:solidFill>
                  <a:srgbClr val="010101"/>
                </a:solidFill>
                <a:latin typeface="Arial"/>
                <a:ea typeface="Times New Roman"/>
              </a:rPr>
              <a:t>1</a:t>
            </a:r>
            <a:endParaRPr b="0" lang="ru-RU" sz="4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4800" spc="-1" strike="noStrike">
                <a:solidFill>
                  <a:srgbClr val="010101"/>
                </a:solidFill>
                <a:latin typeface="Arial"/>
                <a:ea typeface="Times New Roman"/>
              </a:rPr>
              <a:t>1вариант: (по-, с-, об-) ел</a:t>
            </a:r>
            <a:br/>
            <a:r>
              <a:rPr b="0" lang="ru-RU" sz="4800" spc="-1" strike="noStrike">
                <a:solidFill>
                  <a:srgbClr val="010101"/>
                </a:solidFill>
                <a:latin typeface="Arial"/>
                <a:ea typeface="Times New Roman"/>
              </a:rPr>
              <a:t>2вариант:  (об-, раз-, вы-) езда </a:t>
            </a:r>
            <a:endParaRPr b="0" lang="ru-RU" sz="4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504000" y="74160"/>
            <a:ext cx="9070560" cy="124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4" name="Рисунок 42" descr=""/>
          <p:cNvPicPr/>
          <p:nvPr/>
        </p:nvPicPr>
        <p:blipFill>
          <a:blip r:embed="rId1"/>
          <a:stretch/>
        </p:blipFill>
        <p:spPr>
          <a:xfrm rot="16195200">
            <a:off x="2814480" y="-1449000"/>
            <a:ext cx="4557240" cy="8956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0" y="-68760"/>
            <a:ext cx="10080720" cy="56127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ru-RU" sz="3200" spc="-1" strike="noStrike" u="sng">
                <a:solidFill>
                  <a:srgbClr val="000000"/>
                </a:solidFill>
                <a:uFillTx/>
                <a:latin typeface="Arial"/>
              </a:rPr>
              <a:t>№</a:t>
            </a:r>
            <a:r>
              <a:rPr b="1" lang="ru-RU" sz="3200" spc="-1" strike="noStrike" u="sng">
                <a:solidFill>
                  <a:srgbClr val="000000"/>
                </a:solidFill>
                <a:uFillTx/>
                <a:latin typeface="Arial"/>
              </a:rPr>
              <a:t>3. Вставить, где нужно ъ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:</a:t>
            </a:r>
            <a:br/>
            <a:br/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У_шёл, под_ём, от_ехал, с_ел, пред_ставил, за_вертел, об-_ятья,        в_езд, раз_обиделся, разъединить, с_экономть, об_ман, с_добный, пред_утренний, пред _явить, от_ыскать, с_ехал, об-_едки, с_ёмка, по_думал, под_езд, раз_узнал, раз_яснил, со-_жалел.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216000" y="792000"/>
            <a:ext cx="9792000" cy="4878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ru-RU" sz="3600" spc="-1" strike="noStrike" u="sng">
                <a:solidFill>
                  <a:srgbClr val="000000"/>
                </a:solidFill>
                <a:uFillTx/>
                <a:latin typeface="Arial"/>
              </a:rPr>
              <a:t>№</a:t>
            </a:r>
            <a:r>
              <a:rPr b="1" lang="ru-RU" sz="3600" spc="-1" strike="noStrike" u="sng">
                <a:solidFill>
                  <a:srgbClr val="000000"/>
                </a:solidFill>
                <a:uFillTx/>
                <a:latin typeface="Arial"/>
              </a:rPr>
              <a:t>4. Исправить ошибки.</a:t>
            </a:r>
            <a:br/>
            <a:br/>
            <a:r>
              <a:rPr b="0" lang="ru-RU" sz="3600" spc="-1" strike="noStrike">
                <a:solidFill>
                  <a:srgbClr val="000000"/>
                </a:solidFill>
                <a:latin typeface="Arial"/>
              </a:rPr>
              <a:t>Шъёт платье, журчяние ручъя, съ-</a:t>
            </a:r>
            <a:br/>
            <a:r>
              <a:rPr b="0" lang="ru-RU" sz="3600" spc="-1" strike="noStrike">
                <a:solidFill>
                  <a:srgbClr val="000000"/>
                </a:solidFill>
                <a:latin typeface="Arial"/>
              </a:rPr>
              <a:t>едают листья, сьёмка обезъян, падье-</a:t>
            </a:r>
            <a:br/>
            <a:r>
              <a:rPr b="0" lang="ru-RU" sz="3600" spc="-1" strike="noStrike">
                <a:solidFill>
                  <a:srgbClr val="000000"/>
                </a:solidFill>
                <a:latin typeface="Arial"/>
              </a:rPr>
              <a:t>хал к   падьезду, обедаются варенъем, разьярённая обезьян, въётся въюн,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Application>LibreOffice/6.1.3.2$Windows_X86_64 LibreOffice_project/86daf60bf00efa86ad547e59e09d6bb77c699acb</Application>
  <Words>147</Words>
  <Paragraphs>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2017-10-20T23:41:18Z</dcterms:created>
  <dc:creator/>
  <dc:description/>
  <dc:language>ru-RU</dc:language>
  <cp:lastModifiedBy/>
  <dcterms:modified xsi:type="dcterms:W3CDTF">2021-01-19T23:33:15Z</dcterms:modified>
  <cp:revision>5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