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4"/>
  </p:notesMasterIdLst>
  <p:handoutMasterIdLst>
    <p:handoutMasterId r:id="rId15"/>
  </p:handoutMasterIdLst>
  <p:sldIdLst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1" r:id="rId1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72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68">
          <p15:clr>
            <a:srgbClr val="A4A3A4"/>
          </p15:clr>
        </p15:guide>
        <p15:guide id="5" pos="3839">
          <p15:clr>
            <a:srgbClr val="A4A3A4"/>
          </p15:clr>
        </p15:guide>
        <p15:guide id="6" pos="768">
          <p15:clr>
            <a:srgbClr val="A4A3A4"/>
          </p15:clr>
        </p15:guide>
        <p15:guide id="7" pos="7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05" autoAdjust="0"/>
    <p:restoredTop sz="94660"/>
  </p:normalViewPr>
  <p:slideViewPr>
    <p:cSldViewPr>
      <p:cViewPr varScale="1">
        <p:scale>
          <a:sx n="117" d="100"/>
          <a:sy n="117" d="100"/>
        </p:scale>
        <p:origin x="150" y="108"/>
      </p:cViewPr>
      <p:guideLst>
        <p:guide orient="horz" pos="2160"/>
        <p:guide orient="horz" pos="1072"/>
        <p:guide orient="horz" pos="3888"/>
        <p:guide orient="horz" pos="368"/>
        <p:guide pos="3839"/>
        <p:guide pos="768"/>
        <p:guide pos="72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ru-RU"/>
              <a:t>05.02.2016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ru-RU"/>
              <a:t>05.02.2016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6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Полилиния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noProof="0" dirty="0"/>
            </a:p>
          </p:txBody>
        </p:sp>
        <p:sp>
          <p:nvSpPr>
            <p:cNvPr id="10" name="Полилиния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noProof="0" dirty="0"/>
            </a:p>
          </p:txBody>
        </p:sp>
        <p:sp>
          <p:nvSpPr>
            <p:cNvPr id="11" name="Полилиния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22" name="Дата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ru-RU" noProof="0" smtClean="0"/>
              <a:t>05.02.2016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Полилиния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ru-RU" noProof="0" smtClean="0"/>
              <a:pPr/>
              <a:t>05.02.2016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64952" y="3712596"/>
            <a:ext cx="5320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</a:t>
            </a:r>
            <a:r>
              <a:rPr lang="ru-RU" sz="4000" dirty="0" smtClean="0"/>
              <a:t>10100000   Р </a:t>
            </a:r>
            <a:endParaRPr lang="ru-RU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58999" y="3707168"/>
            <a:ext cx="53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</a:t>
            </a:r>
            <a:r>
              <a:rPr lang="ru-RU" sz="4000" dirty="0" smtClean="0"/>
              <a:t>10011010   К </a:t>
            </a:r>
            <a:endParaRPr lang="ru-RU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958999" y="3715310"/>
            <a:ext cx="53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</a:t>
            </a:r>
            <a:r>
              <a:rPr lang="ru-RU" sz="4000" dirty="0" smtClean="0"/>
              <a:t>10101100   Ь </a:t>
            </a:r>
            <a:endParaRPr lang="ru-RU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958999" y="3709882"/>
            <a:ext cx="53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</a:t>
            </a:r>
            <a:r>
              <a:rPr lang="ru-RU" sz="4000" dirty="0" smtClean="0"/>
              <a:t>10100010   Т </a:t>
            </a:r>
            <a:endParaRPr lang="ru-RU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947340" y="3707168"/>
            <a:ext cx="5320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</a:t>
            </a:r>
            <a:r>
              <a:rPr lang="ru-RU" sz="4000" dirty="0" smtClean="0"/>
              <a:t>10011111   П </a:t>
            </a:r>
            <a:endParaRPr lang="ru-RU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958999" y="3707168"/>
            <a:ext cx="53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</a:t>
            </a:r>
            <a:r>
              <a:rPr lang="ru-RU" sz="4000" dirty="0" smtClean="0"/>
              <a:t>10010101   Е 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953045" y="3707168"/>
            <a:ext cx="5332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11010000 10011110 </a:t>
            </a:r>
            <a:r>
              <a:rPr lang="ru-RU" sz="4000" dirty="0" smtClean="0"/>
              <a:t>  О</a:t>
            </a:r>
            <a:endParaRPr lang="ru-RU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953045" y="3715310"/>
            <a:ext cx="53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</a:t>
            </a:r>
            <a:r>
              <a:rPr lang="ru-RU" sz="4000" dirty="0" smtClean="0"/>
              <a:t>10101110   Ю 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935431" y="3723452"/>
            <a:ext cx="5332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11010000 </a:t>
            </a:r>
            <a:r>
              <a:rPr lang="ru-RU" sz="4000" dirty="0" smtClean="0"/>
              <a:t>10011100   М </a:t>
            </a:r>
            <a:endParaRPr lang="ru-RU" sz="4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47340" y="3707168"/>
            <a:ext cx="5291088" cy="707886"/>
          </a:xfrm>
          <a:prstGeom prst="rect">
            <a:avLst/>
          </a:prstGeom>
          <a:noFill/>
          <a:ln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19" name="TextBox 18"/>
          <p:cNvSpPr txBox="1"/>
          <p:nvPr/>
        </p:nvSpPr>
        <p:spPr>
          <a:xfrm>
            <a:off x="11383599" y="127492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88812" y="481972"/>
            <a:ext cx="524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О</a:t>
            </a:r>
            <a:endParaRPr lang="ru-RU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11386765" y="844700"/>
            <a:ext cx="623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М</a:t>
            </a:r>
            <a:endParaRPr lang="ru-RU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11390553" y="1203980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П</a:t>
            </a:r>
            <a:endParaRPr lang="ru-RU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1384659" y="1562653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Ь</a:t>
            </a:r>
            <a:endParaRPr lang="ru-RU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381154" y="1926711"/>
            <a:ext cx="63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Ю</a:t>
            </a:r>
            <a:endParaRPr lang="ru-RU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11388818" y="2284389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Т</a:t>
            </a:r>
            <a:endParaRPr lang="ru-RU" sz="4000" dirty="0"/>
          </a:p>
        </p:txBody>
      </p:sp>
      <p:sp>
        <p:nvSpPr>
          <p:cNvPr id="26" name="TextBox 25"/>
          <p:cNvSpPr txBox="1"/>
          <p:nvPr/>
        </p:nvSpPr>
        <p:spPr>
          <a:xfrm>
            <a:off x="11390697" y="2644712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Е</a:t>
            </a:r>
            <a:endParaRPr lang="ru-RU" sz="4000" dirty="0"/>
          </a:p>
        </p:txBody>
      </p:sp>
      <p:sp>
        <p:nvSpPr>
          <p:cNvPr id="27" name="TextBox 26"/>
          <p:cNvSpPr txBox="1"/>
          <p:nvPr/>
        </p:nvSpPr>
        <p:spPr>
          <a:xfrm>
            <a:off x="11392673" y="3007424"/>
            <a:ext cx="449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Р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662364" y="844700"/>
            <a:ext cx="4397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И ЕГО УСТРОЙСТВО</a:t>
            </a:r>
            <a:endParaRPr lang="ru-RU" sz="4000" dirty="0"/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2478152"/>
            <a:ext cx="3208992" cy="31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8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16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24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32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48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856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9640"/>
                                </p:stCondLst>
                                <p:childTnLst>
                                  <p:par>
                                    <p:cTn id="41" presetID="42" presetClass="path" presetSubtype="0" accel="10000" fill="hold" grpId="1" nodeType="after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3.7037E-7 L 0.00183 0.21227 " pathEditMode="relative" rAng="0" ptsTypes="AA" p14:bounceEnd="14000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" y="10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10000" fill="hold" grpId="1" nodeType="with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.00495 -0.01875 L 0.42928 0.17963 " pathEditMode="relative" rAng="0" ptsTypes="AA" p14:bounceEnd="14000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16" y="9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10000" fill="hold" grpId="1" nodeType="with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2.96296E-6 L 0.46262 0.05046 " pathEditMode="relative" rAng="0" ptsTypes="AA" p14:bounceEnd="14000">
                                          <p:cBhvr>
                                            <p:cTn id="4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131" y="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10000" fill="hold" grpId="1" nodeType="with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08909E-6 3.7037E-7 L 0.469 -0.24954 " pathEditMode="relative" rAng="0" ptsTypes="AA" p14:bounceEnd="14000">
                                          <p:cBhvr>
                                            <p:cTn id="4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44" y="-1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accel="10000" fill="hold" grpId="1" nodeType="with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-2.59259E-6 L -0.06316 -0.48102 " pathEditMode="relative" rAng="0" ptsTypes="AA" p14:bounceEnd="14000">
                                          <p:cBhvr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65" y="-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accel="10000" fill="hold" grpId="1" nodeType="with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93332E-7 3.7037E-7 L 0.22115 0.32778 " pathEditMode="relative" rAng="0" ptsTypes="AA" p14:bounceEnd="14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8" y="16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10000" fill="hold" grpId="1" nodeType="with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4.44444E-6 L 0.01954 -0.2926 " pathEditMode="relative" rAng="0" ptsTypes="AA" p14:bounceEnd="14000">
                                          <p:cBhvr>
                                            <p:cTn id="5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7" y="-1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10000" fill="hold" grpId="1" nodeType="with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5.75671E-7 -4.44444E-6 L -0.04936 -0.17847 " pathEditMode="relative" rAng="0" ptsTypes="AA" p14:bounceEnd="14000">
                                          <p:cBhvr>
                                            <p:cTn id="5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5" y="-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64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1140"/>
                                </p:stCondLst>
                                <p:childTnLst>
                                  <p:par>
                                    <p:cTn id="62" presetID="42" presetClass="path" presetSubtype="0" accel="10000" fill="hold" grpId="1" nodeType="after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08909E-6 3.7037E-7 L 0.48086 -0.47014 " pathEditMode="relative" rAng="0" ptsTypes="AA" p14:bounceEnd="14000">
                                          <p:cBhvr>
                                            <p:cTn id="6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43" y="-235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140"/>
                                </p:stCondLst>
                                <p:childTnLst>
                                  <p:par>
                                    <p:cTn id="6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640"/>
                                </p:stCondLst>
                                <p:childTnLst>
                                  <p:par>
                                    <p:cTn id="69" presetID="42" presetClass="path" presetSubtype="0" accel="10000" fill="hold" grpId="2" nodeType="afterEffect" p14:presetBounceEnd="14000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3.7037E-7 L 0.48034 -0.52269 " pathEditMode="relative" rAng="0" ptsTypes="AA" p14:bounceEnd="14000">
                                          <p:cBhvr>
                                            <p:cTn id="7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17" y="-261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414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4640"/>
                                </p:stCondLst>
                                <p:childTnLst>
                                  <p:par>
                                    <p:cTn id="76" presetID="42" presetClass="path" presetSubtype="0" accel="10000" fill="hold" grpId="2" nodeType="afterEffect" p14:presetBounceEnd="14000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5.75671E-7 -4.44444E-6 L 0.48229 -0.4199 " pathEditMode="relative" rAng="0" ptsTypes="AA" p14:bounceEnd="14000">
                                          <p:cBhvr>
                                            <p:cTn id="7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108" y="-20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6140"/>
                                </p:stCondLst>
                                <p:childTnLst>
                                  <p:par>
                                    <p:cTn id="7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6640"/>
                                </p:stCondLst>
                                <p:childTnLst>
                                  <p:par>
                                    <p:cTn id="83" presetID="42" presetClass="path" presetSubtype="0" accel="10000" fill="hold" grpId="2" nodeType="afterEffect" p14:presetBounceEnd="14000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2.96296E-6 L 0.48034 -0.31389 " pathEditMode="relative" rAng="0" ptsTypes="AA" p14:bounceEnd="14000">
                                          <p:cBhvr>
                                            <p:cTn id="8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17" y="-1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814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8640"/>
                                </p:stCondLst>
                                <p:childTnLst>
                                  <p:par>
                                    <p:cTn id="90" presetID="42" presetClass="path" presetSubtype="0" accel="10000" fill="hold" grpId="2" nodeType="after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08909E-6 3.7037E-7 L 0.48086 -0.15509 " pathEditMode="relative" rAng="0" ptsTypes="AA" p14:bounceEnd="14000">
                                          <p:cBhvr>
                                            <p:cTn id="9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43" y="-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9640"/>
                                </p:stCondLst>
                                <p:childTnLst>
                                  <p:par>
                                    <p:cTn id="9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20140"/>
                                </p:stCondLst>
                                <p:childTnLst>
                                  <p:par>
                                    <p:cTn id="97" presetID="42" presetClass="path" presetSubtype="0" accel="10000" fill="hold" grpId="2" nodeType="after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-2.59259E-6 L 0.48034 -0.2081 " pathEditMode="relative" rAng="0" ptsTypes="AA" p14:bounceEnd="14000">
                                          <p:cBhvr>
                                            <p:cTn id="9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17" y="-10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2114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1640"/>
                                </p:stCondLst>
                                <p:childTnLst>
                                  <p:par>
                                    <p:cTn id="104" presetID="42" presetClass="path" presetSubtype="0" accel="10000" fill="hold" grpId="2" nodeType="afterEffect" p14:presetBounceEnd="14000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08909E-6 2.96296E-6 L 0.48086 -0.26135 " pathEditMode="relative" rAng="0" ptsTypes="AA" p14:bounceEnd="14000">
                                          <p:cBhvr>
                                            <p:cTn id="10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43" y="-130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23140"/>
                                </p:stCondLst>
                                <p:childTnLst>
                                  <p:par>
                                    <p:cTn id="10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3640"/>
                                </p:stCondLst>
                                <p:childTnLst>
                                  <p:par>
                                    <p:cTn id="111" presetID="42" presetClass="path" presetSubtype="0" accel="10000" fill="hold" grpId="2" nodeType="afterEffect" p14:presetBounceEnd="1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93332E-7 3.7037E-7 L 0.48177 -0.36505 " pathEditMode="relative" rAng="0" ptsTypes="AA" p14:bounceEnd="14000">
                                          <p:cBhvr>
                                            <p:cTn id="1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82" y="-182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4640"/>
                                </p:stCondLst>
                                <p:childTnLst>
                                  <p:par>
                                    <p:cTn id="1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5140"/>
                                </p:stCondLst>
                                <p:childTnLst>
                                  <p:par>
                                    <p:cTn id="118" presetID="42" presetClass="path" presetSubtype="0" accel="10000" fill="hold" grpId="2" nodeType="afterEffect" p14:presetBounceEnd="14000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4.44444E-6 L 0.48034 -0.10348 " pathEditMode="relative" rAng="0" ptsTypes="AA" p14:bounceEnd="14000">
                                          <p:cBhvr>
                                            <p:cTn id="1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17" y="-5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6640"/>
                                </p:stCondLst>
                                <p:childTnLst>
                                  <p:par>
                                    <p:cTn id="1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27140"/>
                                </p:stCondLst>
                                <p:childTnLst>
                                  <p:par>
                                    <p:cTn id="125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26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9140"/>
                                </p:stCondLst>
                                <p:childTnLst>
                                  <p:par>
                                    <p:cTn id="129" presetID="14" presetClass="exit" presetSubtype="1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9640"/>
                                </p:stCondLst>
                                <p:childTnLst>
                                  <p:par>
                                    <p:cTn id="133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30140"/>
                                </p:stCondLst>
                                <p:childTnLst>
                                  <p:par>
                                    <p:cTn id="137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0640"/>
                                </p:stCondLst>
                                <p:childTnLst>
                                  <p:par>
                                    <p:cTn id="141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4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31140"/>
                                </p:stCondLst>
                                <p:childTnLst>
                                  <p:par>
                                    <p:cTn id="145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31640"/>
                                </p:stCondLst>
                                <p:childTnLst>
                                  <p:par>
                                    <p:cTn id="149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32140"/>
                                </p:stCondLst>
                                <p:childTnLst>
                                  <p:par>
                                    <p:cTn id="153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32640"/>
                                </p:stCondLst>
                                <p:childTnLst>
                                  <p:par>
                                    <p:cTn id="157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33140"/>
                                </p:stCondLst>
                                <p:childTnLst>
                                  <p:par>
                                    <p:cTn id="161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6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33640"/>
                                </p:stCondLst>
                                <p:childTnLst>
                                  <p:par>
                                    <p:cTn id="165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4754E-6 1.11111E-6 L -0.69523 0.10602 " pathEditMode="relative" rAng="0" ptsTypes="AA">
                                          <p:cBhvr>
                                            <p:cTn id="16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762" y="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12295E-6 -7.40741E-7 L -0.6744 0.05417 " pathEditMode="relative" rAng="0" ptsTypes="AA">
                                          <p:cBhvr>
                                            <p:cTn id="16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0" y="27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85543E-6 1.48148E-6 L -0.64887 0.00139 " pathEditMode="relative" rAng="0" ptsTypes="AA">
                                          <p:cBhvr>
                                            <p:cTn id="17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44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7645E-6 -3.33333E-6 L -0.61462 -0.05092 " pathEditMode="relative" rAng="0" ptsTypes="AA">
                                          <p:cBhvr>
                                            <p:cTn id="17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737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6304E-6 1.85185E-6 L -0.58856 -0.10324 " pathEditMode="relative" rAng="0" ptsTypes="AA">
                                          <p:cBhvr>
                                            <p:cTn id="17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435" y="-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85543E-6 1.11111E-6 L -0.56604 -0.15718 " pathEditMode="relative" rAng="0" ptsTypes="AA">
                                          <p:cBhvr>
                                            <p:cTn id="17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302" y="-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9403E-6 -2.22222E-6 L -0.5349 -0.20903 " pathEditMode="relative" rAng="0" ptsTypes="AA">
                                          <p:cBhvr>
                                            <p:cTn id="17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752" y="-10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3629E-6 1.48148E-6 L -0.51732 -0.26158 " pathEditMode="relative" rAng="0" ptsTypes="AA">
                                          <p:cBhvr>
                                            <p:cTn id="18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866" y="-13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4754E-6 3.7037E-6 L -0.50026 -0.31436 " pathEditMode="relative" rAng="0" ptsTypes="AA">
                                          <p:cBhvr>
                                            <p:cTn id="18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20" y="-1571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35640"/>
                                </p:stCondLst>
                                <p:childTnLst>
                                  <p:par>
                                    <p:cTn id="1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7" fill="hold">
                                <p:stCondLst>
                                  <p:cond delay="36140"/>
                                </p:stCondLst>
                                <p:childTnLst>
                                  <p:par>
                                    <p:cTn id="18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1" fill="hold">
                                <p:stCondLst>
                                  <p:cond delay="36640"/>
                                </p:stCondLst>
                                <p:childTnLst>
                                  <p:par>
                                    <p:cTn id="192" presetID="26" presetClass="emph" presetSubtype="0" repeatCount="indefinite" fill="remove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93" dur="7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4" dur="3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17" grpId="2"/>
          <p:bldP spid="17" grpId="3"/>
          <p:bldP spid="8" grpId="0"/>
          <p:bldP spid="8" grpId="1"/>
          <p:bldP spid="8" grpId="2"/>
          <p:bldP spid="8" grpId="3"/>
          <p:bldP spid="13" grpId="0"/>
          <p:bldP spid="13" grpId="1"/>
          <p:bldP spid="13" grpId="2"/>
          <p:bldP spid="13" grpId="3"/>
          <p:bldP spid="15" grpId="0"/>
          <p:bldP spid="15" grpId="1"/>
          <p:bldP spid="15" grpId="2"/>
          <p:bldP spid="15" grpId="3"/>
          <p:bldP spid="12" grpId="0"/>
          <p:bldP spid="12" grpId="1"/>
          <p:bldP spid="12" grpId="2"/>
          <p:bldP spid="12" grpId="3"/>
          <p:bldP spid="16" grpId="0"/>
          <p:bldP spid="16" grpId="1"/>
          <p:bldP spid="16" grpId="2"/>
          <p:bldP spid="16" grpId="3"/>
          <p:bldP spid="9" grpId="0"/>
          <p:bldP spid="9" grpId="1"/>
          <p:bldP spid="9" grpId="2"/>
          <p:bldP spid="14" grpId="0"/>
          <p:bldP spid="14" grpId="1"/>
          <p:bldP spid="14" grpId="2"/>
          <p:bldP spid="14" grpId="3"/>
          <p:bldP spid="11" grpId="0"/>
          <p:bldP spid="11" grpId="1"/>
          <p:bldP spid="11" grpId="2"/>
          <p:bldP spid="11" grpId="3"/>
          <p:bldP spid="18" grpId="0" animBg="1"/>
          <p:bldP spid="18" grpId="1" animBg="1"/>
          <p:bldP spid="19" grpId="0"/>
          <p:bldP spid="19" grpId="1"/>
          <p:bldP spid="20" grpId="0"/>
          <p:bldP spid="20" grpId="1"/>
          <p:bldP spid="21" grpId="0"/>
          <p:bldP spid="21" grpId="1"/>
          <p:bldP spid="22" grpId="0"/>
          <p:bldP spid="22" grpId="1"/>
          <p:bldP spid="23" grpId="0"/>
          <p:bldP spid="23" grpId="1"/>
          <p:bldP spid="24" grpId="0"/>
          <p:bldP spid="24" grpId="1"/>
          <p:bldP spid="25" grpId="0"/>
          <p:bldP spid="25" grpId="1"/>
          <p:bldP spid="26" grpId="0"/>
          <p:bldP spid="26" grpId="1"/>
          <p:bldP spid="27" grpId="0"/>
          <p:bldP spid="27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8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16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24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32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48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856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9640"/>
                                </p:stCondLst>
                                <p:childTnLst>
                                  <p:par>
                                    <p:cTn id="41" presetID="42" presetClass="path" presetSubtype="0" accel="10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3.7037E-7 L 0.00183 0.21227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" y="10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.00495 -0.01875 L 0.42928 0.17963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16" y="9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2.96296E-6 L 0.46262 0.05046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131" y="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08909E-6 3.7037E-7 L 0.469 -0.24954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44" y="-1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accel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-2.59259E-6 L -0.06316 -0.48102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65" y="-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accel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93332E-7 3.7037E-7 L 0.22115 0.32778 " pathEditMode="relative" rAng="0" ptsTypes="AA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8" y="16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4.44444E-6 L 0.01954 -0.2926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7" y="-1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10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5.75671E-7 -4.44444E-6 L -0.04936 -0.17847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5" y="-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64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1140"/>
                                </p:stCondLst>
                                <p:childTnLst>
                                  <p:par>
                                    <p:cTn id="62" presetID="42" presetClass="path" presetSubtype="0" accel="10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08909E-6 3.7037E-7 L 0.48086 -0.47014 " pathEditMode="relative" rAng="0" ptsTypes="AA">
                                          <p:cBhvr>
                                            <p:cTn id="6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43" y="-235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140"/>
                                </p:stCondLst>
                                <p:childTnLst>
                                  <p:par>
                                    <p:cTn id="6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640"/>
                                </p:stCondLst>
                                <p:childTnLst>
                                  <p:par>
                                    <p:cTn id="69" presetID="42" presetClass="path" presetSubtype="0" accel="10000" fill="hold" grpId="2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3.7037E-7 L 0.48034 -0.52269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17" y="-261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414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4640"/>
                                </p:stCondLst>
                                <p:childTnLst>
                                  <p:par>
                                    <p:cTn id="76" presetID="42" presetClass="path" presetSubtype="0" accel="10000" fill="hold" grpId="2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5.75671E-7 -4.44444E-6 L 0.48229 -0.4199 " pathEditMode="relative" rAng="0" ptsTypes="AA">
                                          <p:cBhvr>
                                            <p:cTn id="7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108" y="-20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6140"/>
                                </p:stCondLst>
                                <p:childTnLst>
                                  <p:par>
                                    <p:cTn id="7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6640"/>
                                </p:stCondLst>
                                <p:childTnLst>
                                  <p:par>
                                    <p:cTn id="83" presetID="42" presetClass="path" presetSubtype="0" accel="10000" fill="hold" grpId="2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2.96296E-6 L 0.48034 -0.31389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17" y="-1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814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8640"/>
                                </p:stCondLst>
                                <p:childTnLst>
                                  <p:par>
                                    <p:cTn id="90" presetID="42" presetClass="path" presetSubtype="0" accel="1000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08909E-6 3.7037E-7 L 0.48086 -0.15509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43" y="-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9640"/>
                                </p:stCondLst>
                                <p:childTnLst>
                                  <p:par>
                                    <p:cTn id="9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20140"/>
                                </p:stCondLst>
                                <p:childTnLst>
                                  <p:par>
                                    <p:cTn id="97" presetID="42" presetClass="path" presetSubtype="0" accel="1000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-2.59259E-6 L 0.48034 -0.2081 " pathEditMode="relative" rAng="0" ptsTypes="AA">
                                          <p:cBhvr>
                                            <p:cTn id="9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17" y="-10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2114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1640"/>
                                </p:stCondLst>
                                <p:childTnLst>
                                  <p:par>
                                    <p:cTn id="104" presetID="42" presetClass="path" presetSubtype="0" accel="10000" fill="hold" grpId="2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08909E-6 2.96296E-6 L 0.48086 -0.26135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43" y="-130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23140"/>
                                </p:stCondLst>
                                <p:childTnLst>
                                  <p:par>
                                    <p:cTn id="10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3640"/>
                                </p:stCondLst>
                                <p:childTnLst>
                                  <p:par>
                                    <p:cTn id="111" presetID="42" presetClass="path" presetSubtype="0" accel="1000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93332E-7 3.7037E-7 L 0.48177 -0.36505 " pathEditMode="relative" rAng="0" ptsTypes="AA">
                                          <p:cBhvr>
                                            <p:cTn id="1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82" y="-182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4640"/>
                                </p:stCondLst>
                                <p:childTnLst>
                                  <p:par>
                                    <p:cTn id="1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5140"/>
                                </p:stCondLst>
                                <p:childTnLst>
                                  <p:par>
                                    <p:cTn id="118" presetID="42" presetClass="path" presetSubtype="0" accel="10000" fill="hold" grpId="2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3.05809E-6 4.44444E-6 L 0.48034 -0.10348 " pathEditMode="relative" rAng="0" ptsTypes="AA">
                                          <p:cBhvr>
                                            <p:cTn id="1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17" y="-5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6640"/>
                                </p:stCondLst>
                                <p:childTnLst>
                                  <p:par>
                                    <p:cTn id="1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27140"/>
                                </p:stCondLst>
                                <p:childTnLst>
                                  <p:par>
                                    <p:cTn id="125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26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9140"/>
                                </p:stCondLst>
                                <p:childTnLst>
                                  <p:par>
                                    <p:cTn id="129" presetID="14" presetClass="exit" presetSubtype="1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9640"/>
                                </p:stCondLst>
                                <p:childTnLst>
                                  <p:par>
                                    <p:cTn id="133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30140"/>
                                </p:stCondLst>
                                <p:childTnLst>
                                  <p:par>
                                    <p:cTn id="137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0640"/>
                                </p:stCondLst>
                                <p:childTnLst>
                                  <p:par>
                                    <p:cTn id="141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4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31140"/>
                                </p:stCondLst>
                                <p:childTnLst>
                                  <p:par>
                                    <p:cTn id="145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31640"/>
                                </p:stCondLst>
                                <p:childTnLst>
                                  <p:par>
                                    <p:cTn id="149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32140"/>
                                </p:stCondLst>
                                <p:childTnLst>
                                  <p:par>
                                    <p:cTn id="153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32640"/>
                                </p:stCondLst>
                                <p:childTnLst>
                                  <p:par>
                                    <p:cTn id="157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33140"/>
                                </p:stCondLst>
                                <p:childTnLst>
                                  <p:par>
                                    <p:cTn id="161" presetID="14" presetClass="exit" presetSubtype="1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randombar(horizontal)">
                                          <p:cBhvr>
                                            <p:cTn id="16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33640"/>
                                </p:stCondLst>
                                <p:childTnLst>
                                  <p:par>
                                    <p:cTn id="165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4754E-6 1.11111E-6 L -0.69523 0.10602 " pathEditMode="relative" rAng="0" ptsTypes="AA">
                                          <p:cBhvr>
                                            <p:cTn id="16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762" y="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12295E-6 -7.40741E-7 L -0.6744 0.05417 " pathEditMode="relative" rAng="0" ptsTypes="AA">
                                          <p:cBhvr>
                                            <p:cTn id="16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0" y="27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85543E-6 1.48148E-6 L -0.64887 0.00139 " pathEditMode="relative" rAng="0" ptsTypes="AA">
                                          <p:cBhvr>
                                            <p:cTn id="17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44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7645E-6 -3.33333E-6 L -0.61462 -0.05092 " pathEditMode="relative" rAng="0" ptsTypes="AA">
                                          <p:cBhvr>
                                            <p:cTn id="17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737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6304E-6 1.85185E-6 L -0.58856 -0.10324 " pathEditMode="relative" rAng="0" ptsTypes="AA">
                                          <p:cBhvr>
                                            <p:cTn id="17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435" y="-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85543E-6 1.11111E-6 L -0.56604 -0.15718 " pathEditMode="relative" rAng="0" ptsTypes="AA">
                                          <p:cBhvr>
                                            <p:cTn id="17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302" y="-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9403E-6 -2.22222E-6 L -0.5349 -0.20903 " pathEditMode="relative" rAng="0" ptsTypes="AA">
                                          <p:cBhvr>
                                            <p:cTn id="17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752" y="-10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3629E-6 1.48148E-6 L -0.51732 -0.26158 " pathEditMode="relative" rAng="0" ptsTypes="AA">
                                          <p:cBhvr>
                                            <p:cTn id="18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866" y="-13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4754E-6 3.7037E-6 L -0.50026 -0.31436 " pathEditMode="relative" rAng="0" ptsTypes="AA">
                                          <p:cBhvr>
                                            <p:cTn id="18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20" y="-1571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35640"/>
                                </p:stCondLst>
                                <p:childTnLst>
                                  <p:par>
                                    <p:cTn id="1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7" fill="hold">
                                <p:stCondLst>
                                  <p:cond delay="36140"/>
                                </p:stCondLst>
                                <p:childTnLst>
                                  <p:par>
                                    <p:cTn id="18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1" fill="hold">
                                <p:stCondLst>
                                  <p:cond delay="36640"/>
                                </p:stCondLst>
                                <p:childTnLst>
                                  <p:par>
                                    <p:cTn id="192" presetID="26" presetClass="emph" presetSubtype="0" repeatCount="indefinite" fill="remove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93" dur="7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4" dur="3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17" grpId="2"/>
          <p:bldP spid="17" grpId="3"/>
          <p:bldP spid="8" grpId="0"/>
          <p:bldP spid="8" grpId="1"/>
          <p:bldP spid="8" grpId="2"/>
          <p:bldP spid="8" grpId="3"/>
          <p:bldP spid="13" grpId="0"/>
          <p:bldP spid="13" grpId="1"/>
          <p:bldP spid="13" grpId="2"/>
          <p:bldP spid="13" grpId="3"/>
          <p:bldP spid="15" grpId="0"/>
          <p:bldP spid="15" grpId="1"/>
          <p:bldP spid="15" grpId="2"/>
          <p:bldP spid="15" grpId="3"/>
          <p:bldP spid="12" grpId="0"/>
          <p:bldP spid="12" grpId="1"/>
          <p:bldP spid="12" grpId="2"/>
          <p:bldP spid="12" grpId="3"/>
          <p:bldP spid="16" grpId="0"/>
          <p:bldP spid="16" grpId="1"/>
          <p:bldP spid="16" grpId="2"/>
          <p:bldP spid="16" grpId="3"/>
          <p:bldP spid="9" grpId="0"/>
          <p:bldP spid="9" grpId="1"/>
          <p:bldP spid="9" grpId="2"/>
          <p:bldP spid="14" grpId="0"/>
          <p:bldP spid="14" grpId="1"/>
          <p:bldP spid="14" grpId="2"/>
          <p:bldP spid="14" grpId="3"/>
          <p:bldP spid="11" grpId="0"/>
          <p:bldP spid="11" grpId="1"/>
          <p:bldP spid="11" grpId="2"/>
          <p:bldP spid="11" grpId="3"/>
          <p:bldP spid="18" grpId="0" animBg="1"/>
          <p:bldP spid="18" grpId="1" animBg="1"/>
          <p:bldP spid="19" grpId="0"/>
          <p:bldP spid="19" grpId="1"/>
          <p:bldP spid="20" grpId="0"/>
          <p:bldP spid="20" grpId="1"/>
          <p:bldP spid="21" grpId="0"/>
          <p:bldP spid="21" grpId="1"/>
          <p:bldP spid="22" grpId="0"/>
          <p:bldP spid="22" grpId="1"/>
          <p:bldP spid="23" grpId="0"/>
          <p:bldP spid="23" grpId="1"/>
          <p:bldP spid="24" grpId="0"/>
          <p:bldP spid="24" grpId="1"/>
          <p:bldP spid="25" grpId="0"/>
          <p:bldP spid="25" grpId="1"/>
          <p:bldP spid="26" grpId="0"/>
          <p:bldP spid="26" grpId="1"/>
          <p:bldP spid="27" grpId="0"/>
          <p:bldP spid="27" grpId="1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34572" y="1565536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20" y="1705395"/>
            <a:ext cx="1304458" cy="1304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5" y="1916813"/>
            <a:ext cx="1243006" cy="988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03" y="1807795"/>
            <a:ext cx="1304458" cy="1099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73" y="3551866"/>
            <a:ext cx="1273816" cy="799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72" y="3433807"/>
            <a:ext cx="1523353" cy="114251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374469" y="1565536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18096" y="1565536"/>
            <a:ext cx="5979648" cy="465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902724" y="1565536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2" idx="1"/>
            <a:endCxn id="2" idx="3"/>
          </p:cNvCxnSpPr>
          <p:nvPr/>
        </p:nvCxnSpPr>
        <p:spPr>
          <a:xfrm>
            <a:off x="7534572" y="3149712"/>
            <a:ext cx="432048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39" y="3433807"/>
            <a:ext cx="1015985" cy="1015985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1485900" y="1688909"/>
            <a:ext cx="792088" cy="6218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91" y="2746147"/>
            <a:ext cx="958642" cy="12391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311859"/>
            <a:ext cx="1218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Устройства «ввода и вывода»</a:t>
            </a:r>
            <a:endParaRPr lang="ru-RU" sz="3600" dirty="0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1110231" y="5805264"/>
            <a:ext cx="744821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436" y="2564904"/>
            <a:ext cx="5261570" cy="52615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06" y="-891480"/>
            <a:ext cx="8079246" cy="80792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394" y="-1052736"/>
            <a:ext cx="6858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96" y="1084326"/>
            <a:ext cx="6264696" cy="626469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531024" y="1576012"/>
            <a:ext cx="4320480" cy="40679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396" y="1869559"/>
            <a:ext cx="2077619" cy="35162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36" y="2178928"/>
            <a:ext cx="4024949" cy="577744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348" y="3338729"/>
            <a:ext cx="4100535" cy="52503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499743" y="2116083"/>
            <a:ext cx="257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Микрофон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6696" y="2759567"/>
            <a:ext cx="55443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Это электроакустический </a:t>
            </a:r>
            <a:r>
              <a:rPr lang="ru-RU" sz="2800" dirty="0">
                <a:solidFill>
                  <a:schemeClr val="bg1"/>
                </a:solidFill>
              </a:rPr>
              <a:t>прибор, преобразующий </a:t>
            </a:r>
            <a:r>
              <a:rPr lang="ru-RU" sz="2800" dirty="0" smtClean="0">
                <a:solidFill>
                  <a:schemeClr val="bg1"/>
                </a:solidFill>
              </a:rPr>
              <a:t>акустические колебания </a:t>
            </a:r>
            <a:r>
              <a:rPr lang="ru-RU" sz="2800" dirty="0">
                <a:solidFill>
                  <a:schemeClr val="bg1"/>
                </a:solidFill>
              </a:rPr>
              <a:t>в </a:t>
            </a:r>
            <a:r>
              <a:rPr lang="ru-RU" sz="2800" dirty="0" smtClean="0">
                <a:solidFill>
                  <a:schemeClr val="bg1"/>
                </a:solidFill>
              </a:rPr>
              <a:t>элект­рические.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Наиболее </a:t>
            </a:r>
            <a:r>
              <a:rPr lang="ru-RU" sz="2800" dirty="0">
                <a:solidFill>
                  <a:schemeClr val="bg1"/>
                </a:solidFill>
              </a:rPr>
              <a:t>распростра­нённый вид микрофона в настоящий момент — динамический микрофон</a:t>
            </a:r>
          </a:p>
        </p:txBody>
      </p:sp>
    </p:spTree>
    <p:extLst>
      <p:ext uri="{BB962C8B-B14F-4D97-AF65-F5344CB8AC3E}">
        <p14:creationId xmlns:p14="http://schemas.microsoft.com/office/powerpoint/2010/main" val="124177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42537 0.1638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9" y="81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2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2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2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2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700"/>
                            </p:stCondLst>
                            <p:childTnLst>
                              <p:par>
                                <p:cTn id="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37 0.16389 L 0 -7.40741E-7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9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7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2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400"/>
                            </p:stCondLst>
                            <p:childTnLst>
                              <p:par>
                                <p:cTn id="109" presetID="2" presetClass="exit" presetSubtype="1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3316 -0.11991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8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06E-6 3.33333E-6 L 0.39593 0.53125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7" y="2655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6" grpId="0" animBg="1"/>
      <p:bldP spid="21" grpId="0" animBg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8257" y="2967335"/>
            <a:ext cx="7732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929582" y="2497976"/>
            <a:ext cx="450649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dirty="0" smtClean="0"/>
              <a:t>КОНЕЦ</a:t>
            </a:r>
            <a:endParaRPr lang="ru-RU" sz="1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1196752"/>
            <a:ext cx="47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88640"/>
            <a:ext cx="1269876" cy="1252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9916" y="491889"/>
            <a:ext cx="10019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ИЗ ЧЕГО СОСТОИТ ПЕРСОНАЛЬНЫЙ КОМПЬЮТЕР?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1340768"/>
            <a:ext cx="4968552" cy="51060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86" y="1542744"/>
            <a:ext cx="4521251" cy="470210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039971" y="1904848"/>
            <a:ext cx="3554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Системный блок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039971" y="2753155"/>
            <a:ext cx="576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Это шасси, в которое устанавливаются все компонующие компьютера. Он оснащён всем аппаратным обеспечением для создания собственного компьютера.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8132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824E-6 -4.07407E-6 L 0.26296 0.005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1" y="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25996 0.0057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91" y="847120"/>
            <a:ext cx="5017443" cy="516376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4291050"/>
            <a:ext cx="2952328" cy="2206909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8603134" y="3356992"/>
            <a:ext cx="3251918" cy="23762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33" name="TextBox 32"/>
          <p:cNvSpPr txBox="1"/>
          <p:nvPr/>
        </p:nvSpPr>
        <p:spPr>
          <a:xfrm>
            <a:off x="909836" y="3105834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Блок питания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09836" y="3715576"/>
            <a:ext cx="76932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Вырабатывает стабилизированные напряжения для питания всех устройств, находящихся в системном блоке. От блока питания выходят многочисленные кабели, которые подключаются к системной плате, дисковым накопителям и другим устройствам.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4334845"/>
            <a:ext cx="2999607" cy="2119317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8603134" y="3356992"/>
            <a:ext cx="3251918" cy="23762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37" name="TextBox 36"/>
          <p:cNvSpPr txBox="1"/>
          <p:nvPr/>
        </p:nvSpPr>
        <p:spPr>
          <a:xfrm>
            <a:off x="909836" y="3105834"/>
            <a:ext cx="711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Системная, или материнская, плата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09836" y="3715576"/>
            <a:ext cx="76932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Базовое устройство компьютера для установки процессора, оперативной памяти и плат расширения. К ней подключаются устройства ввода/вывода, дисковые накопители и др.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09836" y="3715576"/>
            <a:ext cx="7693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Системная плата обеспечивает их взаимодействие, используя специальный набор микросхем системной логики, или чипсет'.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9836" y="3756663"/>
            <a:ext cx="76932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 </a:t>
            </a:r>
            <a:r>
              <a:rPr lang="ru-RU" sz="2800" dirty="0"/>
              <a:t>системной плате также располагаются другие устройства, например микросхема BIOS, батарейка для питания часов и CMOS (память с автономным питанием), тактовый генератор.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27" y="4320047"/>
            <a:ext cx="2610813" cy="2186556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8603133" y="3357752"/>
            <a:ext cx="3251918" cy="23762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43" name="TextBox 42"/>
          <p:cNvSpPr txBox="1"/>
          <p:nvPr/>
        </p:nvSpPr>
        <p:spPr>
          <a:xfrm>
            <a:off x="908636" y="3101336"/>
            <a:ext cx="2306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Процессор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8636" y="3747667"/>
            <a:ext cx="769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Является «сердцем» компьютера и служит для обработки информации по заданной программе.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22" y="4440339"/>
            <a:ext cx="3109149" cy="2105930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8593772" y="3348348"/>
            <a:ext cx="3251918" cy="23762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47" name="TextBox 46"/>
          <p:cNvSpPr txBox="1"/>
          <p:nvPr/>
        </p:nvSpPr>
        <p:spPr>
          <a:xfrm>
            <a:off x="908635" y="3110332"/>
            <a:ext cx="425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Оперативная память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8635" y="3712941"/>
            <a:ext cx="69723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/>
              <a:t>Используется для работы операционной системы, программ и для временного хранения текущих данных. Она выполнена в виде модулей, установленных на системную плату, и может хранить информацию только при включенном питании.</a:t>
            </a:r>
            <a:endParaRPr lang="ru-RU" sz="2800" dirty="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55" y="4681611"/>
            <a:ext cx="3456751" cy="167240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8612495" y="3338944"/>
            <a:ext cx="3251918" cy="23762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51" name="TextBox 50"/>
          <p:cNvSpPr txBox="1"/>
          <p:nvPr/>
        </p:nvSpPr>
        <p:spPr>
          <a:xfrm>
            <a:off x="908635" y="3110331"/>
            <a:ext cx="3000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Видеоадаптер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08635" y="3712740"/>
            <a:ext cx="7674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/>
              <a:t>Обычно выполняется в виде платы расширения и служит для формирования изображения, которое потом выводится на монитор. </a:t>
            </a:r>
            <a:endParaRPr lang="ru-RU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908634" y="3712740"/>
            <a:ext cx="7683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/>
              <a:t>Современные видеоадаптеры содержат мощный видеопроцессор и большие объемы видеопамяти, что позволяет формировать трехмерное изображение с высоким разрешением.</a:t>
            </a:r>
            <a:endParaRPr lang="ru-RU" sz="2800" dirty="0"/>
          </a:p>
        </p:txBody>
      </p:sp>
      <p:sp>
        <p:nvSpPr>
          <p:cNvPr id="56" name="TextBox 55"/>
          <p:cNvSpPr txBox="1"/>
          <p:nvPr/>
        </p:nvSpPr>
        <p:spPr>
          <a:xfrm>
            <a:off x="914842" y="3712739"/>
            <a:ext cx="76976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Для </a:t>
            </a:r>
            <a:r>
              <a:rPr lang="ru-RU" sz="2800" dirty="0"/>
              <a:t>недорогих компьютеров выпускаются системные платы с интегрированным видеоадаптером, и его не нужно устанавливать дополнительно.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403843"/>
            <a:ext cx="2569273" cy="2289222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8593772" y="3369600"/>
            <a:ext cx="3251918" cy="23762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59" name="TextBox 58"/>
          <p:cNvSpPr txBox="1"/>
          <p:nvPr/>
        </p:nvSpPr>
        <p:spPr>
          <a:xfrm>
            <a:off x="913458" y="3114400"/>
            <a:ext cx="2890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Жесткий диск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5626" y="3760730"/>
            <a:ext cx="6203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Основное устройство для </a:t>
            </a:r>
            <a:r>
              <a:rPr lang="ru-RU" sz="2800" dirty="0" smtClean="0"/>
              <a:t>хранения </a:t>
            </a:r>
            <a:r>
              <a:rPr lang="ru-RU" sz="2800" dirty="0"/>
              <a:t>информации в компьютере.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11" y="4740609"/>
            <a:ext cx="3020517" cy="1587993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8608138" y="3362364"/>
            <a:ext cx="3251918" cy="23762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3" name="TextBox 62"/>
          <p:cNvSpPr txBox="1"/>
          <p:nvPr/>
        </p:nvSpPr>
        <p:spPr>
          <a:xfrm>
            <a:off x="914751" y="3116862"/>
            <a:ext cx="214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Дисковод</a:t>
            </a:r>
            <a:endParaRPr lang="ru-RU" sz="3600" dirty="0"/>
          </a:p>
        </p:txBody>
      </p:sp>
      <p:sp>
        <p:nvSpPr>
          <p:cNvPr id="64" name="TextBox 63"/>
          <p:cNvSpPr txBox="1"/>
          <p:nvPr/>
        </p:nvSpPr>
        <p:spPr>
          <a:xfrm>
            <a:off x="917848" y="3760729"/>
            <a:ext cx="7417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/>
              <a:t>Хотя дискеты уже морально устарели, но дисководы для их чтения еще присутствуют в большинстве компьютеров.</a:t>
            </a:r>
            <a:endParaRPr lang="ru-RU" sz="2800" dirty="0"/>
          </a:p>
        </p:txBody>
      </p:sp>
      <p:sp>
        <p:nvSpPr>
          <p:cNvPr id="65" name="TextBox 64"/>
          <p:cNvSpPr txBox="1"/>
          <p:nvPr/>
        </p:nvSpPr>
        <p:spPr>
          <a:xfrm>
            <a:off x="909834" y="3110330"/>
            <a:ext cx="542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Привод для </a:t>
            </a:r>
            <a:r>
              <a:rPr lang="en-US" sz="3600" dirty="0"/>
              <a:t>CD/DVD</a:t>
            </a:r>
            <a:endParaRPr lang="ru-RU" sz="3600" dirty="0"/>
          </a:p>
        </p:txBody>
      </p:sp>
      <p:sp>
        <p:nvSpPr>
          <p:cNvPr id="66" name="TextBox 65"/>
          <p:cNvSpPr txBox="1"/>
          <p:nvPr/>
        </p:nvSpPr>
        <p:spPr>
          <a:xfrm>
            <a:off x="920405" y="3760727"/>
            <a:ext cx="7614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/>
              <a:t>CD/DVD широко используются для распространения информации, поэтому приводы есть почти в каждом компьютере.</a:t>
            </a:r>
            <a:endParaRPr lang="ru-RU" sz="2800" dirty="0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29" y="4237783"/>
            <a:ext cx="2959240" cy="239106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0405" y="3098546"/>
            <a:ext cx="395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Платы расширения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602530" y="3355181"/>
            <a:ext cx="3251918" cy="23762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70" name="TextBox 69"/>
          <p:cNvSpPr txBox="1"/>
          <p:nvPr/>
        </p:nvSpPr>
        <p:spPr>
          <a:xfrm>
            <a:off x="906063" y="3747868"/>
            <a:ext cx="76906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/>
              <a:t>При необходимости в системный блок можно установить дополнительные устройства, выполненные в виде плат или карт расширения. Примерами таких устройств могут быть модемы, сетевые платы, ТВ-тюнеры и многие другие.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785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495 -0.26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4" y="-1312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4436E-8 -4.07407E-6 L 0.12699 -0.1185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3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99 -0.11851 L 0.21568 -0.685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8" y="-283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0526E-7 -1.48148E-6 L 0.08622 -0.561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1" y="-281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839E-6 0 L 0.60432 -0.451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6" y="-225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95 -0.2625 L 0 0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1" y="1312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495 -0.262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4" y="-13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572E-6 -4.07407E-6 L 0.12503 -0.1185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1" presetClass="entr" presetSubtype="3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04 -0.11851 L 0.21373 -0.68564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8" y="-2835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0526E-7 -1.48148E-6 L 0.08622 -0.5618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1" y="-28102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9315E-6 0 L 0.33928 -0.44097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8" y="-2206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95 -0.2625 L 0 0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1" y="13125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000"/>
                            </p:stCondLst>
                            <p:childTnLst>
                              <p:par>
                                <p:cTn id="1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495 -0.262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4" y="-13125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5593E-6 -1.85185E-6 L 0.13089 -0.12129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60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7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12129 L 0.21959 -0.68842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8" y="-28356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0526E-7 -1.48148E-6 L 0.08622 -0.5618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1" y="-28102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126E-6 4.44444E-6 L 0.62634 -0.4507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0" y="-22546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95 -0.2625 L 0 0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1" y="13125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000"/>
                            </p:stCondLst>
                            <p:childTnLst>
                              <p:par>
                                <p:cTn id="2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000"/>
                            </p:stCondLst>
                            <p:childTnLst>
                              <p:par>
                                <p:cTn id="2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496 -0.262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1" y="-13125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7921E-7 4.07407E-6 L 0.13194 -0.13287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7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"/>
                            </p:stCondLst>
                            <p:childTnLst>
                              <p:par>
                                <p:cTn id="29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94 -0.13287 L 0.21451 -0.7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9" y="-28356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2977E-7 -2.59259E-6 L 0.08114 -0.56041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1" y="-28032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312E-6 -2.96296E-6 L 0.50495 -0.45185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41" y="-22593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5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000"/>
                            </p:stCondLst>
                            <p:childTnLst>
                              <p:par>
                                <p:cTn id="3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95 -0.2625 L 0 0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1" y="13125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6000"/>
                            </p:stCondLst>
                            <p:childTnLst>
                              <p:par>
                                <p:cTn id="3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8000"/>
                            </p:stCondLst>
                            <p:childTnLst>
                              <p:par>
                                <p:cTn id="3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496 -0.2625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1" y="-13125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781E-6 3.7037E-7 L 0.12763 -0.13657 " pathEditMode="relative" rAng="0" ptsTypes="AA">
                                      <p:cBhvr>
                                        <p:cTn id="3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0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500"/>
                            </p:stCondLst>
                            <p:childTnLst>
                              <p:par>
                                <p:cTn id="3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64 -0.13657 L 0.21047 -0.7037 " pathEditMode="relative" rAng="0" ptsTypes="AA">
                                      <p:cBhvr>
                                        <p:cTn id="40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2" y="-28356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3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7403E-6 -3.7037E-6 L 0.07958 -0.55902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" y="-27963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586E-6 -2.96296E-6 L 0.58596 -0.45185 " pathEditMode="relative" rAng="0" ptsTypes="AA">
                                      <p:cBhvr>
                                        <p:cTn id="40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91" y="-22593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1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3000"/>
                            </p:stCondLst>
                            <p:childTnLst>
                              <p:par>
                                <p:cTn id="4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95 -0.2625 L 0 4.81481E-6 " pathEditMode="relative" rAng="0" ptsTypes="AA">
                                      <p:cBhvr>
                                        <p:cTn id="4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1" y="13009"/>
                                    </p:animMotion>
                                  </p:childTnLst>
                                </p:cTn>
                              </p:par>
                              <p:par>
                                <p:cTn id="4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000"/>
                            </p:stCondLst>
                            <p:childTnLst>
                              <p:par>
                                <p:cTn id="4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6000"/>
                            </p:stCondLst>
                            <p:childTnLst>
                              <p:par>
                                <p:cTn id="4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495 -0.2625 " pathEditMode="relative" rAng="0" ptsTypes="AA">
                                      <p:cBhvr>
                                        <p:cTn id="4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4" y="-13125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454E-6 2.22222E-6 L 0.12281 -0.14097 " pathEditMode="relative" rAng="0" ptsTypes="AA">
                                      <p:cBhvr>
                                        <p:cTn id="4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0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9" presetID="21" presetClass="entr" presetSubtype="3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00"/>
                            </p:stCondLst>
                            <p:childTnLst>
                              <p:par>
                                <p:cTn id="4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000"/>
                            </p:stCondLst>
                            <p:childTnLst>
                              <p:par>
                                <p:cTn id="4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82 -0.14097 L 0.202 -0.7081 " pathEditMode="relative" rAng="0" ptsTypes="AA">
                                      <p:cBhvr>
                                        <p:cTn id="47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9" y="-28356"/>
                                    </p:animMotion>
                                  </p:childTnLst>
                                </p:cTn>
                              </p:par>
                              <p:par>
                                <p:cTn id="4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1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2977E-7 -3.33333E-6 L 0.07749 -0.56365 " pathEditMode="relative" rAng="0" ptsTypes="AA">
                                      <p:cBhvr>
                                        <p:cTn id="4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" y="-28194"/>
                                    </p:animMotion>
                                  </p:childTnLst>
                                </p:cTn>
                              </p:par>
                              <p:par>
                                <p:cTn id="484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788E-7 2.59259E-6 L 0.59013 -0.45255 " pathEditMode="relative" rAng="0" ptsTypes="AA">
                                      <p:cBhvr>
                                        <p:cTn id="48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-22639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9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000"/>
                            </p:stCondLst>
                            <p:childTnLst>
                              <p:par>
                                <p:cTn id="4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95 -0.2625 L 0 4.81481E-6 " pathEditMode="relative" rAng="0" ptsTypes="AA">
                                      <p:cBhvr>
                                        <p:cTn id="49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1" y="13009"/>
                                    </p:animMotion>
                                  </p:childTnLst>
                                </p:cTn>
                              </p:par>
                              <p:par>
                                <p:cTn id="4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5000"/>
                            </p:stCondLst>
                            <p:childTnLst>
                              <p:par>
                                <p:cTn id="49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6000"/>
                            </p:stCondLst>
                            <p:childTnLst>
                              <p:par>
                                <p:cTn id="5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8000"/>
                            </p:stCondLst>
                            <p:childTnLst>
                              <p:par>
                                <p:cTn id="5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495 -0.2625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4" y="-13125"/>
                                    </p:animMotion>
                                  </p:childTnLst>
                                </p:cTn>
                              </p:par>
                              <p:par>
                                <p:cTn id="5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259E-6 -4.44444E-6 L 0.13428 -0.13889 " pathEditMode="relative" rAng="0" ptsTypes="AA">
                                      <p:cBhvr>
                                        <p:cTn id="52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3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7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00"/>
                            </p:stCondLst>
                            <p:childTnLst>
                              <p:par>
                                <p:cTn id="5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000"/>
                            </p:stCondLst>
                            <p:childTnLst>
                              <p:par>
                                <p:cTn id="5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500"/>
                            </p:stCondLst>
                            <p:childTnLst>
                              <p:par>
                                <p:cTn id="56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2" presetClass="exit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000"/>
                            </p:stCondLst>
                            <p:childTnLst>
                              <p:par>
                                <p:cTn id="5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28 -0.13888 L 0.21464 -0.70601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1" y="-28356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4728E-6 4.07407E-6 L 0.07997 -0.5625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8" y="-28125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584E-6 -2.96296E-6 L 0.45676 -0.45185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1" y="-22593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4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3000"/>
                            </p:stCondLst>
                            <p:childTnLst>
                              <p:par>
                                <p:cTn id="5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95 -0.2625 L 0 1.11111E-6 " pathEditMode="relative" rAng="0" ptsTypes="AA">
                                      <p:cBhvr>
                                        <p:cTn id="5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1" y="13194"/>
                                    </p:animMotion>
                                  </p:childTnLst>
                                </p:cTn>
                              </p:par>
                              <p:par>
                                <p:cTn id="5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9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5000"/>
                            </p:stCondLst>
                            <p:childTnLst>
                              <p:par>
                                <p:cTn id="5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6000"/>
                            </p:stCondLst>
                            <p:childTnLst>
                              <p:par>
                                <p:cTn id="5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8000"/>
                            </p:stCondLst>
                            <p:childTnLst>
                              <p:par>
                                <p:cTn id="6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495 -0.2625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4" y="-13125"/>
                                    </p:animMotion>
                                  </p:childTnLst>
                                </p:cTn>
                              </p:par>
                              <p:par>
                                <p:cTn id="6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612E-6 3.7037E-7 L 0.14027 -0.12407 " pathEditMode="relative" rAng="0" ptsTypes="AA">
                                      <p:cBhvr>
                                        <p:cTn id="6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2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2" fill="hold">
                      <p:stCondLst>
                        <p:cond delay="indefinite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500"/>
                            </p:stCondLst>
                            <p:childTnLst>
                              <p:par>
                                <p:cTn id="63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000"/>
                            </p:stCondLst>
                            <p:childTnLst>
                              <p:par>
                                <p:cTn id="6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27 -0.12407 L 0.2231 -0.6912 " pathEditMode="relative" rAng="0" ptsTypes="AA">
                                      <p:cBhvr>
                                        <p:cTn id="6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2" y="-28356"/>
                                    </p:animMotion>
                                  </p:childTnLst>
                                </p:cTn>
                              </p:par>
                              <p:par>
                                <p:cTn id="6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4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0526E-7 1.48148E-6 L 0.08036 -0.5613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1" y="-28079"/>
                                    </p:animMotion>
                                  </p:childTnLst>
                                </p:cTn>
                              </p:par>
                              <p:par>
                                <p:cTn id="65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8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507E-6 -2.59259E-6 L 0.51641 -0.45023 " pathEditMode="relative" rAng="0" ptsTypes="AA">
                                      <p:cBhvr>
                                        <p:cTn id="6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14" y="-22523"/>
                                    </p:animMotion>
                                  </p:childTnLst>
                                </p:cTn>
                              </p:par>
                              <p:par>
                                <p:cTn id="6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2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3" grpId="0"/>
      <p:bldP spid="33" grpId="1"/>
      <p:bldP spid="33" grpId="2"/>
      <p:bldP spid="33" grpId="3"/>
      <p:bldP spid="34" grpId="0"/>
      <p:bldP spid="34" grpId="1"/>
      <p:bldP spid="36" grpId="3" animBg="1"/>
      <p:bldP spid="36" grpId="4" animBg="1"/>
      <p:bldP spid="36" grpId="5" animBg="1"/>
      <p:bldP spid="36" grpId="6" animBg="1"/>
      <p:bldP spid="37" grpId="0"/>
      <p:bldP spid="37" grpId="1"/>
      <p:bldP spid="37" grpId="2"/>
      <p:bldP spid="37" grpId="3"/>
      <p:bldP spid="38" grpId="0"/>
      <p:bldP spid="38" grpId="1"/>
      <p:bldP spid="39" grpId="0"/>
      <p:bldP spid="39" grpId="1"/>
      <p:bldP spid="40" grpId="0"/>
      <p:bldP spid="40" grpId="1"/>
      <p:bldP spid="42" grpId="0" animBg="1"/>
      <p:bldP spid="42" grpId="1" animBg="1"/>
      <p:bldP spid="42" grpId="2" animBg="1"/>
      <p:bldP spid="42" grpId="3" animBg="1"/>
      <p:bldP spid="43" grpId="0"/>
      <p:bldP spid="43" grpId="1"/>
      <p:bldP spid="43" grpId="2"/>
      <p:bldP spid="43" grpId="3"/>
      <p:bldP spid="44" grpId="0"/>
      <p:bldP spid="44" grpId="1"/>
      <p:bldP spid="46" grpId="0" animBg="1"/>
      <p:bldP spid="46" grpId="1" animBg="1"/>
      <p:bldP spid="46" grpId="2" animBg="1"/>
      <p:bldP spid="46" grpId="3" animBg="1"/>
      <p:bldP spid="47" grpId="0"/>
      <p:bldP spid="47" grpId="1"/>
      <p:bldP spid="47" grpId="2"/>
      <p:bldP spid="47" grpId="3"/>
      <p:bldP spid="48" grpId="0"/>
      <p:bldP spid="48" grpId="1"/>
      <p:bldP spid="50" grpId="0" animBg="1"/>
      <p:bldP spid="50" grpId="1" animBg="1"/>
      <p:bldP spid="50" grpId="2" animBg="1"/>
      <p:bldP spid="50" grpId="3" animBg="1"/>
      <p:bldP spid="51" grpId="0"/>
      <p:bldP spid="51" grpId="1"/>
      <p:bldP spid="51" grpId="2"/>
      <p:bldP spid="51" grpId="3"/>
      <p:bldP spid="54" grpId="0"/>
      <p:bldP spid="54" grpId="1"/>
      <p:bldP spid="55" grpId="0"/>
      <p:bldP spid="55" grpId="1"/>
      <p:bldP spid="56" grpId="0"/>
      <p:bldP spid="56" grpId="1"/>
      <p:bldP spid="58" grpId="3" animBg="1"/>
      <p:bldP spid="58" grpId="4" animBg="1"/>
      <p:bldP spid="58" grpId="5" animBg="1"/>
      <p:bldP spid="58" grpId="6" animBg="1"/>
      <p:bldP spid="59" grpId="0"/>
      <p:bldP spid="59" grpId="1"/>
      <p:bldP spid="59" grpId="2"/>
      <p:bldP spid="59" grpId="3"/>
      <p:bldP spid="60" grpId="0"/>
      <p:bldP spid="60" grpId="1"/>
      <p:bldP spid="62" grpId="0" animBg="1"/>
      <p:bldP spid="62" grpId="1" animBg="1"/>
      <p:bldP spid="62" grpId="2" animBg="1"/>
      <p:bldP spid="62" grpId="3" animBg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  <p:bldP spid="66" grpId="0"/>
      <p:bldP spid="66" grpId="1"/>
      <p:bldP spid="68" grpId="0"/>
      <p:bldP spid="68" grpId="1"/>
      <p:bldP spid="68" grpId="2"/>
      <p:bldP spid="68" grpId="3"/>
      <p:bldP spid="69" grpId="0" animBg="1"/>
      <p:bldP spid="69" grpId="1" animBg="1"/>
      <p:bldP spid="69" grpId="2" animBg="1"/>
      <p:bldP spid="69" grpId="3" animBg="1"/>
      <p:bldP spid="70" grpId="0"/>
      <p:bldP spid="7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456333" y="188640"/>
            <a:ext cx="727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Итак, в системном блоке находится:</a:t>
            </a:r>
            <a:endParaRPr lang="ru-RU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1053852" y="980728"/>
            <a:ext cx="7056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/>
              <a:t>Блок питания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Системная, или материнская, плата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Процессор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Оперативная память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Видеоадаптер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Жёсткий диск 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Дисковод или Привод для </a:t>
            </a:r>
            <a:r>
              <a:rPr lang="en-US" sz="3200" dirty="0" smtClean="0"/>
              <a:t>CD/DVD</a:t>
            </a:r>
            <a:r>
              <a:rPr lang="ru-RU" sz="3200" dirty="0" smtClean="0"/>
              <a:t> (иногда могут быть оба)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Платы расширения</a:t>
            </a:r>
            <a:endParaRPr lang="ru-RU" sz="32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64" y="4667252"/>
            <a:ext cx="2518247" cy="203474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845" y="1699616"/>
            <a:ext cx="2410008" cy="2147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96" y="2397912"/>
            <a:ext cx="3134978" cy="2625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62" y="3429000"/>
            <a:ext cx="2524281" cy="17834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35" y="5177045"/>
            <a:ext cx="2755393" cy="13330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9" y="4343887"/>
            <a:ext cx="2429468" cy="12772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841" y="668498"/>
            <a:ext cx="2173761" cy="16249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35" y="1548909"/>
            <a:ext cx="2586046" cy="17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318"/>
            <a:ext cx="12188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Также, к компьютеру можно подключить </a:t>
            </a:r>
          </a:p>
          <a:p>
            <a:pPr algn="ctr"/>
            <a:r>
              <a:rPr lang="ru-RU" sz="3600" dirty="0" smtClean="0"/>
              <a:t>устройства «ввода и вывода»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34572" y="1628800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20" y="1768659"/>
            <a:ext cx="1304458" cy="13044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5" y="1980077"/>
            <a:ext cx="1243006" cy="988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03" y="1871059"/>
            <a:ext cx="1304458" cy="1099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73" y="3615130"/>
            <a:ext cx="1273816" cy="7994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72" y="3433807"/>
            <a:ext cx="1523353" cy="1142515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374469" y="1628800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18096" y="1628800"/>
            <a:ext cx="5979648" cy="465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902724" y="1628800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3" idx="1"/>
            <a:endCxn id="13" idx="3"/>
          </p:cNvCxnSpPr>
          <p:nvPr/>
        </p:nvCxnSpPr>
        <p:spPr>
          <a:xfrm>
            <a:off x="7534572" y="3212976"/>
            <a:ext cx="432048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39" y="3497071"/>
            <a:ext cx="1015985" cy="101598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485900" y="1752173"/>
            <a:ext cx="792088" cy="6218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91" y="2809411"/>
            <a:ext cx="958642" cy="123917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34572" y="1628800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19" y="1768157"/>
            <a:ext cx="1304458" cy="1304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82283" y="2676015"/>
            <a:ext cx="1979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Монитор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2283" y="3322346"/>
            <a:ext cx="4791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Устройство</a:t>
            </a:r>
            <a:r>
              <a:rPr lang="ru-RU" sz="2800" dirty="0">
                <a:solidFill>
                  <a:schemeClr val="bg1"/>
                </a:solidFill>
              </a:rPr>
              <a:t>, предназначенное для визуального отображения информации.</a:t>
            </a:r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11110231" y="5805264"/>
            <a:ext cx="744821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28" name="TextBox 27"/>
          <p:cNvSpPr txBox="1"/>
          <p:nvPr/>
        </p:nvSpPr>
        <p:spPr>
          <a:xfrm>
            <a:off x="1420740" y="1752173"/>
            <a:ext cx="57844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Современный монитор состоит из экрана (дисплея), блока питания, плат управления и корпуса. Информация для отображения на мониторе поступает с электронного устройства, формирующего видеосигнал (в компьютере — видеокарта). В некоторых случаях в качестве монитора может применяться и телевизор.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6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539 -0.06713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9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39 -0.06713 L 0 4.44444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9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037E-6 7.40741E-7 L 0.00039 0.11551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576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316 -0.11991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8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06E-6 -4.44444E-6 L 0.39294 0.52477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1" y="2622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9" grpId="0" animBg="1"/>
      <p:bldP spid="11" grpId="0" animBg="1"/>
      <p:bldP spid="11" grpId="1" animBg="1"/>
      <p:bldP spid="14" grpId="0" animBg="1"/>
      <p:bldP spid="15" grpId="0"/>
      <p:bldP spid="15" grpId="1"/>
      <p:bldP spid="26" grpId="0"/>
      <p:bldP spid="26" grpId="1"/>
      <p:bldP spid="24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34572" y="1628800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20" y="1768659"/>
            <a:ext cx="1304458" cy="1304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5" y="1980077"/>
            <a:ext cx="1243006" cy="988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03" y="1871059"/>
            <a:ext cx="1304458" cy="1099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73" y="3615130"/>
            <a:ext cx="1273816" cy="799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72" y="3433807"/>
            <a:ext cx="1523353" cy="114251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374469" y="1628800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18096" y="1628800"/>
            <a:ext cx="5979648" cy="465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902724" y="1628800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2" idx="1"/>
            <a:endCxn id="2" idx="3"/>
          </p:cNvCxnSpPr>
          <p:nvPr/>
        </p:nvCxnSpPr>
        <p:spPr>
          <a:xfrm>
            <a:off x="7534572" y="3212976"/>
            <a:ext cx="432048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39" y="3497071"/>
            <a:ext cx="1015985" cy="1015985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1485900" y="1752173"/>
            <a:ext cx="792088" cy="6218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91" y="2809411"/>
            <a:ext cx="958642" cy="12391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14602" y="2982432"/>
            <a:ext cx="5616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Это комплект </a:t>
            </a:r>
            <a:r>
              <a:rPr lang="ru-RU" sz="2800" dirty="0">
                <a:solidFill>
                  <a:schemeClr val="bg1"/>
                </a:solidFill>
              </a:rPr>
              <a:t>расположенных в определенном порядке клавиш для управления каким-либо устройством или для ввода </a:t>
            </a:r>
            <a:r>
              <a:rPr lang="ru-RU" sz="2800" dirty="0" smtClean="0">
                <a:solidFill>
                  <a:schemeClr val="bg1"/>
                </a:solidFill>
              </a:rPr>
              <a:t>данных.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4602" y="2325678"/>
            <a:ext cx="243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Клавиатура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34572" y="1628800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94" y="2022313"/>
            <a:ext cx="3909630" cy="24536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" y="375123"/>
            <a:ext cx="1218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Устройства «ввода и вывода»</a:t>
            </a:r>
            <a:endParaRPr lang="ru-RU" sz="3600" dirty="0"/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11110231" y="5805264"/>
            <a:ext cx="744821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133966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312 0.1673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6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12 0.16736 L 0 0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6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316 -0.1199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8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06E-6 -4.44444E-6 L 0.39294 0.5247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1" y="26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5" grpId="0"/>
      <p:bldP spid="16" grpId="0"/>
      <p:bldP spid="17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34572" y="1565536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20" y="1705395"/>
            <a:ext cx="1304458" cy="1304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5" y="1916813"/>
            <a:ext cx="1243006" cy="988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03" y="1807795"/>
            <a:ext cx="1304458" cy="1099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73" y="3551866"/>
            <a:ext cx="1273816" cy="799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72" y="3433807"/>
            <a:ext cx="1523353" cy="114251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374469" y="1565536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18096" y="1565536"/>
            <a:ext cx="5979648" cy="465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902724" y="1565536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2" idx="1"/>
            <a:endCxn id="2" idx="3"/>
          </p:cNvCxnSpPr>
          <p:nvPr/>
        </p:nvCxnSpPr>
        <p:spPr>
          <a:xfrm>
            <a:off x="7534572" y="3149712"/>
            <a:ext cx="432048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39" y="3433807"/>
            <a:ext cx="1015985" cy="1015985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1485900" y="1688909"/>
            <a:ext cx="792088" cy="6218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91" y="2746147"/>
            <a:ext cx="958642" cy="12391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311859"/>
            <a:ext cx="1218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Устройства «ввода и вывода»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31024" y="1576012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49" y="1804438"/>
            <a:ext cx="3341726" cy="28170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2065" y="1690508"/>
            <a:ext cx="3778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Звуковые колонки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2065" y="2336839"/>
            <a:ext cx="5765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Это акустическая </a:t>
            </a:r>
            <a:r>
              <a:rPr lang="ru-RU" sz="2800" dirty="0">
                <a:solidFill>
                  <a:schemeClr val="bg1"/>
                </a:solidFill>
              </a:rPr>
              <a:t>система, состоящая из большого количества одинаковых громкоговорителей, расположенных </a:t>
            </a:r>
            <a:r>
              <a:rPr lang="ru-RU" sz="2800" dirty="0" smtClean="0">
                <a:solidFill>
                  <a:schemeClr val="bg1"/>
                </a:solidFill>
              </a:rPr>
              <a:t>вертикально. </a:t>
            </a:r>
            <a:r>
              <a:rPr lang="ru-RU" sz="2800" dirty="0">
                <a:solidFill>
                  <a:schemeClr val="bg1"/>
                </a:solidFill>
              </a:rPr>
              <a:t>Вертикальная звуковая колонка позволяет добиться достаточно узкой диаграммы направленности в вертикальной плоскости</a:t>
            </a:r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11110231" y="5805264"/>
            <a:ext cx="744821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68694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41951 -0.0550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951 -0.05509 L 0 -7.40741E-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82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3316 -0.1199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8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8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30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06E-6 3.33333E-6 L 0.39294 0.5247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1" y="2622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6" grpId="0" animBg="1"/>
      <p:bldP spid="18" grpId="0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34572" y="1565536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20" y="1705395"/>
            <a:ext cx="1304458" cy="1304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5" y="1916813"/>
            <a:ext cx="1243006" cy="988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03" y="1807795"/>
            <a:ext cx="1304458" cy="1099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73" y="3551866"/>
            <a:ext cx="1273816" cy="799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72" y="3433807"/>
            <a:ext cx="1523353" cy="114251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374469" y="1565536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18096" y="1565536"/>
            <a:ext cx="5979648" cy="465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902724" y="1565536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2" idx="1"/>
            <a:endCxn id="2" idx="3"/>
          </p:cNvCxnSpPr>
          <p:nvPr/>
        </p:nvCxnSpPr>
        <p:spPr>
          <a:xfrm>
            <a:off x="7534572" y="3149712"/>
            <a:ext cx="432048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39" y="3433807"/>
            <a:ext cx="1015985" cy="1015985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1485900" y="1688909"/>
            <a:ext cx="792088" cy="6218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91" y="2746147"/>
            <a:ext cx="958642" cy="12391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311859"/>
            <a:ext cx="1218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Устройства «ввода и вывода»</a:t>
            </a:r>
            <a:endParaRPr lang="ru-RU" sz="3600" dirty="0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1110231" y="5805264"/>
            <a:ext cx="744821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17" name="Прямоугольник 16"/>
          <p:cNvSpPr/>
          <p:nvPr/>
        </p:nvSpPr>
        <p:spPr>
          <a:xfrm>
            <a:off x="7531024" y="1576012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16" y="1760001"/>
            <a:ext cx="3705895" cy="27794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85900" y="2713981"/>
            <a:ext cx="438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Компьютерная мышь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79773" y="3360312"/>
            <a:ext cx="5556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Это </a:t>
            </a:r>
            <a:r>
              <a:rPr lang="ru-RU" sz="2800" dirty="0">
                <a:solidFill>
                  <a:schemeClr val="bg1"/>
                </a:solidFill>
              </a:rPr>
              <a:t>координатное устройство ввода для управления курсором и отдачи различных команд компьютеру.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3427" y="1683929"/>
            <a:ext cx="57608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Управление курсором осуществляется путём перемещения мыши по поверхности стола или коврика для мыши. Клавиши и колёсико мыши вызывают определённые действия, например: активация указанного объекта, вызов контекстного меню, вертикальная прокрутка веб-страниц и электронных документов.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29539 0.178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9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39 0.17894 L 0 -7.40741E-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9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3316 -0.1199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8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06E-6 3.33333E-6 L 0.39411 0.4631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6" y="2314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6" grpId="0" animBg="1"/>
      <p:bldP spid="17" grpId="0" animBg="1"/>
      <p:bldP spid="19" grpId="0"/>
      <p:bldP spid="19" grpId="1"/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34572" y="1565536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20" y="1705395"/>
            <a:ext cx="1304458" cy="1304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5" y="1916813"/>
            <a:ext cx="1243006" cy="988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03" y="1807795"/>
            <a:ext cx="1304458" cy="1099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73" y="3551866"/>
            <a:ext cx="1273816" cy="799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972" y="3433807"/>
            <a:ext cx="1523353" cy="114251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374469" y="1565536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18096" y="1565536"/>
            <a:ext cx="5979648" cy="465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902724" y="1565536"/>
            <a:ext cx="0" cy="31683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2" idx="1"/>
            <a:endCxn id="2" idx="3"/>
          </p:cNvCxnSpPr>
          <p:nvPr/>
        </p:nvCxnSpPr>
        <p:spPr>
          <a:xfrm>
            <a:off x="7534572" y="3149712"/>
            <a:ext cx="432048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39" y="3433807"/>
            <a:ext cx="1015985" cy="1015985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1485900" y="1688909"/>
            <a:ext cx="792088" cy="6218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91" y="2746147"/>
            <a:ext cx="958642" cy="12391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311859"/>
            <a:ext cx="1218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Устройства «ввода и вывода»</a:t>
            </a:r>
            <a:endParaRPr lang="ru-RU" sz="3600" dirty="0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1110231" y="5805264"/>
            <a:ext cx="744821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17" name="Прямоугольник 16"/>
          <p:cNvSpPr/>
          <p:nvPr/>
        </p:nvSpPr>
        <p:spPr>
          <a:xfrm>
            <a:off x="7531024" y="1576012"/>
            <a:ext cx="4320480" cy="31683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13" y="1841732"/>
            <a:ext cx="3316870" cy="26369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05294" y="1565536"/>
            <a:ext cx="1857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Принтер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8066" y="2181246"/>
            <a:ext cx="61622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Это </a:t>
            </a:r>
            <a:r>
              <a:rPr lang="ru-RU" sz="2800" dirty="0">
                <a:solidFill>
                  <a:schemeClr val="bg1"/>
                </a:solidFill>
              </a:rPr>
              <a:t>внешнее периферийное устройство компьютера, предназначенное для вывода текстовой или графической информации, хранящейся в компьютере, на твёрдый физический носитель, обычно бумагу, малыми тиражами </a:t>
            </a:r>
            <a:r>
              <a:rPr lang="ru-RU" sz="2800" dirty="0" smtClean="0">
                <a:solidFill>
                  <a:schemeClr val="bg1"/>
                </a:solidFill>
              </a:rPr>
              <a:t>без </a:t>
            </a:r>
            <a:r>
              <a:rPr lang="ru-RU" sz="2800" dirty="0">
                <a:solidFill>
                  <a:schemeClr val="bg1"/>
                </a:solidFill>
              </a:rPr>
              <a:t>создания печатной формы.</a:t>
            </a:r>
          </a:p>
        </p:txBody>
      </p:sp>
    </p:spTree>
    <p:extLst>
      <p:ext uri="{BB962C8B-B14F-4D97-AF65-F5344CB8AC3E}">
        <p14:creationId xmlns:p14="http://schemas.microsoft.com/office/powerpoint/2010/main" val="325752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18312 -0.0671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6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12 -0.06713 L 0 -7.40741E-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6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3316 -0.1199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8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06E-6 3.33333E-6 L 0.3988 -0.0016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0" y="-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6" grpId="0" animBg="1"/>
      <p:bldP spid="17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Tech_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Tech_16x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Tech_16x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Tech_16x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41B1235-A091-4C7D-B88F-FA28497383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тройной линией (широкоэкранный формат)</Template>
  <TotalTime>0</TotalTime>
  <Words>647</Words>
  <Application>Microsoft Office PowerPoint</Application>
  <PresentationFormat>Произвольный</PresentationFormat>
  <Paragraphs>78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Tech_16x9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2016-01-24T13:28:16Z</dcterms:created>
  <dcterms:modified xsi:type="dcterms:W3CDTF">2016-02-05T18:05:12Z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TC027879909991</vt:lpwstr>
  </property>
</Properties>
</file>