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0" dirty="0" err="1" smtClean="0">
                <a:solidFill>
                  <a:srgbClr val="FF0000"/>
                </a:solidFill>
              </a:rPr>
              <a:t>Русско</a:t>
            </a:r>
            <a:r>
              <a:rPr lang="ru-RU" b="0" dirty="0" smtClean="0">
                <a:solidFill>
                  <a:srgbClr val="FF0000"/>
                </a:solidFill>
              </a:rPr>
              <a:t> - турецкая война </a:t>
            </a:r>
            <a:r>
              <a:rPr lang="ru-RU" b="0" dirty="0" smtClean="0">
                <a:solidFill>
                  <a:srgbClr val="FF0000"/>
                </a:solidFill>
              </a:rPr>
              <a:t>1768 </a:t>
            </a:r>
            <a:r>
              <a:rPr lang="ru-RU" b="0" dirty="0" smtClean="0">
                <a:solidFill>
                  <a:srgbClr val="FF0000"/>
                </a:solidFill>
              </a:rPr>
              <a:t>- </a:t>
            </a:r>
            <a:r>
              <a:rPr lang="ru-RU" b="0" dirty="0" smtClean="0">
                <a:solidFill>
                  <a:srgbClr val="FF0000"/>
                </a:solidFill>
              </a:rPr>
              <a:t>1774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050" name="Picture 2" descr="C:\Users\Админ\Desktop\Torelli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19262"/>
            <a:ext cx="7620000" cy="447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\Desktop\Kagula_xodovecki-312x3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71480"/>
            <a:ext cx="4214842" cy="5715040"/>
          </a:xfrm>
          <a:prstGeom prst="rect">
            <a:avLst/>
          </a:prstGeom>
          <a:noFill/>
        </p:spPr>
      </p:pic>
      <p:pic>
        <p:nvPicPr>
          <p:cNvPr id="23555" name="Picture 3" descr="C:\Users\Админ\Desktop\1023836-i_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4342327" cy="5768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Морской бой в Чесменской бухте (5 июля 1770 г., эскадра А. Г. Орлова и Г.А. </a:t>
            </a:r>
            <a:r>
              <a:rPr lang="ru-RU" i="1" dirty="0" err="1" smtClean="0"/>
              <a:t>Спиридова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24578" name="Picture 2" descr="C:\Users\Админ\Desktop\chesma_3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57083" cy="5308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err="1" smtClean="0"/>
              <a:t>Кючук-кайнаджирский</a:t>
            </a:r>
            <a:r>
              <a:rPr lang="ru-RU" b="1" i="1" dirty="0" smtClean="0"/>
              <a:t> мир (1774).</a:t>
            </a:r>
            <a:r>
              <a:rPr lang="ru-RU" dirty="0" smtClean="0"/>
              <a:t> 10 июля 1774 г. в ставке российского командования, в местечке </a:t>
            </a:r>
            <a:r>
              <a:rPr lang="ru-RU" dirty="0" err="1" smtClean="0"/>
              <a:t>Кючук-Кайнарджи</a:t>
            </a:r>
            <a:r>
              <a:rPr lang="ru-RU" dirty="0" smtClean="0"/>
              <a:t>, был заключен мир. Согласно его условиям, Крымское ханство становилось независимым от Турции. Степь между Бугом и Днепром, а также часть азовского побережья и крепость </a:t>
            </a:r>
            <a:r>
              <a:rPr lang="ru-RU" dirty="0" err="1" smtClean="0"/>
              <a:t>Еникале</a:t>
            </a:r>
            <a:r>
              <a:rPr lang="ru-RU" dirty="0" smtClean="0"/>
              <a:t> на Керченском полуострове отходили к России. Ее торговые суда впервые получали право свободного плавания по Черному морю и прохода в Средиземноморье через проливы Босфор и Дарданеллы. </a:t>
            </a:r>
            <a:r>
              <a:rPr lang="ru-RU" dirty="0" err="1" smtClean="0"/>
              <a:t>Кючук-Кайнарджийский</a:t>
            </a:r>
            <a:r>
              <a:rPr lang="ru-RU" dirty="0" smtClean="0"/>
              <a:t> мир подводит черту под эпохой крымско-турецкой экспансии в Восточной Европе. Отныне уход Турции из Северного Причерноморья становится необратимым.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Русско-турецкая война 1768 - 1774 годов (5-я по счету) стала продолжением борьбы России за выход к Черному морю. Причиной войны было вмешательство российской императрицы Екатерины II в польские дела, которое вызвало недовольство Турции. В то время в Польше шла война оппозиции </a:t>
            </a:r>
            <a:r>
              <a:rPr lang="ru-RU" b="1" dirty="0" smtClean="0"/>
              <a:t>против </a:t>
            </a:r>
            <a:r>
              <a:rPr lang="ru-RU" b="1" dirty="0" smtClean="0"/>
              <a:t>польского короля Станислава </a:t>
            </a:r>
            <a:r>
              <a:rPr lang="ru-RU" b="1" dirty="0" err="1" smtClean="0"/>
              <a:t>Понятовского</a:t>
            </a:r>
            <a:r>
              <a:rPr lang="ru-RU" b="1" dirty="0" smtClean="0"/>
              <a:t> и поддерживающих его русских войск.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esktop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357" y="46018"/>
            <a:ext cx="9082643" cy="6811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0"/>
            <a:ext cx="3357586" cy="65722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1768 год прошел в приготовлениях сторон. Россия выставила две армии. 1-я армия под командованием генерала Александра Голицына (до 80 тыс. чел.) имела задачу действовать наступательно в верхнем течении Днестра против крепости Хотин. 2-я армия под командованием генерала Петра Румянцева (до 40 тыс. чел.) обеспечивала тем временем защиту Украины от возможных крымско-турецких нападений.</a:t>
            </a:r>
            <a:endParaRPr lang="ru-RU" dirty="0"/>
          </a:p>
        </p:txBody>
      </p:sp>
      <p:pic>
        <p:nvPicPr>
          <p:cNvPr id="4098" name="Picture 2" descr="C:\Users\Админ\Desktop\AFRE_Khoty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7166"/>
            <a:ext cx="535781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/>
              <a:t>Кампания 1769 года.</a:t>
            </a:r>
            <a:r>
              <a:rPr lang="ru-RU" sz="2400" dirty="0" smtClean="0"/>
              <a:t> Военные действия начались зимой нападением 70-тысячной конной армии крымского хана </a:t>
            </a:r>
            <a:r>
              <a:rPr lang="ru-RU" sz="2400" dirty="0" err="1" smtClean="0"/>
              <a:t>Крым-Гирея</a:t>
            </a:r>
            <a:r>
              <a:rPr lang="ru-RU" sz="2400" dirty="0" smtClean="0"/>
              <a:t> на Украину. Этот натиск был отражен Румянцевым. Отряды хана, захватив до 2 тыс. пленников, угнав скот и разрушив свыше тысячи домов, вернулись в свои владения. Это было последнее в истории России крымское нашествие. Одновременно русские войска в начале 1769 г. заняли Таганрог и расчистили себе выход в Азовское море. На воронежских верфях началось создание Азовской флотилии.</a:t>
            </a:r>
            <a:endParaRPr lang="ru-RU" sz="2400" dirty="0"/>
          </a:p>
        </p:txBody>
      </p:sp>
      <p:pic>
        <p:nvPicPr>
          <p:cNvPr id="5122" name="Picture 2" descr="C:\Users\Админ\Desktop\turk177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87749"/>
            <a:ext cx="5214974" cy="357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929718" cy="61436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err="1" smtClean="0"/>
              <a:t>Хотинская</a:t>
            </a:r>
            <a:r>
              <a:rPr lang="ru-RU" b="1" dirty="0" smtClean="0"/>
              <a:t> операция (1769). Главные события кампании 1769 г. развернулись вокруг Хотина. Эту мощную турецкую крепость на правом берегу Днестра защищал 20-тысячный гарнизон под командованием визиря </a:t>
            </a:r>
            <a:r>
              <a:rPr lang="ru-RU" b="1" dirty="0" err="1" smtClean="0"/>
              <a:t>Мехмет-Эмина</a:t>
            </a:r>
            <a:r>
              <a:rPr lang="ru-RU" b="1" dirty="0" smtClean="0"/>
              <a:t>. Голицын начал военные действия 15 апреля, когда его 45-тысячное войско переправилось за Днестр.  29 августа в сражении у Каменца войско </a:t>
            </a:r>
            <a:r>
              <a:rPr lang="ru-RU" b="1" dirty="0" err="1" smtClean="0"/>
              <a:t>Молдаванчи-паши</a:t>
            </a:r>
            <a:r>
              <a:rPr lang="ru-RU" b="1" dirty="0" smtClean="0"/>
              <a:t> было разгромлено Голицыным и отброшено за Днестр. 5 сентября турки предприняли вторую попытку форсирования Днестра. Однако их 12-тысячный отряд, переправившийся на левый берег за продовольствием, был полностью истреблен. Эта неудача, а также нехватка продовольствия и фуража заставили </a:t>
            </a:r>
            <a:r>
              <a:rPr lang="ru-RU" b="1" dirty="0" err="1" smtClean="0"/>
              <a:t>Молдаванчи-пашу</a:t>
            </a:r>
            <a:r>
              <a:rPr lang="ru-RU" b="1" dirty="0" smtClean="0"/>
              <a:t> отступить от Хотина. Вместе с ним покинул крепость и не желавший умирать в голодной осаде </a:t>
            </a:r>
            <a:r>
              <a:rPr lang="ru-RU" b="1" dirty="0" err="1" smtClean="0"/>
              <a:t>хотинский</a:t>
            </a:r>
            <a:r>
              <a:rPr lang="ru-RU" b="1" dirty="0" smtClean="0"/>
              <a:t> гарнизон. 10 сентября русские войска заняли пустой Хотин.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286248" cy="65722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Бой при Рябой могиле (1770).</a:t>
            </a:r>
            <a:r>
              <a:rPr lang="ru-RU" dirty="0" smtClean="0"/>
              <a:t> 10 июня посланный Румянцевым вперед авангард во главе с генералом </a:t>
            </a:r>
            <a:r>
              <a:rPr lang="ru-RU" dirty="0" err="1" smtClean="0"/>
              <a:t>Бауром</a:t>
            </a:r>
            <a:r>
              <a:rPr lang="ru-RU" dirty="0" smtClean="0"/>
              <a:t> прорвался к остаткам корпуса Репнина, которые отражали у Рябой Могилы атаки крымско-турецких войск хана </a:t>
            </a:r>
            <a:r>
              <a:rPr lang="ru-RU" dirty="0" err="1" smtClean="0"/>
              <a:t>Каплан-Гирея</a:t>
            </a:r>
            <a:r>
              <a:rPr lang="ru-RU" dirty="0" smtClean="0"/>
              <a:t> (до 70 тыс. чел.). 16 июня к Рябой Могиле подошли основные силы Румянцева. Соединившись, русские 17 июня обходным маневром создали угрозу окружения крымско-турецкого лагеря. Это вынудило </a:t>
            </a:r>
            <a:r>
              <a:rPr lang="ru-RU" dirty="0" err="1" smtClean="0"/>
              <a:t>Каплан-Гирея</a:t>
            </a:r>
            <a:r>
              <a:rPr lang="ru-RU" dirty="0" smtClean="0"/>
              <a:t> оставить свои позиции и отойти на новый рубеж к реке Ларга. Потери русских в ходе сражения составили 46 чел. Крымско-турецкое войско потеряло 400 чел. Этот успех положил начало знаменитому наступлению Румянцева 1770 года.</a:t>
            </a:r>
            <a:endParaRPr lang="ru-RU" dirty="0"/>
          </a:p>
        </p:txBody>
      </p:sp>
      <p:pic>
        <p:nvPicPr>
          <p:cNvPr id="6146" name="Picture 2" descr="C:\Users\Админ\Desktop\1323871713_ryabaya-mogila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500594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292895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/>
              <a:t>Сражение у Ларги (1770).</a:t>
            </a:r>
            <a:r>
              <a:rPr lang="ru-RU" dirty="0" smtClean="0"/>
              <a:t> 7 июля 1770 г. в районе Ларги произошло сражение между русской армией под командованием генерала Румянцева (38 тыс. чел.) и крымско-турецким войском под командованием хана </a:t>
            </a:r>
            <a:r>
              <a:rPr lang="ru-RU" dirty="0" err="1" smtClean="0"/>
              <a:t>Каплан-Гирея</a:t>
            </a:r>
            <a:r>
              <a:rPr lang="ru-RU" dirty="0" smtClean="0"/>
              <a:t> (65 тыс. чел. крымской конницы и 15 тыс. чел. турецкой пехоты). В этом сражении Румянцев применил новое боевое </a:t>
            </a:r>
            <a:r>
              <a:rPr lang="ru-RU" dirty="0" smtClean="0"/>
              <a:t>построение </a:t>
            </a:r>
            <a:r>
              <a:rPr lang="ru-RU" dirty="0" smtClean="0"/>
              <a:t>войск - дивизионное каре. </a:t>
            </a:r>
            <a:endParaRPr lang="ru-RU" dirty="0"/>
          </a:p>
        </p:txBody>
      </p:sp>
      <p:pic>
        <p:nvPicPr>
          <p:cNvPr id="7170" name="Picture 2" descr="C:\Users\Админ\Desktop\1708_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50056"/>
            <a:ext cx="7429552" cy="390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43998" cy="630936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Битва при </a:t>
            </a:r>
            <a:r>
              <a:rPr lang="ru-RU" b="1" i="1" dirty="0" err="1" smtClean="0"/>
              <a:t>Кагуле</a:t>
            </a:r>
            <a:r>
              <a:rPr lang="ru-RU" b="1" i="1" dirty="0" smtClean="0"/>
              <a:t> (1770).</a:t>
            </a:r>
            <a:r>
              <a:rPr lang="ru-RU" dirty="0" smtClean="0"/>
              <a:t> Тем временем турецкая армия под командованием великого визиря </a:t>
            </a:r>
            <a:r>
              <a:rPr lang="ru-RU" dirty="0" err="1" smtClean="0"/>
              <a:t>Халиль-паши</a:t>
            </a:r>
            <a:r>
              <a:rPr lang="ru-RU" dirty="0" smtClean="0"/>
              <a:t> (до 150 тыс. чел.) переправилась через Дунай и двинулась навстречу войскам Румянцева, у которого под ружьем, по некоторым данным, находилось к тому времени 17 тыс. чел.</a:t>
            </a:r>
            <a:endParaRPr lang="ru-RU" dirty="0"/>
          </a:p>
        </p:txBody>
      </p:sp>
      <p:sp>
        <p:nvSpPr>
          <p:cNvPr id="8194" name="AutoShape 2" descr="Картинки по запросу битва у кагу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Админ\Desktop\83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5233990" cy="3925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181</Words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Русско - турецкая война 1768 - 1774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 - турецкая война 1768 - 1774 </dc:title>
  <dc:creator>Админ</dc:creator>
  <cp:lastModifiedBy>Админ</cp:lastModifiedBy>
  <cp:revision>7</cp:revision>
  <dcterms:created xsi:type="dcterms:W3CDTF">2018-02-18T18:09:30Z</dcterms:created>
  <dcterms:modified xsi:type="dcterms:W3CDTF">2018-02-18T19:10:43Z</dcterms:modified>
</cp:coreProperties>
</file>