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5"/>
  </p:notesMasterIdLst>
  <p:sldIdLst>
    <p:sldId id="257" r:id="rId2"/>
    <p:sldId id="291" r:id="rId3"/>
    <p:sldId id="262" r:id="rId4"/>
    <p:sldId id="292" r:id="rId5"/>
    <p:sldId id="258" r:id="rId6"/>
    <p:sldId id="259" r:id="rId7"/>
    <p:sldId id="261" r:id="rId8"/>
    <p:sldId id="260" r:id="rId9"/>
    <p:sldId id="267" r:id="rId10"/>
    <p:sldId id="271" r:id="rId11"/>
    <p:sldId id="275" r:id="rId12"/>
    <p:sldId id="290" r:id="rId13"/>
    <p:sldId id="276" r:id="rId14"/>
    <p:sldId id="289" r:id="rId15"/>
    <p:sldId id="278" r:id="rId16"/>
    <p:sldId id="286" r:id="rId17"/>
    <p:sldId id="287" r:id="rId18"/>
    <p:sldId id="288" r:id="rId19"/>
    <p:sldId id="285" r:id="rId20"/>
    <p:sldId id="284" r:id="rId21"/>
    <p:sldId id="283" r:id="rId22"/>
    <p:sldId id="274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3EBD05-B273-4089-8D2C-F1CC56909D94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3C331F-DEF1-4722-9670-93EF7F299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3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28C89-32BB-4267-A9ED-A76FF8A2133A}" type="datetimeFigureOut">
              <a:rPr lang="ru-RU" smtClean="0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8D7C0-5ED2-494C-A9BB-A171AF2F05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4D49C8-8648-412B-8FAC-293A99AD16C5}" type="datetimeFigureOut">
              <a:rPr lang="ru-RU" smtClean="0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C778-C0CB-4764-9C56-BCF59E466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07B165-F791-4ADA-AB08-E7B4F1108EB8}" type="datetimeFigureOut">
              <a:rPr lang="ru-RU" smtClean="0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6F410-AE3F-4007-8D58-277EEAB89A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F658F-01FB-4D16-A213-B30DD65367E4}" type="datetimeFigureOut">
              <a:rPr lang="ru-RU" smtClean="0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EE78D-047F-4714-83EE-B4B6BDC510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836FA-16D1-465F-96D2-B9BB126D6179}" type="datetimeFigureOut">
              <a:rPr lang="ru-RU" smtClean="0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1154240-192F-481C-AE9F-14C26BCAC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C62BA0-4D8C-44B6-A1C5-81823E0407C1}" type="datetimeFigureOut">
              <a:rPr lang="ru-RU" smtClean="0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D6FA8-C632-4960-B2C4-9619581141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DA249-77DD-4CD7-92E8-AD6F8F6A27C1}" type="datetimeFigureOut">
              <a:rPr lang="ru-RU" smtClean="0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DCAD2-E34E-4F64-909E-3E9C391FB8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1D8822-D2A1-404E-8578-F018180098CF}" type="datetimeFigureOut">
              <a:rPr lang="ru-RU" smtClean="0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93561-B862-40EF-8F7D-ED076D6983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88E53-A18B-4639-948F-1F416DED65E1}" type="datetimeFigureOut">
              <a:rPr lang="ru-RU" smtClean="0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565CB-7F49-4E77-8CE3-E5CF341EE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E28BF-09BD-4FCE-A034-D5790E30584F}" type="datetimeFigureOut">
              <a:rPr lang="ru-RU" smtClean="0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77AB4-BBAF-4C1C-848C-932AF032EA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B3FEB-A52D-4939-8F8D-4F2EE8FBD4E8}" type="datetimeFigureOut">
              <a:rPr lang="ru-RU" smtClean="0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C77D1-C2A0-4893-BC15-04E6F4E69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3AD6388-2295-4482-9203-A6F27EBC53F5}" type="datetimeFigureOut">
              <a:rPr lang="ru-RU" smtClean="0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0B61EAD-2236-42E1-BB2B-CDAD855B5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8002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5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фахверк </a:t>
            </a:r>
            <a:br>
              <a:rPr lang="ru-RU" sz="5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немецкому проекту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4554"/>
            <a:ext cx="557216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6000" b="1" i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Fachwerk</a:t>
            </a:r>
            <a:r>
              <a:rPr lang="en-US" sz="60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</a:t>
            </a:r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0" y="1739900"/>
            <a:ext cx="5905500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i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Fachwerk</a:t>
            </a:r>
            <a:r>
              <a:rPr lang="en-US" sz="48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Франции - </a:t>
            </a:r>
            <a:br>
              <a:rPr lang="ru-RU" sz="48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коломбаж</a:t>
            </a:r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i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colombage</a:t>
            </a:r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project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21510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Дома с деревянным каркасом в Соединённом Королевстве именуют как </a:t>
            </a: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</a:rPr>
              <a:t>хаф-тимберед</a:t>
            </a:r>
            <a:r>
              <a:rPr lang="ru-RU" sz="2400" dirty="0" smtClean="0">
                <a:solidFill>
                  <a:schemeClr val="tx1"/>
                </a:solidFill>
              </a:rPr>
              <a:t>» (</a:t>
            </a:r>
            <a:r>
              <a:rPr lang="ru-RU" sz="2400" dirty="0" err="1" smtClean="0">
                <a:solidFill>
                  <a:schemeClr val="tx1"/>
                </a:solidFill>
              </a:rPr>
              <a:t>half-timbered</a:t>
            </a:r>
            <a:r>
              <a:rPr lang="ru-RU" sz="2400" dirty="0" smtClean="0">
                <a:solidFill>
                  <a:schemeClr val="tx1"/>
                </a:solidFill>
              </a:rPr>
              <a:t>) или «</a:t>
            </a:r>
            <a:r>
              <a:rPr lang="ru-RU" sz="2400" dirty="0" err="1" smtClean="0">
                <a:solidFill>
                  <a:schemeClr val="tx1"/>
                </a:solidFill>
              </a:rPr>
              <a:t>тимбер-фрэймд</a:t>
            </a:r>
            <a:r>
              <a:rPr lang="ru-RU" sz="2400" dirty="0" smtClean="0">
                <a:solidFill>
                  <a:schemeClr val="tx1"/>
                </a:solidFill>
              </a:rPr>
              <a:t>» (</a:t>
            </a:r>
            <a:r>
              <a:rPr lang="ru-RU" sz="2400" dirty="0" err="1" smtClean="0">
                <a:solidFill>
                  <a:schemeClr val="tx1"/>
                </a:solidFill>
              </a:rPr>
              <a:t>timber-framed</a:t>
            </a:r>
            <a:r>
              <a:rPr lang="ru-RU" sz="2400" dirty="0" smtClean="0">
                <a:solidFill>
                  <a:schemeClr val="tx1"/>
                </a:solidFill>
              </a:rPr>
              <a:t>), т.е. «</a:t>
            </a:r>
            <a:r>
              <a:rPr lang="ru-RU" sz="2400" dirty="0" err="1" smtClean="0">
                <a:solidFill>
                  <a:schemeClr val="tx1"/>
                </a:solidFill>
              </a:rPr>
              <a:t>полудеревянная</a:t>
            </a:r>
            <a:r>
              <a:rPr lang="ru-RU" sz="2400" dirty="0" smtClean="0">
                <a:solidFill>
                  <a:schemeClr val="tx1"/>
                </a:solidFill>
              </a:rPr>
              <a:t> или деревянная рама».  По-испански «фахверк» - ‘</a:t>
            </a:r>
            <a:r>
              <a:rPr lang="ru-RU" sz="2400" dirty="0" err="1" smtClean="0">
                <a:solidFill>
                  <a:schemeClr val="tx1"/>
                </a:solidFill>
              </a:rPr>
              <a:t>entramado</a:t>
            </a:r>
            <a:r>
              <a:rPr lang="ru-RU" sz="2400" dirty="0" smtClean="0">
                <a:solidFill>
                  <a:schemeClr val="tx1"/>
                </a:solidFill>
              </a:rPr>
              <a:t>’, по-португальски – ‘</a:t>
            </a:r>
            <a:r>
              <a:rPr lang="en-US" sz="2400" dirty="0" smtClean="0">
                <a:solidFill>
                  <a:schemeClr val="tx1"/>
                </a:solidFill>
              </a:rPr>
              <a:t>e</a:t>
            </a:r>
            <a:r>
              <a:rPr lang="ru-RU" sz="2400" dirty="0" err="1" smtClean="0">
                <a:solidFill>
                  <a:schemeClr val="tx1"/>
                </a:solidFill>
              </a:rPr>
              <a:t>nxaimel</a:t>
            </a:r>
            <a:r>
              <a:rPr lang="ru-RU" sz="2400" dirty="0" smtClean="0">
                <a:solidFill>
                  <a:schemeClr val="tx1"/>
                </a:solidFill>
              </a:rPr>
              <a:t>’, по-нидерландски – ‘</a:t>
            </a:r>
            <a:r>
              <a:rPr lang="en-US" sz="2400" dirty="0" smtClean="0">
                <a:solidFill>
                  <a:schemeClr val="tx1"/>
                </a:solidFill>
              </a:rPr>
              <a:t>v</a:t>
            </a:r>
            <a:r>
              <a:rPr lang="ru-RU" sz="2400" dirty="0" err="1" smtClean="0">
                <a:solidFill>
                  <a:schemeClr val="tx1"/>
                </a:solidFill>
              </a:rPr>
              <a:t>akwerk</a:t>
            </a:r>
            <a:r>
              <a:rPr lang="ru-RU" sz="2400" dirty="0" smtClean="0">
                <a:solidFill>
                  <a:schemeClr val="tx1"/>
                </a:solidFill>
              </a:rPr>
              <a:t>’, по-белорусски – «</a:t>
            </a:r>
            <a:r>
              <a:rPr lang="ru-RU" sz="2400" dirty="0" err="1" smtClean="0">
                <a:solidFill>
                  <a:schemeClr val="tx1"/>
                </a:solidFill>
              </a:rPr>
              <a:t>прускі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мур</a:t>
            </a:r>
            <a:r>
              <a:rPr lang="ru-RU" sz="2400" dirty="0" smtClean="0">
                <a:solidFill>
                  <a:schemeClr val="tx1"/>
                </a:solidFill>
              </a:rPr>
              <a:t>», по-польски – ‘</a:t>
            </a:r>
            <a:r>
              <a:rPr lang="en-US" sz="2400" dirty="0" smtClean="0">
                <a:solidFill>
                  <a:schemeClr val="tx1"/>
                </a:solidFill>
              </a:rPr>
              <a:t>m</a:t>
            </a:r>
            <a:r>
              <a:rPr lang="ru-RU" sz="2400" dirty="0" err="1" smtClean="0">
                <a:solidFill>
                  <a:schemeClr val="tx1"/>
                </a:solidFill>
              </a:rPr>
              <a:t>ur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pruski</a:t>
            </a:r>
            <a:r>
              <a:rPr lang="ru-RU" sz="2400" dirty="0" smtClean="0">
                <a:solidFill>
                  <a:schemeClr val="tx1"/>
                </a:solidFill>
              </a:rPr>
              <a:t>’ (слово ‘</a:t>
            </a:r>
            <a:r>
              <a:rPr lang="en-US" sz="2400" dirty="0" smtClean="0">
                <a:solidFill>
                  <a:schemeClr val="tx1"/>
                </a:solidFill>
              </a:rPr>
              <a:t>m</a:t>
            </a:r>
            <a:r>
              <a:rPr lang="ru-RU" sz="2400" dirty="0" err="1" smtClean="0">
                <a:solidFill>
                  <a:schemeClr val="tx1"/>
                </a:solidFill>
              </a:rPr>
              <a:t>ur</a:t>
            </a:r>
            <a:r>
              <a:rPr lang="ru-RU" sz="2400" dirty="0" smtClean="0">
                <a:solidFill>
                  <a:schemeClr val="tx1"/>
                </a:solidFill>
              </a:rPr>
              <a:t>’ происходит от лат. ‘</a:t>
            </a:r>
            <a:r>
              <a:rPr lang="en-US" sz="2400" dirty="0" err="1" smtClean="0">
                <a:solidFill>
                  <a:schemeClr val="tx1"/>
                </a:solidFill>
              </a:rPr>
              <a:t>murus</a:t>
            </a:r>
            <a:r>
              <a:rPr lang="ru-RU" sz="2400" dirty="0" smtClean="0">
                <a:solidFill>
                  <a:schemeClr val="tx1"/>
                </a:solidFill>
              </a:rPr>
              <a:t>’ – «стена»), </a:t>
            </a:r>
            <a:r>
              <a:rPr lang="ru-RU" sz="2400" dirty="0" err="1" smtClean="0">
                <a:solidFill>
                  <a:schemeClr val="tx1"/>
                </a:solidFill>
              </a:rPr>
              <a:t>по-кашубски</a:t>
            </a:r>
            <a:r>
              <a:rPr lang="ru-RU" sz="2400" dirty="0" smtClean="0">
                <a:solidFill>
                  <a:schemeClr val="tx1"/>
                </a:solidFill>
              </a:rPr>
              <a:t> – ‘</a:t>
            </a:r>
            <a:r>
              <a:rPr lang="en-US" sz="2400" dirty="0" smtClean="0">
                <a:solidFill>
                  <a:schemeClr val="tx1"/>
                </a:solidFill>
              </a:rPr>
              <a:t>w</a:t>
            </a:r>
            <a:r>
              <a:rPr lang="ru-RU" sz="2400" dirty="0" err="1" smtClean="0">
                <a:solidFill>
                  <a:schemeClr val="tx1"/>
                </a:solidFill>
              </a:rPr>
              <a:t>iązarka</a:t>
            </a:r>
            <a:r>
              <a:rPr lang="ru-RU" sz="2400" dirty="0" smtClean="0">
                <a:solidFill>
                  <a:schemeClr val="tx1"/>
                </a:solidFill>
              </a:rPr>
              <a:t>’, по-чешски – ‘</a:t>
            </a:r>
            <a:r>
              <a:rPr lang="en-US" sz="2400" dirty="0" smtClean="0">
                <a:solidFill>
                  <a:schemeClr val="tx1"/>
                </a:solidFill>
              </a:rPr>
              <a:t>h</a:t>
            </a:r>
            <a:r>
              <a:rPr lang="ru-RU" sz="2400" dirty="0" err="1" smtClean="0">
                <a:solidFill>
                  <a:schemeClr val="tx1"/>
                </a:solidFill>
              </a:rPr>
              <a:t>rázděné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zdivo</a:t>
            </a:r>
            <a:r>
              <a:rPr lang="ru-RU" sz="2400" dirty="0" smtClean="0">
                <a:solidFill>
                  <a:schemeClr val="tx1"/>
                </a:solidFill>
              </a:rPr>
              <a:t>’, по-датски –‘</a:t>
            </a:r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ru-RU" sz="2400" dirty="0" err="1" smtClean="0">
                <a:solidFill>
                  <a:schemeClr val="tx1"/>
                </a:solidFill>
              </a:rPr>
              <a:t>indingsværk’, </a:t>
            </a:r>
            <a:r>
              <a:rPr lang="ru-RU" sz="2400" dirty="0" smtClean="0">
                <a:solidFill>
                  <a:schemeClr val="tx1"/>
                </a:solidFill>
              </a:rPr>
              <a:t>по-норвежски  -  ‘</a:t>
            </a:r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ru-RU" sz="2400" dirty="0" err="1" smtClean="0">
                <a:solidFill>
                  <a:schemeClr val="tx1"/>
                </a:solidFill>
              </a:rPr>
              <a:t>indingsverk</a:t>
            </a:r>
            <a:r>
              <a:rPr lang="ru-RU" sz="2400" dirty="0" smtClean="0">
                <a:solidFill>
                  <a:schemeClr val="tx1"/>
                </a:solidFill>
              </a:rPr>
              <a:t>’. В шведском языке настоящий термин имеет следующие эквиваленты: ‘</a:t>
            </a:r>
            <a:r>
              <a:rPr lang="en-US" sz="2400" dirty="0" smtClean="0">
                <a:solidFill>
                  <a:schemeClr val="tx1"/>
                </a:solidFill>
              </a:rPr>
              <a:t>k</a:t>
            </a:r>
            <a:r>
              <a:rPr lang="ru-RU" sz="2400" dirty="0" err="1" smtClean="0">
                <a:solidFill>
                  <a:schemeClr val="tx1"/>
                </a:solidFill>
              </a:rPr>
              <a:t>orsvirke</a:t>
            </a:r>
            <a:r>
              <a:rPr lang="ru-RU" sz="2400" dirty="0" smtClean="0">
                <a:solidFill>
                  <a:schemeClr val="tx1"/>
                </a:solidFill>
              </a:rPr>
              <a:t>’, ‘</a:t>
            </a:r>
            <a:r>
              <a:rPr lang="en-US" sz="2400" dirty="0" err="1" smtClean="0">
                <a:solidFill>
                  <a:schemeClr val="tx1"/>
                </a:solidFill>
              </a:rPr>
              <a:t>fackverk</a:t>
            </a:r>
            <a:r>
              <a:rPr lang="ru-RU" sz="2400" dirty="0" smtClean="0">
                <a:solidFill>
                  <a:schemeClr val="tx1"/>
                </a:solidFill>
              </a:rPr>
              <a:t>’ и ‘</a:t>
            </a:r>
            <a:r>
              <a:rPr lang="ru-RU" sz="2400" dirty="0" err="1" smtClean="0">
                <a:solidFill>
                  <a:schemeClr val="tx1"/>
                </a:solidFill>
              </a:rPr>
              <a:t>trä’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Турции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фахверкоподобная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конструкция называется ‘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himis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’. В Кашмире существуют две разновидности фахверка – ‘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taq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’ и ‘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hajji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ewari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’. 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Fachwerk</a:t>
            </a:r>
            <a:r>
              <a:rPr lang="en-US" sz="48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Японии</a:t>
            </a:r>
            <a:r>
              <a:rPr lang="en-US" sz="48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en-US" sz="48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минка</a:t>
            </a:r>
            <a:r>
              <a:rPr lang="ru-RU" sz="48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</a:rPr>
              <a:t>木骨造</a:t>
            </a:r>
            <a:endParaRPr lang="ru-RU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ff9c0be479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642942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● очевидно, строительно-конструктивная система названа «фахверком» (нем. "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das 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</a:rPr>
              <a:t>Fachwerk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”), исходя из того, что главная особенность этой системы – отнюдь не каркас (нем. "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das 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</a:rPr>
              <a:t>Skelett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”), а заполнение (нем. "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die 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</a:rPr>
              <a:t>Ausfachung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”);</a:t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          ● под термином «фахверк» начинает подразумеваться «каркас» под влиянием английского термина "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framework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” («рамное сооружение»), которым в англоязычной литературе обозначается аналогичная строительно-конструктивная система.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Прежде чем создать макет, 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нужно было: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sz="3600" dirty="0" smtClean="0"/>
              <a:t>подобрать проект дома со сметой</a:t>
            </a:r>
          </a:p>
          <a:p>
            <a:pPr>
              <a:buNone/>
            </a:pPr>
            <a:r>
              <a:rPr lang="ru-RU" sz="3600" dirty="0" smtClean="0"/>
              <a:t>- закупить материалы для макета</a:t>
            </a:r>
          </a:p>
          <a:p>
            <a:pPr>
              <a:buNone/>
            </a:pPr>
            <a:r>
              <a:rPr lang="ru-RU" sz="3600" dirty="0" smtClean="0"/>
              <a:t>- выполнить расчеты по формуле с необходимыми размерами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Начало работы</a:t>
            </a:r>
            <a:endParaRPr lang="ru-RU" dirty="0">
              <a:latin typeface="+mn-lt"/>
            </a:endParaRPr>
          </a:p>
        </p:txBody>
      </p:sp>
      <p:pic>
        <p:nvPicPr>
          <p:cNvPr id="5" name="Содержимое 4" descr="20160417_0026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4038600" cy="4643470"/>
          </a:xfrm>
        </p:spPr>
      </p:pic>
      <p:pic>
        <p:nvPicPr>
          <p:cNvPr id="6" name="Содержимое 5" descr="20160417_0017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03860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60417_0054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4038600" cy="4572032"/>
          </a:xfrm>
        </p:spPr>
      </p:pic>
      <p:pic>
        <p:nvPicPr>
          <p:cNvPr id="6" name="Содержимое 5" descr="20160417_0054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500174"/>
            <a:ext cx="403860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60417_2004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400552" cy="4429156"/>
          </a:xfrm>
        </p:spPr>
      </p:pic>
      <p:pic>
        <p:nvPicPr>
          <p:cNvPr id="6" name="Содержимое 5" descr="20160416_2143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816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Внешний вид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передний фасад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Задний фасад</a:t>
            </a:r>
            <a:endParaRPr lang="ru-RU" b="1" dirty="0"/>
          </a:p>
        </p:txBody>
      </p:sp>
      <p:pic>
        <p:nvPicPr>
          <p:cNvPr id="8" name="Содержимое 7" descr="1000x1000_fac7b7a737b3ee2e98a55387354ba08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285992"/>
            <a:ext cx="4040188" cy="4000527"/>
          </a:xfrm>
        </p:spPr>
      </p:pic>
      <p:pic>
        <p:nvPicPr>
          <p:cNvPr id="9" name="Содержимое 8" descr="1000x1000_fb38b944322c116d19cfc98f5ddc5fd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285992"/>
            <a:ext cx="4041775" cy="4000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achwerk_gr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4000528" cy="4714907"/>
          </a:xfrm>
        </p:spPr>
      </p:pic>
      <p:pic>
        <p:nvPicPr>
          <p:cNvPr id="6" name="Содержимое 5" descr="Фахверк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428736"/>
            <a:ext cx="4214842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00x1000_c438ca1be509b8a87cbb36417fbaa68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4876" y="1643050"/>
            <a:ext cx="4038600" cy="4714908"/>
          </a:xfrm>
        </p:spPr>
      </p:pic>
      <p:pic>
        <p:nvPicPr>
          <p:cNvPr id="9" name="Содержимое 8" descr="1000x1000_5c3acd8efeb6d61fafce178926d8775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1643050"/>
            <a:ext cx="4189066" cy="4697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00x1000_abe694cb4cdab6b42c2e390e5b8a3b6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745221"/>
            <a:ext cx="4040188" cy="2997920"/>
          </a:xfrm>
        </p:spPr>
      </p:pic>
      <p:pic>
        <p:nvPicPr>
          <p:cNvPr id="8" name="Содержимое 7" descr="1000x1000_c95ac93b02618b993bcc36474188a3ac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86058"/>
            <a:ext cx="4041775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>
          <a:xfrm>
            <a:off x="4740275" y="620713"/>
            <a:ext cx="3303588" cy="54721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29699" name="Текст 3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3614734" cy="555468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Технология фахверка, долгое время незаслуженно обделенная вниманием в России, в 21 веке все-таки пришла и к нам. В последние годы она получает все большее распространение среди россиян, ведь это не просто престижно и модно, но и сказочно красиво!</a:t>
            </a:r>
            <a:endParaRPr lang="ru-RU" sz="2400" dirty="0" smtClean="0"/>
          </a:p>
        </p:txBody>
      </p:sp>
      <p:pic>
        <p:nvPicPr>
          <p:cNvPr id="2969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3372" y="428604"/>
            <a:ext cx="4786346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Современный фахверк – это тепло, светло и красиво</a:t>
            </a:r>
            <a:endParaRPr lang="ru-RU" dirty="0"/>
          </a:p>
        </p:txBody>
      </p:sp>
      <p:pic>
        <p:nvPicPr>
          <p:cNvPr id="5" name="Содержимое 4" descr="modern_fahverk-sty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4186238" cy="4500594"/>
          </a:xfrm>
        </p:spPr>
      </p:pic>
      <p:pic>
        <p:nvPicPr>
          <p:cNvPr id="6" name="Содержимое 5" descr="imag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71612"/>
            <a:ext cx="4071967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888" y="836713"/>
            <a:ext cx="6637337" cy="54005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 тема была выбрана нами не случайно, т.к на одном из уроков немецкого языка мы проходили тему «Фахверковые дома». Мы изучали лексику, читали и переводили тексты о таких домах, смотрели фото фахверковых домов, и мне стало интересно, как строится такой дом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9527639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4038600" cy="4357718"/>
          </a:xfrm>
        </p:spPr>
      </p:pic>
      <p:pic>
        <p:nvPicPr>
          <p:cNvPr id="6" name="Содержимое 5" descr="319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428736"/>
            <a:ext cx="4114800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700213"/>
            <a:ext cx="6637337" cy="2562225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- выяснение этимологии слова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Fachwerk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создание макета фахверкового дома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064500" cy="561657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провести 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сравнительно-лингвистический анализ термина «фахверк»;</a:t>
            </a:r>
            <a:b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выяснить этимологию понятия «фахверк»,  проследить возможные соответствия в других языках и проанализировать историю употребления данного термина;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дать описание каркасной (фахверковой) конструкции;</a:t>
            </a:r>
            <a:b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произвести расчеты для создания макета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6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– сравнительно-лингвистический анализ термина «фахверк»</a:t>
            </a:r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925637"/>
            <a:ext cx="6096000" cy="405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600" b="1" i="1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 – этимология термина «фахверк» и макет фахверка</a:t>
            </a:r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85925"/>
            <a:ext cx="6334326" cy="3920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341438"/>
            <a:ext cx="6777037" cy="4491037"/>
          </a:xfrm>
        </p:spPr>
        <p:txBody>
          <a:bodyPr rtlCol="0">
            <a:noAutofit/>
          </a:bodyPr>
          <a:lstStyle/>
          <a:p>
            <a:pPr marL="6858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‘</a:t>
            </a:r>
            <a:r>
              <a:rPr lang="ru-RU" sz="2800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Fachwerk</a:t>
            </a: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 (ср. р.) состоит из двух морфем, корней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Fach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-</a:t>
            </a:r>
            <a:r>
              <a:rPr lang="ru-RU" sz="2800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werk</a:t>
            </a: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‘</a:t>
            </a:r>
            <a:r>
              <a:rPr lang="ru-RU" sz="2800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Fach</a:t>
            </a: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 (</a:t>
            </a:r>
            <a:r>
              <a:rPr lang="ru-RU" sz="2800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cр</a:t>
            </a: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р.) имеет в немецком языке следующие значения: 1) «панель»; 2) «полка», «отделение», «ящик»; 3) «специальность»; 4) «учебный предмет». </a:t>
            </a:r>
            <a:endParaRPr lang="ru-RU" sz="2800" b="1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u-RU" sz="2800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Werk</a:t>
            </a: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 (ср. р.) означает следующее: 1) «дело», «труд», «работа»; 2) «завод», «фабрика»; 3) «сооружение»; 4) «произведение», «сочинение», «труд»; 5) «механизм».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354</TotalTime>
  <Words>335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Русский фахверк  по немецкому проекту</vt:lpstr>
      <vt:lpstr>Презентация PowerPoint</vt:lpstr>
      <vt:lpstr>Презентация PowerPoint</vt:lpstr>
      <vt:lpstr>Презентация PowerPoint</vt:lpstr>
      <vt:lpstr>Цель - выяснение этимологии слова Fachwerk и создание макета фахверкового дома</vt:lpstr>
      <vt:lpstr>Задачи: - провести сравнительно-лингвистический анализ термина «фахверк»; - выяснить этимологию понятия «фахверк»,  проследить возможные соответствия в других языках и проанализировать историю употребления данного термина; -  дать описание каркасной (фахверковой) конструкции; - произвести расчеты для создания макета </vt:lpstr>
      <vt:lpstr>Объект – сравнительно-лингвистический анализ термина «фахверк»</vt:lpstr>
      <vt:lpstr>Предмет – этимология термина «фахверк» и макет фахверка</vt:lpstr>
      <vt:lpstr>Презентация PowerPoint</vt:lpstr>
      <vt:lpstr>Fachwerk в России</vt:lpstr>
      <vt:lpstr>Fachwerk во Франции -  коломбаж (colombage)</vt:lpstr>
      <vt:lpstr>Дома с деревянным каркасом в Соединённом Королевстве именуют как «хаф-тимберед» (half-timbered) или «тимбер-фрэймд» (timber-framed), т.е. «полудеревянная или деревянная рама».  По-испански «фахверк» - ‘entramado’, по-португальски – ‘enxaimel’, по-нидерландски – ‘vakwerk’, по-белорусски – «прускі мур», по-польски – ‘mur pruski’ (слово ‘mur’ происходит от лат. ‘murus’ – «стена»), по-кашубски – ‘wiązarka’, по-чешски – ‘hrázděné zdivo’, по-датски –‘bindingsværk’, по-норвежски  -  ‘bindingsverk’. В шведском языке настоящий термин имеет следующие эквиваленты: ‘korsvirke’, ‘fackverk’ и ‘trä’В Турции фахверкоподобная конструкция называется ‘himis’. В Кашмире существуют две разновидности фахверка – ‘taq’ и ‘dhajjidewari’.  </vt:lpstr>
      <vt:lpstr>Fachwerk в Японии –  минка     木骨造</vt:lpstr>
      <vt:lpstr>● очевидно, строительно-конструктивная система названа «фахверком» (нем. "das Fachwerk”), исходя из того, что главная особенность этой системы – отнюдь не каркас (нем. "das Skelett”), а заполнение (нем. "die Ausfachung”);           ● под термином «фахверк» начинает подразумеваться «каркас» под влиянием английского термина "framework” («рамное сооружение»), которым в англоязычной литературе обозначается аналогичная строительно-конструктивная система. </vt:lpstr>
      <vt:lpstr>Прежде чем создать макет,  нужно было: </vt:lpstr>
      <vt:lpstr>Начало работы</vt:lpstr>
      <vt:lpstr>Презентация PowerPoint</vt:lpstr>
      <vt:lpstr>Презентация PowerPoint</vt:lpstr>
      <vt:lpstr>Внешний вид</vt:lpstr>
      <vt:lpstr>Презентация PowerPoint</vt:lpstr>
      <vt:lpstr>Презентация PowerPoint</vt:lpstr>
      <vt:lpstr> </vt:lpstr>
      <vt:lpstr>Современный фахверк – это тепло, светло и красиво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Фахверковые дома. Строительство в России. Этимология слова. </dc:title>
  <dc:creator>user</dc:creator>
  <cp:lastModifiedBy>21</cp:lastModifiedBy>
  <cp:revision>47</cp:revision>
  <dcterms:created xsi:type="dcterms:W3CDTF">2014-04-21T14:36:28Z</dcterms:created>
  <dcterms:modified xsi:type="dcterms:W3CDTF">2017-11-15T09:32:39Z</dcterms:modified>
</cp:coreProperties>
</file>