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0%BB%D0%BE%D0%B2%D0%B5%D0%BA" TargetMode="External"/><Relationship Id="rId2" Type="http://schemas.openxmlformats.org/officeDocument/2006/relationships/hyperlink" Target="https://ru.wikipedia.org/wiki/%D0%9F%D0%BE%D0%BF%D1%83%D0%BB%D1%8F%D1%86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0%D0%B5%D0%B3%D0%B8%D0%BE%D0%BD" TargetMode="External"/><Relationship Id="rId4" Type="http://schemas.openxmlformats.org/officeDocument/2006/relationships/hyperlink" Target="https://ru.wikipedia.org/wiki/%D0%A4%D0%B5%D0%BD%D0%BE%D1%82%D0%B8%D0%B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424936" cy="2751162"/>
          </a:xfrm>
        </p:spPr>
        <p:txBody>
          <a:bodyPr anchor="ctr"/>
          <a:lstStyle/>
          <a:p>
            <a:pPr algn="ctr"/>
            <a:r>
              <a:rPr lang="ru-RU" dirty="0" smtClean="0"/>
              <a:t>Расовый состав Земли. </a:t>
            </a:r>
            <a:br>
              <a:rPr lang="ru-RU" dirty="0" smtClean="0"/>
            </a:br>
            <a:r>
              <a:rPr lang="ru-RU" dirty="0" smtClean="0"/>
              <a:t>Равенство рас.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4797152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Выполнила: учитель естествознания, </a:t>
            </a:r>
            <a:r>
              <a:rPr lang="ru-RU" sz="2800" dirty="0" err="1" smtClean="0"/>
              <a:t>Саттарова</a:t>
            </a:r>
            <a:r>
              <a:rPr lang="ru-RU" sz="2800" dirty="0" smtClean="0"/>
              <a:t> Д.Б.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285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1"/>
            <a:ext cx="4714056" cy="3456384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Почему все расы равны?</a:t>
            </a:r>
          </a:p>
          <a:p>
            <a:r>
              <a:rPr lang="ru-RU" sz="3200" dirty="0" smtClean="0"/>
              <a:t>Что такое расизм?</a:t>
            </a:r>
          </a:p>
          <a:p>
            <a:r>
              <a:rPr lang="ru-RU" sz="3200" dirty="0" smtClean="0"/>
              <a:t>Как Вы думаете, какая наука занимается изучением рас?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717031"/>
            <a:ext cx="6652729" cy="3031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0779"/>
            <a:ext cx="3781701" cy="36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Autofit/>
          </a:bodyPr>
          <a:lstStyle/>
          <a:p>
            <a:r>
              <a:rPr lang="ru-RU" sz="3600" b="1" dirty="0" err="1">
                <a:effectLst/>
              </a:rPr>
              <a:t>Ра́са</a:t>
            </a:r>
            <a:r>
              <a:rPr lang="ru-RU" sz="3400" b="1" dirty="0">
                <a:effectLst/>
              </a:rPr>
              <a:t> </a:t>
            </a:r>
            <a:r>
              <a:rPr lang="ru-RU" sz="3400" dirty="0">
                <a:effectLst/>
              </a:rPr>
              <a:t>— система </a:t>
            </a:r>
            <a:r>
              <a:rPr lang="ru-RU" sz="3400" dirty="0" smtClean="0">
                <a:effectLst/>
                <a:hlinkClick r:id="rId2" tooltip="Популяция"/>
              </a:rPr>
              <a:t>популяций</a:t>
            </a:r>
            <a:r>
              <a:rPr lang="ru-RU" sz="3400" dirty="0">
                <a:effectLst/>
              </a:rPr>
              <a:t> </a:t>
            </a:r>
            <a:r>
              <a:rPr lang="ru-RU" sz="3400" dirty="0">
                <a:effectLst/>
                <a:hlinkClick r:id="rId3" tooltip="Человек"/>
              </a:rPr>
              <a:t>человека</a:t>
            </a:r>
            <a:r>
              <a:rPr lang="ru-RU" sz="3400" dirty="0">
                <a:effectLst/>
              </a:rPr>
              <a:t>, характеризующаяся сходством по комплексу определённых наследственных биологических признаков, имеющих внешнее </a:t>
            </a:r>
            <a:r>
              <a:rPr lang="ru-RU" sz="3400" dirty="0">
                <a:effectLst/>
                <a:hlinkClick r:id="rId4" tooltip="Фенотип"/>
              </a:rPr>
              <a:t>фенотипическое</a:t>
            </a:r>
            <a:r>
              <a:rPr lang="ru-RU" sz="3400" dirty="0">
                <a:effectLst/>
              </a:rPr>
              <a:t> проявление и сформировавшихся в определённом географическом </a:t>
            </a:r>
            <a:r>
              <a:rPr lang="ru-RU" sz="3400" dirty="0" smtClean="0">
                <a:effectLst/>
                <a:hlinkClick r:id="rId5" tooltip="Регион"/>
              </a:rPr>
              <a:t>регионе</a:t>
            </a:r>
            <a:r>
              <a:rPr lang="ru-RU" sz="3400" dirty="0" smtClean="0">
                <a:effectLst/>
              </a:rPr>
              <a:t>.</a:t>
            </a:r>
            <a:endParaRPr lang="ru-RU" sz="3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r>
              <a:rPr lang="ru-RU" dirty="0" smtClean="0"/>
              <a:t>Понятие «раса»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6266858" cy="1728193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3384376" cy="4680520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коренные жители, населяющие Европу, Южную Азию, Северную Африку. Северные европеоиды светлолицы, а южане – смуглолицы. </a:t>
            </a:r>
            <a:endParaRPr lang="ru-RU" sz="2800" b="1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0" cy="914400"/>
          </a:xfrm>
        </p:spPr>
        <p:txBody>
          <a:bodyPr/>
          <a:lstStyle/>
          <a:p>
            <a:r>
              <a:rPr lang="ru-RU" b="1" dirty="0" smtClean="0"/>
              <a:t>Европеоидная раса</a:t>
            </a:r>
            <a:endParaRPr lang="ru-RU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r="2377" b="12549"/>
          <a:stretch/>
        </p:blipFill>
        <p:spPr>
          <a:xfrm>
            <a:off x="4247456" y="3140967"/>
            <a:ext cx="4896544" cy="36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-1302" r="8208" b="12916"/>
          <a:stretch/>
        </p:blipFill>
        <p:spPr>
          <a:xfrm>
            <a:off x="251520" y="116632"/>
            <a:ext cx="1856096" cy="2197289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185378"/>
            <a:ext cx="4680520" cy="5259846"/>
          </a:xfrm>
          <a:solidFill>
            <a:schemeClr val="accent3">
              <a:lumMod val="50000"/>
            </a:schemeClr>
          </a:solidFill>
        </p:spPr>
        <p:txBody>
          <a:bodyPr anchor="ctr">
            <a:noAutofit/>
          </a:bodyPr>
          <a:lstStyle/>
          <a:p>
            <a:pPr marL="18288"/>
            <a:r>
              <a:rPr lang="ru-RU" sz="3100" dirty="0">
                <a:effectLst/>
              </a:rPr>
              <a:t>Признаки расы: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dirty="0">
                <a:effectLst/>
              </a:rPr>
              <a:t>светлая или смуглая кожа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dirty="0">
                <a:effectLst/>
              </a:rPr>
              <a:t>прямые или волнистые мягкие волосы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dirty="0">
                <a:effectLst/>
              </a:rPr>
              <a:t>узкий выступающий нос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dirty="0">
                <a:effectLst/>
              </a:rPr>
              <a:t>светлый цвет глаз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dirty="0">
                <a:effectLst/>
              </a:rPr>
              <a:t>тонкие </a:t>
            </a:r>
            <a:r>
              <a:rPr lang="ru-RU" sz="3100" dirty="0" smtClean="0">
                <a:effectLst/>
              </a:rPr>
              <a:t>губы</a:t>
            </a:r>
            <a:endParaRPr lang="ru-RU" sz="31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4946" r="9393" b="11881"/>
          <a:stretch/>
        </p:blipFill>
        <p:spPr>
          <a:xfrm>
            <a:off x="2195736" y="184243"/>
            <a:ext cx="1501255" cy="2169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b="12632"/>
          <a:stretch/>
        </p:blipFill>
        <p:spPr>
          <a:xfrm>
            <a:off x="107503" y="4149080"/>
            <a:ext cx="1728193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r="5821" b="10672"/>
          <a:stretch/>
        </p:blipFill>
        <p:spPr>
          <a:xfrm>
            <a:off x="1974784" y="3957057"/>
            <a:ext cx="2381192" cy="2703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2686" r="13280" b="11045"/>
          <a:stretch/>
        </p:blipFill>
        <p:spPr>
          <a:xfrm>
            <a:off x="96254" y="2060303"/>
            <a:ext cx="1739442" cy="2088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7365" r="19430" b="52187"/>
          <a:stretch/>
        </p:blipFill>
        <p:spPr>
          <a:xfrm>
            <a:off x="1974784" y="2060303"/>
            <a:ext cx="1655143" cy="18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384376" cy="328498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Представлена наибольшим населением материка Африка</a:t>
            </a:r>
            <a:endParaRPr lang="ru-RU" sz="36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ru-RU" b="1" dirty="0" smtClean="0"/>
              <a:t>Негроидная раса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779912" y="155679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332657"/>
            <a:ext cx="3816424" cy="6048672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Признаки расы: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</a:rPr>
              <a:t>темный цвет кожи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</a:rPr>
              <a:t>курчавые, спирально закрученные волосы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</a:rPr>
              <a:t>широкий и мало выступающий нос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effectLst/>
              </a:rPr>
              <a:t>толстые губы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t="4827" r="10054" b="15417"/>
          <a:stretch/>
        </p:blipFill>
        <p:spPr>
          <a:xfrm>
            <a:off x="2699792" y="3212976"/>
            <a:ext cx="2232280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5966" r="4623" b="17647"/>
          <a:stretch/>
        </p:blipFill>
        <p:spPr>
          <a:xfrm>
            <a:off x="537289" y="260648"/>
            <a:ext cx="4178727" cy="2609894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825" r="12005" b="4051"/>
          <a:stretch/>
        </p:blipFill>
        <p:spPr>
          <a:xfrm>
            <a:off x="395536" y="3356992"/>
            <a:ext cx="223111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1210" r="9531" b="6242"/>
          <a:stretch/>
        </p:blipFill>
        <p:spPr>
          <a:xfrm>
            <a:off x="323528" y="1356648"/>
            <a:ext cx="3507474" cy="267496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1628800"/>
            <a:ext cx="3456384" cy="39604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</a:rPr>
              <a:t>Населяют Центр </a:t>
            </a:r>
            <a:r>
              <a:rPr lang="ru-RU" sz="3200" b="1" dirty="0">
                <a:effectLst/>
              </a:rPr>
              <a:t>и восточная часть Азии, Индонезия и просторы </a:t>
            </a:r>
            <a:r>
              <a:rPr lang="ru-RU" sz="3200" b="1" dirty="0" smtClean="0">
                <a:effectLst/>
              </a:rPr>
              <a:t>Сибири</a:t>
            </a:r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914400"/>
          </a:xfrm>
        </p:spPr>
        <p:txBody>
          <a:bodyPr/>
          <a:lstStyle/>
          <a:p>
            <a:r>
              <a:rPr lang="ru-RU" b="1" dirty="0" smtClean="0"/>
              <a:t>Монголоидная раса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t="1517" r="27012" b="10643"/>
          <a:stretch/>
        </p:blipFill>
        <p:spPr>
          <a:xfrm>
            <a:off x="3131840" y="3861048"/>
            <a:ext cx="2158779" cy="2852936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r="38687" b="17239"/>
          <a:stretch/>
        </p:blipFill>
        <p:spPr>
          <a:xfrm>
            <a:off x="369938" y="3975933"/>
            <a:ext cx="2568139" cy="27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7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4" y="188640"/>
            <a:ext cx="4824536" cy="6336704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Признаки расы: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</a:rPr>
              <a:t>смуглая </a:t>
            </a:r>
            <a:r>
              <a:rPr lang="ru-RU" sz="2800" dirty="0">
                <a:effectLst/>
              </a:rPr>
              <a:t>или светлая кожа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</a:rPr>
              <a:t>прямые и достаточно жесткие волосы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</a:rPr>
              <a:t>уплощенная форма лица с заметными скулами и выступающими вперед губами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</a:rPr>
              <a:t>узкая глазная щель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</a:rPr>
              <a:t>сильное развитие складки верхнего 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</a:rPr>
              <a:t>наличие </a:t>
            </a:r>
            <a:r>
              <a:rPr lang="ru-RU" sz="2800" dirty="0" err="1">
                <a:effectLst/>
              </a:rPr>
              <a:t>эпикантуса</a:t>
            </a:r>
            <a:r>
              <a:rPr lang="ru-RU" sz="2800" dirty="0">
                <a:effectLst/>
              </a:rPr>
              <a:t>, «монгольской складки»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r="14790" b="34315"/>
          <a:stretch/>
        </p:blipFill>
        <p:spPr>
          <a:xfrm>
            <a:off x="0" y="404664"/>
            <a:ext cx="3834908" cy="49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8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0" b="25699"/>
          <a:stretch/>
        </p:blipFill>
        <p:spPr>
          <a:xfrm>
            <a:off x="5364088" y="980728"/>
            <a:ext cx="3779912" cy="574761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5256584" cy="576064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Большой вклад </a:t>
            </a:r>
            <a:r>
              <a:rPr lang="ru-RU" sz="2000" dirty="0">
                <a:effectLst/>
              </a:rPr>
              <a:t>Миклухо-Маклая в антропологию и этнографию был огромным. В своих путешествиях он собрал множество данных о народах Индонезии и Малайи, Филиппин, Австралии, Меланезии, Микронезии и западной Полинезии. Как антрополог Миклухо-Маклай проявил себя борцом против всех "теорий", постулирующих расовое неравенство, против концепций "низших" и "высших" рас. Он первым описал папуасов как определенный антропологический тип. Ученый показал, что папуасы такие же полноценные и полноправные представители человеческого рода, как англичане или немцы. Николай Николаевич Миклухо-Маклай (1846-1888).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914400"/>
          </a:xfrm>
        </p:spPr>
        <p:txBody>
          <a:bodyPr/>
          <a:lstStyle/>
          <a:p>
            <a:r>
              <a:rPr lang="ru-RU" b="1" dirty="0" smtClean="0"/>
              <a:t>Равенство рас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336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106</TotalTime>
  <Words>250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Расовый состав Земли.  Равенство рас.</vt:lpstr>
      <vt:lpstr>Понятие «раса»</vt:lpstr>
      <vt:lpstr>Европеоидная раса</vt:lpstr>
      <vt:lpstr>Презентация PowerPoint</vt:lpstr>
      <vt:lpstr>Негроидная раса</vt:lpstr>
      <vt:lpstr>Презентация PowerPoint</vt:lpstr>
      <vt:lpstr>Монголоидная раса</vt:lpstr>
      <vt:lpstr>Презентация PowerPoint</vt:lpstr>
      <vt:lpstr>Равенство рас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Расовый состав Земли.  Равенство рас.</dc:title>
  <dc:creator>user</dc:creator>
  <cp:lastModifiedBy>user</cp:lastModifiedBy>
  <cp:revision>10</cp:revision>
  <dcterms:created xsi:type="dcterms:W3CDTF">2018-10-15T07:23:05Z</dcterms:created>
  <dcterms:modified xsi:type="dcterms:W3CDTF">2018-10-20T07:47:34Z</dcterms:modified>
</cp:coreProperties>
</file>