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ru-RU"/>
              <a:t>Образец заголовка</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DFB6DB-D598-4E17-A183-E32948AC1CD6}" type="slidenum">
              <a:rPr lang="ru-RU" smtClean="0"/>
              <a:t>‹#›</a:t>
            </a:fld>
            <a:endParaRPr lang="ru-RU" dirty="0"/>
          </a:p>
        </p:txBody>
      </p:sp>
    </p:spTree>
    <p:extLst>
      <p:ext uri="{BB962C8B-B14F-4D97-AF65-F5344CB8AC3E}">
        <p14:creationId xmlns:p14="http://schemas.microsoft.com/office/powerpoint/2010/main" val="141681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384977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37761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3162617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ru-RU"/>
              <a:t>Образец заголовка</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8593667" y="6272784"/>
            <a:ext cx="2644309" cy="365125"/>
          </a:xfrm>
        </p:spPr>
        <p:txBody>
          <a:bodyPr/>
          <a:lstStyle/>
          <a:p>
            <a:fld id="{126D5CE1-2110-4AF5-A77D-180A8E7FF3E3}" type="datetimeFigureOut">
              <a:rPr lang="ru-RU" smtClean="0"/>
              <a:t>15.11.2017</a:t>
            </a:fld>
            <a:endParaRPr lang="ru-RU" dirty="0"/>
          </a:p>
        </p:txBody>
      </p:sp>
      <p:sp>
        <p:nvSpPr>
          <p:cNvPr id="5" name="Footer Placeholder 4"/>
          <p:cNvSpPr>
            <a:spLocks noGrp="1"/>
          </p:cNvSpPr>
          <p:nvPr>
            <p:ph type="ftr" sz="quarter" idx="11"/>
          </p:nvPr>
        </p:nvSpPr>
        <p:spPr>
          <a:xfrm>
            <a:off x="2182708" y="6272784"/>
            <a:ext cx="6327648" cy="365125"/>
          </a:xfrm>
        </p:spPr>
        <p:txBody>
          <a:bodyPr/>
          <a:lstStyle/>
          <a:p>
            <a:endParaRPr lang="ru-RU"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DFB6DB-D598-4E17-A183-E32948AC1CD6}" type="slidenum">
              <a:rPr lang="ru-RU" smtClean="0"/>
              <a:t>‹#›</a:t>
            </a:fld>
            <a:endParaRPr lang="ru-RU" dirty="0"/>
          </a:p>
        </p:txBody>
      </p:sp>
    </p:spTree>
    <p:extLst>
      <p:ext uri="{BB962C8B-B14F-4D97-AF65-F5344CB8AC3E}">
        <p14:creationId xmlns:p14="http://schemas.microsoft.com/office/powerpoint/2010/main" val="327449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168661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288777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346648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143507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a:t>Образец заголовка</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26D5CE1-2110-4AF5-A77D-180A8E7FF3E3}" type="datetimeFigureOut">
              <a:rPr lang="ru-RU" smtClean="0"/>
              <a:t>15.11.2017</a:t>
            </a:fld>
            <a:endParaRPr lang="ru-RU" dirty="0"/>
          </a:p>
        </p:txBody>
      </p:sp>
      <p:sp>
        <p:nvSpPr>
          <p:cNvPr id="6" name="Footer Placeholder 5"/>
          <p:cNvSpPr>
            <a:spLocks noGrp="1"/>
          </p:cNvSpPr>
          <p:nvPr>
            <p:ph type="ftr" sz="quarter" idx="11"/>
          </p:nvPr>
        </p:nvSpPr>
        <p:spPr/>
        <p:txBody>
          <a:bodyPr/>
          <a:lstStyle/>
          <a:p>
            <a:endParaRPr lang="ru-RU"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3280135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26D5CE1-2110-4AF5-A77D-180A8E7FF3E3}" type="datetimeFigureOut">
              <a:rPr lang="ru-RU" smtClean="0"/>
              <a:t>15.11.2017</a:t>
            </a:fld>
            <a:endParaRPr lang="ru-RU"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DFB6DB-D598-4E17-A183-E32948AC1CD6}" type="slidenum">
              <a:rPr lang="ru-RU" smtClean="0"/>
              <a:t>‹#›</a:t>
            </a:fld>
            <a:endParaRPr lang="ru-RU" dirty="0"/>
          </a:p>
        </p:txBody>
      </p:sp>
    </p:spTree>
    <p:extLst>
      <p:ext uri="{BB962C8B-B14F-4D97-AF65-F5344CB8AC3E}">
        <p14:creationId xmlns:p14="http://schemas.microsoft.com/office/powerpoint/2010/main" val="426499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26D5CE1-2110-4AF5-A77D-180A8E7FF3E3}" type="datetimeFigureOut">
              <a:rPr lang="ru-RU" smtClean="0"/>
              <a:t>15.11.2017</a:t>
            </a:fld>
            <a:endParaRPr lang="ru-RU"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ru-RU"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DFB6DB-D598-4E17-A183-E32948AC1CD6}" type="slidenum">
              <a:rPr lang="ru-RU" smtClean="0"/>
              <a:t>‹#›</a:t>
            </a:fld>
            <a:endParaRPr lang="ru-RU" dirty="0"/>
          </a:p>
        </p:txBody>
      </p:sp>
    </p:spTree>
    <p:extLst>
      <p:ext uri="{BB962C8B-B14F-4D97-AF65-F5344CB8AC3E}">
        <p14:creationId xmlns:p14="http://schemas.microsoft.com/office/powerpoint/2010/main" val="468014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D29E7BF-649A-43A5-BF12-618B825F15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9797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A640C-62AD-4165-915D-1442827720F9}"/>
              </a:ext>
            </a:extLst>
          </p:cNvPr>
          <p:cNvSpPr>
            <a:spLocks noGrp="1"/>
          </p:cNvSpPr>
          <p:nvPr>
            <p:ph type="title"/>
          </p:nvPr>
        </p:nvSpPr>
        <p:spPr/>
        <p:txBody>
          <a:bodyPr/>
          <a:lstStyle/>
          <a:p>
            <a:r>
              <a:rPr lang="en-US" dirty="0"/>
              <a:t>Military justice officer</a:t>
            </a:r>
            <a:r>
              <a:rPr lang="ru-RU" dirty="0"/>
              <a:t>.</a:t>
            </a:r>
            <a:r>
              <a:rPr lang="en-US" dirty="0"/>
              <a:t> Responsibilities</a:t>
            </a:r>
            <a:endParaRPr lang="ru-RU" dirty="0"/>
          </a:p>
        </p:txBody>
      </p:sp>
      <p:sp>
        <p:nvSpPr>
          <p:cNvPr id="3" name="Объект 2">
            <a:extLst>
              <a:ext uri="{FF2B5EF4-FFF2-40B4-BE49-F238E27FC236}">
                <a16:creationId xmlns:a16="http://schemas.microsoft.com/office/drawing/2014/main" id="{7C88C5B3-6DFB-4D03-BCE3-C333A84D4AFE}"/>
              </a:ext>
            </a:extLst>
          </p:cNvPr>
          <p:cNvSpPr>
            <a:spLocks noGrp="1"/>
          </p:cNvSpPr>
          <p:nvPr>
            <p:ph idx="1"/>
          </p:nvPr>
        </p:nvSpPr>
        <p:spPr/>
        <p:txBody>
          <a:bodyPr/>
          <a:lstStyle/>
          <a:p>
            <a:r>
              <a:rPr lang="en-US" dirty="0"/>
              <a:t>Military lawyers deal with various issues, including problems of international law.</a:t>
            </a:r>
          </a:p>
          <a:p>
            <a:endParaRPr lang="en-US" dirty="0"/>
          </a:p>
          <a:p>
            <a:r>
              <a:rPr lang="en-US" dirty="0"/>
              <a:t>The investigators are engaged in investigation of criminal cases, where suspects/accused are military personnel.</a:t>
            </a:r>
          </a:p>
          <a:p>
            <a:endParaRPr lang="en-US" dirty="0"/>
          </a:p>
          <a:p>
            <a:r>
              <a:rPr lang="en-US" dirty="0"/>
              <a:t>Military Prosecutor's office oversees the FSB, border troops, troops of the interior Ministry. Monitor compliance with legality in all organizations with military units.</a:t>
            </a:r>
            <a:endParaRPr lang="ru-RU" dirty="0"/>
          </a:p>
        </p:txBody>
      </p:sp>
    </p:spTree>
    <p:extLst>
      <p:ext uri="{BB962C8B-B14F-4D97-AF65-F5344CB8AC3E}">
        <p14:creationId xmlns:p14="http://schemas.microsoft.com/office/powerpoint/2010/main" val="1584952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A60755-B898-455A-ADA4-34B2350AB17E}"/>
              </a:ext>
            </a:extLst>
          </p:cNvPr>
          <p:cNvSpPr>
            <a:spLocks noGrp="1"/>
          </p:cNvSpPr>
          <p:nvPr>
            <p:ph type="title"/>
          </p:nvPr>
        </p:nvSpPr>
        <p:spPr/>
        <p:txBody>
          <a:bodyPr/>
          <a:lstStyle/>
          <a:p>
            <a:r>
              <a:rPr lang="en-US" dirty="0"/>
              <a:t>Important qualities</a:t>
            </a:r>
            <a:endParaRPr lang="ru-RU" dirty="0"/>
          </a:p>
        </p:txBody>
      </p:sp>
      <p:sp>
        <p:nvSpPr>
          <p:cNvPr id="3" name="Объект 2">
            <a:extLst>
              <a:ext uri="{FF2B5EF4-FFF2-40B4-BE49-F238E27FC236}">
                <a16:creationId xmlns:a16="http://schemas.microsoft.com/office/drawing/2014/main" id="{59622590-99E8-4006-8EEA-3C6E897DD37D}"/>
              </a:ext>
            </a:extLst>
          </p:cNvPr>
          <p:cNvSpPr>
            <a:spLocks noGrp="1"/>
          </p:cNvSpPr>
          <p:nvPr>
            <p:ph idx="1"/>
          </p:nvPr>
        </p:nvSpPr>
        <p:spPr/>
        <p:txBody>
          <a:bodyPr/>
          <a:lstStyle/>
          <a:p>
            <a:r>
              <a:rPr lang="en-US" dirty="0"/>
              <a:t>In the profession important qualities are: analytical mind, good memory, ability to build logical chains, persistence, confidence, communication skills.</a:t>
            </a:r>
            <a:endParaRPr lang="ru-RU" dirty="0"/>
          </a:p>
        </p:txBody>
      </p:sp>
      <p:pic>
        <p:nvPicPr>
          <p:cNvPr id="4" name="Рисунок 3">
            <a:extLst>
              <a:ext uri="{FF2B5EF4-FFF2-40B4-BE49-F238E27FC236}">
                <a16:creationId xmlns:a16="http://schemas.microsoft.com/office/drawing/2014/main" id="{4A49FA8D-41AB-4EAD-90F2-055AC0A0D32D}"/>
              </a:ext>
            </a:extLst>
          </p:cNvPr>
          <p:cNvPicPr>
            <a:picLocks noChangeAspect="1"/>
          </p:cNvPicPr>
          <p:nvPr/>
        </p:nvPicPr>
        <p:blipFill>
          <a:blip r:embed="rId2"/>
          <a:stretch>
            <a:fillRect/>
          </a:stretch>
        </p:blipFill>
        <p:spPr>
          <a:xfrm>
            <a:off x="0" y="3137916"/>
            <a:ext cx="5657088" cy="3756660"/>
          </a:xfrm>
          <a:prstGeom prst="rect">
            <a:avLst/>
          </a:prstGeom>
          <a:ln>
            <a:noFill/>
          </a:ln>
          <a:effectLst>
            <a:softEdge rad="112500"/>
          </a:effectLst>
        </p:spPr>
      </p:pic>
      <p:pic>
        <p:nvPicPr>
          <p:cNvPr id="5" name="Рисунок 4">
            <a:extLst>
              <a:ext uri="{FF2B5EF4-FFF2-40B4-BE49-F238E27FC236}">
                <a16:creationId xmlns:a16="http://schemas.microsoft.com/office/drawing/2014/main" id="{20455D01-41EF-4F20-A96A-328A4B75262B}"/>
              </a:ext>
            </a:extLst>
          </p:cNvPr>
          <p:cNvPicPr>
            <a:picLocks noChangeAspect="1"/>
          </p:cNvPicPr>
          <p:nvPr/>
        </p:nvPicPr>
        <p:blipFill>
          <a:blip r:embed="rId3"/>
          <a:stretch>
            <a:fillRect/>
          </a:stretch>
        </p:blipFill>
        <p:spPr>
          <a:xfrm>
            <a:off x="750058" y="203960"/>
            <a:ext cx="10378190" cy="6914469"/>
          </a:xfrm>
          <a:prstGeom prst="rect">
            <a:avLst/>
          </a:prstGeom>
          <a:ln>
            <a:noFill/>
          </a:ln>
          <a:effectLst>
            <a:softEdge rad="112500"/>
          </a:effectLst>
        </p:spPr>
      </p:pic>
    </p:spTree>
    <p:extLst>
      <p:ext uri="{BB962C8B-B14F-4D97-AF65-F5344CB8AC3E}">
        <p14:creationId xmlns:p14="http://schemas.microsoft.com/office/powerpoint/2010/main" val="2493361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1F2B27BB-DFFE-462D-8FAA-E3BD5DA319FC}"/>
              </a:ext>
            </a:extLst>
          </p:cNvPr>
          <p:cNvPicPr>
            <a:picLocks noGrp="1" noChangeAspect="1"/>
          </p:cNvPicPr>
          <p:nvPr>
            <p:ph idx="1"/>
          </p:nvPr>
        </p:nvPicPr>
        <p:blipFill>
          <a:blip r:embed="rId2"/>
          <a:stretch>
            <a:fillRect/>
          </a:stretch>
        </p:blipFill>
        <p:spPr>
          <a:xfrm>
            <a:off x="0" y="0"/>
            <a:ext cx="5023104" cy="3265018"/>
          </a:xfrm>
          <a:prstGeom prst="rect">
            <a:avLst/>
          </a:prstGeom>
          <a:ln>
            <a:noFill/>
          </a:ln>
          <a:effectLst>
            <a:softEdge rad="112500"/>
          </a:effectLst>
        </p:spPr>
      </p:pic>
      <p:pic>
        <p:nvPicPr>
          <p:cNvPr id="5" name="Рисунок 4">
            <a:extLst>
              <a:ext uri="{FF2B5EF4-FFF2-40B4-BE49-F238E27FC236}">
                <a16:creationId xmlns:a16="http://schemas.microsoft.com/office/drawing/2014/main" id="{B18D5286-E734-4D01-99A3-5289B59ADB1C}"/>
              </a:ext>
            </a:extLst>
          </p:cNvPr>
          <p:cNvPicPr>
            <a:picLocks noChangeAspect="1"/>
          </p:cNvPicPr>
          <p:nvPr/>
        </p:nvPicPr>
        <p:blipFill>
          <a:blip r:embed="rId3"/>
          <a:stretch>
            <a:fillRect/>
          </a:stretch>
        </p:blipFill>
        <p:spPr>
          <a:xfrm>
            <a:off x="5502425" y="0"/>
            <a:ext cx="5100807" cy="36804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Рисунок 5">
            <a:extLst>
              <a:ext uri="{FF2B5EF4-FFF2-40B4-BE49-F238E27FC236}">
                <a16:creationId xmlns:a16="http://schemas.microsoft.com/office/drawing/2014/main" id="{23615BD3-F01B-41EE-A2A7-26F1020F10BC}"/>
              </a:ext>
            </a:extLst>
          </p:cNvPr>
          <p:cNvPicPr>
            <a:picLocks noChangeAspect="1"/>
          </p:cNvPicPr>
          <p:nvPr/>
        </p:nvPicPr>
        <p:blipFill>
          <a:blip r:embed="rId4"/>
          <a:stretch>
            <a:fillRect/>
          </a:stretch>
        </p:blipFill>
        <p:spPr>
          <a:xfrm>
            <a:off x="733806" y="2865120"/>
            <a:ext cx="4907280" cy="36804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a:extLst>
              <a:ext uri="{FF2B5EF4-FFF2-40B4-BE49-F238E27FC236}">
                <a16:creationId xmlns:a16="http://schemas.microsoft.com/office/drawing/2014/main" id="{4E3292C6-61F8-43C1-8FDE-9E0B8C570F82}"/>
              </a:ext>
            </a:extLst>
          </p:cNvPr>
          <p:cNvPicPr>
            <a:picLocks noChangeAspect="1"/>
          </p:cNvPicPr>
          <p:nvPr/>
        </p:nvPicPr>
        <p:blipFill>
          <a:blip r:embed="rId5"/>
          <a:stretch>
            <a:fillRect/>
          </a:stretch>
        </p:blipFill>
        <p:spPr>
          <a:xfrm>
            <a:off x="6374892" y="3639694"/>
            <a:ext cx="4228340" cy="2818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4898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02D449-A674-4F0C-BE82-52A4099139E6}"/>
              </a:ext>
            </a:extLst>
          </p:cNvPr>
          <p:cNvSpPr>
            <a:spLocks noGrp="1"/>
          </p:cNvSpPr>
          <p:nvPr>
            <p:ph type="title"/>
          </p:nvPr>
        </p:nvSpPr>
        <p:spPr/>
        <p:txBody>
          <a:bodyPr/>
          <a:lstStyle/>
          <a:p>
            <a:r>
              <a:rPr lang="en-US" dirty="0"/>
              <a:t>Policeman</a:t>
            </a:r>
            <a:endParaRPr lang="ru-RU" dirty="0"/>
          </a:p>
        </p:txBody>
      </p:sp>
      <p:sp>
        <p:nvSpPr>
          <p:cNvPr id="3" name="Объект 2">
            <a:extLst>
              <a:ext uri="{FF2B5EF4-FFF2-40B4-BE49-F238E27FC236}">
                <a16:creationId xmlns:a16="http://schemas.microsoft.com/office/drawing/2014/main" id="{77028E08-7062-4AD8-A377-3DAD05831290}"/>
              </a:ext>
            </a:extLst>
          </p:cNvPr>
          <p:cNvSpPr>
            <a:spLocks noGrp="1"/>
          </p:cNvSpPr>
          <p:nvPr>
            <p:ph idx="1"/>
          </p:nvPr>
        </p:nvSpPr>
        <p:spPr>
          <a:xfrm>
            <a:off x="838200" y="1825625"/>
            <a:ext cx="3916680" cy="4351338"/>
          </a:xfrm>
        </p:spPr>
        <p:txBody>
          <a:bodyPr/>
          <a:lstStyle/>
          <a:p>
            <a:r>
              <a:rPr lang="en-US" dirty="0"/>
              <a:t>Police – the chief guardian of public order. No big event is possible without the police. And in other days the police are on duty patrolling the streets of each city.</a:t>
            </a:r>
          </a:p>
          <a:p>
            <a:endParaRPr lang="ru-RU" dirty="0"/>
          </a:p>
        </p:txBody>
      </p:sp>
      <p:pic>
        <p:nvPicPr>
          <p:cNvPr id="4" name="Рисунок 3">
            <a:extLst>
              <a:ext uri="{FF2B5EF4-FFF2-40B4-BE49-F238E27FC236}">
                <a16:creationId xmlns:a16="http://schemas.microsoft.com/office/drawing/2014/main" id="{A927CCE2-38EA-4DDC-BA23-CF5C2686F655}"/>
              </a:ext>
            </a:extLst>
          </p:cNvPr>
          <p:cNvPicPr>
            <a:picLocks noChangeAspect="1"/>
          </p:cNvPicPr>
          <p:nvPr/>
        </p:nvPicPr>
        <p:blipFill>
          <a:blip r:embed="rId2"/>
          <a:stretch>
            <a:fillRect/>
          </a:stretch>
        </p:blipFill>
        <p:spPr>
          <a:xfrm>
            <a:off x="4754880" y="0"/>
            <a:ext cx="7486090" cy="4991725"/>
          </a:xfrm>
          <a:prstGeom prst="rect">
            <a:avLst/>
          </a:prstGeom>
        </p:spPr>
      </p:pic>
    </p:spTree>
    <p:extLst>
      <p:ext uri="{BB962C8B-B14F-4D97-AF65-F5344CB8AC3E}">
        <p14:creationId xmlns:p14="http://schemas.microsoft.com/office/powerpoint/2010/main" val="172116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0F2F19-C39E-4C72-917D-E863320DD24A}"/>
              </a:ext>
            </a:extLst>
          </p:cNvPr>
          <p:cNvSpPr>
            <a:spLocks noGrp="1"/>
          </p:cNvSpPr>
          <p:nvPr>
            <p:ph type="title"/>
          </p:nvPr>
        </p:nvSpPr>
        <p:spPr/>
        <p:txBody>
          <a:bodyPr/>
          <a:lstStyle/>
          <a:p>
            <a:r>
              <a:rPr lang="en-US" dirty="0"/>
              <a:t>description of activity</a:t>
            </a:r>
            <a:endParaRPr lang="ru-RU" dirty="0"/>
          </a:p>
        </p:txBody>
      </p:sp>
      <p:sp>
        <p:nvSpPr>
          <p:cNvPr id="3" name="Объект 2">
            <a:extLst>
              <a:ext uri="{FF2B5EF4-FFF2-40B4-BE49-F238E27FC236}">
                <a16:creationId xmlns:a16="http://schemas.microsoft.com/office/drawing/2014/main" id="{1A9EFBE5-F79A-42C1-9F99-2892DE0A761F}"/>
              </a:ext>
            </a:extLst>
          </p:cNvPr>
          <p:cNvSpPr>
            <a:spLocks noGrp="1"/>
          </p:cNvSpPr>
          <p:nvPr>
            <p:ph idx="1"/>
          </p:nvPr>
        </p:nvSpPr>
        <p:spPr/>
        <p:txBody>
          <a:bodyPr/>
          <a:lstStyle/>
          <a:p>
            <a:r>
              <a:rPr lang="en-US" dirty="0"/>
              <a:t>A police officer ensures that the health and property of law-abiding citizens were safe. Those who violate the law, police is acting a little differently. While police accepts full responsibility for the offender and therefore can not inflict bodily injury (to use force is allowed only in extreme cases).</a:t>
            </a:r>
          </a:p>
          <a:p>
            <a:endParaRPr lang="en-US" dirty="0"/>
          </a:p>
          <a:p>
            <a:r>
              <a:rPr lang="en-US" dirty="0"/>
              <a:t>The officer also conducts lectures and talks in various organizations (including among children), examines incoming complaints.</a:t>
            </a:r>
            <a:endParaRPr lang="ru-RU" dirty="0"/>
          </a:p>
        </p:txBody>
      </p:sp>
    </p:spTree>
    <p:extLst>
      <p:ext uri="{BB962C8B-B14F-4D97-AF65-F5344CB8AC3E}">
        <p14:creationId xmlns:p14="http://schemas.microsoft.com/office/powerpoint/2010/main" val="2510859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0466DE-FB4A-4663-B5C8-6739CCFECA30}"/>
              </a:ext>
            </a:extLst>
          </p:cNvPr>
          <p:cNvSpPr>
            <a:spLocks noGrp="1"/>
          </p:cNvSpPr>
          <p:nvPr>
            <p:ph type="title"/>
          </p:nvPr>
        </p:nvSpPr>
        <p:spPr/>
        <p:txBody>
          <a:bodyPr/>
          <a:lstStyle/>
          <a:p>
            <a:r>
              <a:rPr lang="en-US" dirty="0"/>
              <a:t>THE RELEVANCE OF THE PROFESSION</a:t>
            </a:r>
            <a:endParaRPr lang="ru-RU" dirty="0"/>
          </a:p>
        </p:txBody>
      </p:sp>
      <p:sp>
        <p:nvSpPr>
          <p:cNvPr id="3" name="Объект 2">
            <a:extLst>
              <a:ext uri="{FF2B5EF4-FFF2-40B4-BE49-F238E27FC236}">
                <a16:creationId xmlns:a16="http://schemas.microsoft.com/office/drawing/2014/main" id="{DB6E0106-02B8-46FF-9E55-1042DB17A7A3}"/>
              </a:ext>
            </a:extLst>
          </p:cNvPr>
          <p:cNvSpPr>
            <a:spLocks noGrp="1"/>
          </p:cNvSpPr>
          <p:nvPr>
            <p:ph idx="1"/>
          </p:nvPr>
        </p:nvSpPr>
        <p:spPr/>
        <p:txBody>
          <a:bodyPr/>
          <a:lstStyle/>
          <a:p>
            <a:r>
              <a:rPr lang="en-US" dirty="0"/>
              <a:t>Currently, the occupation of Police officer is considered to be very much in demand in the </a:t>
            </a:r>
            <a:r>
              <a:rPr lang="en-US" dirty="0" err="1"/>
              <a:t>labour</a:t>
            </a:r>
            <a:r>
              <a:rPr lang="en-US" dirty="0"/>
              <a:t> market. Many firms and many businesses need highly-qualified specialists in this field, because the industry is evolving quickly, and the specialists still get their education.</a:t>
            </a:r>
            <a:endParaRPr lang="ru-RU" dirty="0"/>
          </a:p>
        </p:txBody>
      </p:sp>
    </p:spTree>
    <p:extLst>
      <p:ext uri="{BB962C8B-B14F-4D97-AF65-F5344CB8AC3E}">
        <p14:creationId xmlns:p14="http://schemas.microsoft.com/office/powerpoint/2010/main" val="2536717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625DF4-3128-47AE-8A6B-CC157F5483CD}"/>
              </a:ext>
            </a:extLst>
          </p:cNvPr>
          <p:cNvSpPr>
            <a:spLocks noGrp="1"/>
          </p:cNvSpPr>
          <p:nvPr>
            <p:ph type="title"/>
          </p:nvPr>
        </p:nvSpPr>
        <p:spPr>
          <a:xfrm>
            <a:off x="789432" y="0"/>
            <a:ext cx="10058400" cy="1609344"/>
          </a:xfrm>
        </p:spPr>
        <p:txBody>
          <a:bodyPr/>
          <a:lstStyle/>
          <a:p>
            <a:r>
              <a:rPr lang="en-US" dirty="0"/>
              <a:t>Attorney, Description of the profession of lawyer</a:t>
            </a:r>
            <a:endParaRPr lang="ru-RU" dirty="0"/>
          </a:p>
        </p:txBody>
      </p:sp>
      <p:sp>
        <p:nvSpPr>
          <p:cNvPr id="3" name="Объект 2">
            <a:extLst>
              <a:ext uri="{FF2B5EF4-FFF2-40B4-BE49-F238E27FC236}">
                <a16:creationId xmlns:a16="http://schemas.microsoft.com/office/drawing/2014/main" id="{9BFB716F-757C-4FB5-9028-D402178EF49E}"/>
              </a:ext>
            </a:extLst>
          </p:cNvPr>
          <p:cNvSpPr>
            <a:spLocks noGrp="1"/>
          </p:cNvSpPr>
          <p:nvPr>
            <p:ph idx="1"/>
          </p:nvPr>
        </p:nvSpPr>
        <p:spPr>
          <a:xfrm>
            <a:off x="914400" y="1609344"/>
            <a:ext cx="10213848" cy="4611624"/>
          </a:xfrm>
        </p:spPr>
        <p:txBody>
          <a:bodyPr>
            <a:normAutofit fontScale="77500" lnSpcReduction="20000"/>
          </a:bodyPr>
          <a:lstStyle/>
          <a:p>
            <a:r>
              <a:rPr lang="en-US" dirty="0"/>
              <a:t>The main aspects of the activities of the lawyer:</a:t>
            </a:r>
            <a:endParaRPr lang="ru-RU" dirty="0"/>
          </a:p>
          <a:p>
            <a:r>
              <a:rPr lang="en-US" dirty="0"/>
              <a:t>The study and application of the existing laws, acts, treaties.</a:t>
            </a:r>
            <a:endParaRPr lang="ru-RU" dirty="0"/>
          </a:p>
          <a:p>
            <a:r>
              <a:rPr lang="en-US" dirty="0"/>
              <a:t>Legal advice, provision of information, explaining the problem and some of its components.</a:t>
            </a:r>
            <a:endParaRPr lang="ru-RU" dirty="0"/>
          </a:p>
          <a:p>
            <a:r>
              <a:rPr lang="en-US" dirty="0"/>
              <a:t>The provision of legal protection of citizens of the state.</a:t>
            </a:r>
            <a:endParaRPr lang="ru-RU" dirty="0"/>
          </a:p>
          <a:p>
            <a:r>
              <a:rPr lang="en-US" dirty="0"/>
              <a:t>Proper preparation of applications, complaints and other documents of legal content.</a:t>
            </a:r>
            <a:endParaRPr lang="ru-RU" dirty="0"/>
          </a:p>
          <a:p>
            <a:r>
              <a:rPr lang="en-US" dirty="0"/>
              <a:t>Request references through legal advice, or other documents for the provision of professional legal assistance (Request made from public or government organizations, which are obliged to provide documents on demand).</a:t>
            </a:r>
            <a:endParaRPr lang="ru-RU" dirty="0"/>
          </a:p>
          <a:p>
            <a:r>
              <a:rPr lang="en-US" dirty="0"/>
              <a:t> Drafting of appeals on behalf of the client of the issues it addresses.</a:t>
            </a:r>
            <a:endParaRPr lang="ru-RU" dirty="0"/>
          </a:p>
          <a:p>
            <a:r>
              <a:rPr lang="en-US" dirty="0"/>
              <a:t>The collection of information in favor of the client through examinations, experiments, expert opinions, witness testimony.</a:t>
            </a:r>
            <a:endParaRPr lang="ru-RU" dirty="0"/>
          </a:p>
          <a:p>
            <a:r>
              <a:rPr lang="en-US" dirty="0"/>
              <a:t>Providing the client with information on the progress of the case, the answers to your questions and clarify details of the material.</a:t>
            </a:r>
            <a:endParaRPr lang="ru-RU" dirty="0"/>
          </a:p>
          <a:p>
            <a:r>
              <a:rPr lang="en-US" dirty="0"/>
              <a:t>Create appointments with the client in place of its finding to clarify issues mitigating his guilt.</a:t>
            </a:r>
            <a:endParaRPr lang="ru-RU" dirty="0"/>
          </a:p>
          <a:p>
            <a:r>
              <a:rPr lang="en-US" dirty="0"/>
              <a:t>Approval of measures on issues of interest to justify the client.</a:t>
            </a:r>
            <a:endParaRPr lang="ru-RU" dirty="0"/>
          </a:p>
          <a:p>
            <a:r>
              <a:rPr lang="en-US" dirty="0"/>
              <a:t>Continued support of human rights protection during investigation of the case.</a:t>
            </a:r>
            <a:endParaRPr lang="ru-RU" dirty="0"/>
          </a:p>
        </p:txBody>
      </p:sp>
    </p:spTree>
    <p:extLst>
      <p:ext uri="{BB962C8B-B14F-4D97-AF65-F5344CB8AC3E}">
        <p14:creationId xmlns:p14="http://schemas.microsoft.com/office/powerpoint/2010/main" val="2433760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2D58DD-7811-43E4-AEC2-FD31AFA213FD}"/>
              </a:ext>
            </a:extLst>
          </p:cNvPr>
          <p:cNvSpPr>
            <a:spLocks noGrp="1"/>
          </p:cNvSpPr>
          <p:nvPr>
            <p:ph type="title"/>
          </p:nvPr>
        </p:nvSpPr>
        <p:spPr/>
        <p:txBody>
          <a:bodyPr/>
          <a:lstStyle/>
          <a:p>
            <a:r>
              <a:rPr lang="en-US" dirty="0"/>
              <a:t>Features of the profession of lawyer</a:t>
            </a:r>
            <a:endParaRPr lang="ru-RU" dirty="0"/>
          </a:p>
        </p:txBody>
      </p:sp>
      <p:sp>
        <p:nvSpPr>
          <p:cNvPr id="3" name="Объект 2">
            <a:extLst>
              <a:ext uri="{FF2B5EF4-FFF2-40B4-BE49-F238E27FC236}">
                <a16:creationId xmlns:a16="http://schemas.microsoft.com/office/drawing/2014/main" id="{A4DC658C-3187-40D3-B1A4-26F6690FE2F1}"/>
              </a:ext>
            </a:extLst>
          </p:cNvPr>
          <p:cNvSpPr>
            <a:spLocks noGrp="1"/>
          </p:cNvSpPr>
          <p:nvPr>
            <p:ph idx="1"/>
          </p:nvPr>
        </p:nvSpPr>
        <p:spPr/>
        <p:txBody>
          <a:bodyPr/>
          <a:lstStyle/>
          <a:p>
            <a:r>
              <a:rPr lang="en-US" dirty="0"/>
              <a:t>What is special about the job and where he can apply his knowledge? To date, the lawyers have a choice: he can lead their activities individually, to open his own law office, and to unite with its partners in the Association, law firm.</a:t>
            </a:r>
          </a:p>
          <a:p>
            <a:endParaRPr lang="en-US" dirty="0"/>
          </a:p>
          <a:p>
            <a:r>
              <a:rPr lang="en-US" dirty="0"/>
              <a:t>The desire to protect, provide competent legal assistance in the shortest possible time, a daily desire to achieve justice – this is the primary mission of a professional lawyer. He is obliged to put his work to his competence and skill was never in doubt from its clients. Because to defend is always easier than to restrict.</a:t>
            </a:r>
          </a:p>
          <a:p>
            <a:endParaRPr lang="en-US" dirty="0"/>
          </a:p>
          <a:p>
            <a:r>
              <a:rPr lang="en-US" dirty="0"/>
              <a:t>Advocacy requires full storage of the information it receives from the client, because the opposite entails the loss of the title bar.</a:t>
            </a:r>
            <a:endParaRPr lang="ru-RU" dirty="0"/>
          </a:p>
        </p:txBody>
      </p:sp>
    </p:spTree>
    <p:extLst>
      <p:ext uri="{BB962C8B-B14F-4D97-AF65-F5344CB8AC3E}">
        <p14:creationId xmlns:p14="http://schemas.microsoft.com/office/powerpoint/2010/main" val="101403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FE5C27-E9D1-4A84-BD79-5A2B501A6188}"/>
              </a:ext>
            </a:extLst>
          </p:cNvPr>
          <p:cNvSpPr>
            <a:spLocks noGrp="1"/>
          </p:cNvSpPr>
          <p:nvPr>
            <p:ph type="title"/>
          </p:nvPr>
        </p:nvSpPr>
        <p:spPr>
          <a:xfrm>
            <a:off x="646176" y="0"/>
            <a:ext cx="10058400" cy="1609344"/>
          </a:xfrm>
        </p:spPr>
        <p:txBody>
          <a:bodyPr>
            <a:normAutofit/>
          </a:bodyPr>
          <a:lstStyle/>
          <a:p>
            <a:r>
              <a:rPr lang="en-US" sz="4000" dirty="0"/>
              <a:t>Requirements of the profession of lawyer</a:t>
            </a:r>
            <a:endParaRPr lang="ru-RU" sz="4000" dirty="0"/>
          </a:p>
        </p:txBody>
      </p:sp>
      <p:sp>
        <p:nvSpPr>
          <p:cNvPr id="3" name="Объект 2">
            <a:extLst>
              <a:ext uri="{FF2B5EF4-FFF2-40B4-BE49-F238E27FC236}">
                <a16:creationId xmlns:a16="http://schemas.microsoft.com/office/drawing/2014/main" id="{1D207E3B-A3D1-45C1-A684-357A7D67F8C1}"/>
              </a:ext>
            </a:extLst>
          </p:cNvPr>
          <p:cNvSpPr>
            <a:spLocks noGrp="1"/>
          </p:cNvSpPr>
          <p:nvPr>
            <p:ph idx="1"/>
          </p:nvPr>
        </p:nvSpPr>
        <p:spPr>
          <a:xfrm>
            <a:off x="646176" y="1097280"/>
            <a:ext cx="10479024" cy="5760720"/>
          </a:xfrm>
        </p:spPr>
        <p:txBody>
          <a:bodyPr>
            <a:normAutofit fontScale="85000" lnSpcReduction="10000"/>
          </a:bodyPr>
          <a:lstStyle/>
          <a:p>
            <a:r>
              <a:rPr lang="en-US" dirty="0"/>
              <a:t>A successful lawyer must possess qualities such as:</a:t>
            </a:r>
          </a:p>
          <a:p>
            <a:endParaRPr lang="en-US" dirty="0"/>
          </a:p>
          <a:p>
            <a:r>
              <a:rPr lang="en-US" dirty="0"/>
              <a:t>Performance;</a:t>
            </a:r>
          </a:p>
          <a:p>
            <a:r>
              <a:rPr lang="en-US" dirty="0"/>
              <a:t>Reliability;</a:t>
            </a:r>
          </a:p>
          <a:p>
            <a:r>
              <a:rPr lang="en-US" dirty="0"/>
              <a:t>Logical thinking;</a:t>
            </a:r>
          </a:p>
          <a:p>
            <a:r>
              <a:rPr lang="en-US" dirty="0"/>
              <a:t>Friendliness;</a:t>
            </a:r>
          </a:p>
          <a:p>
            <a:r>
              <a:rPr lang="en-US" dirty="0"/>
              <a:t>Stealth;</a:t>
            </a:r>
          </a:p>
          <a:p>
            <a:r>
              <a:rPr lang="en-US" dirty="0"/>
              <a:t>Responsibility;</a:t>
            </a:r>
          </a:p>
          <a:p>
            <a:r>
              <a:rPr lang="en-US" dirty="0"/>
              <a:t>The flexibility of the mind;</a:t>
            </a:r>
          </a:p>
          <a:p>
            <a:r>
              <a:rPr lang="en-US" dirty="0"/>
              <a:t>Accuracy;</a:t>
            </a:r>
          </a:p>
          <a:p>
            <a:r>
              <a:rPr lang="en-US" dirty="0"/>
              <a:t>Initiative;</a:t>
            </a:r>
          </a:p>
          <a:p>
            <a:r>
              <a:rPr lang="en-US" dirty="0"/>
              <a:t>Mathematical ability;</a:t>
            </a:r>
          </a:p>
          <a:p>
            <a:r>
              <a:rPr lang="en-US" dirty="0"/>
              <a:t>Analytical thinking;</a:t>
            </a:r>
          </a:p>
          <a:p>
            <a:r>
              <a:rPr lang="en-US" dirty="0"/>
              <a:t>Deductive reasoning;</a:t>
            </a:r>
          </a:p>
          <a:p>
            <a:r>
              <a:rPr lang="en-US" dirty="0"/>
              <a:t>The ability to control emotions.</a:t>
            </a:r>
          </a:p>
          <a:p>
            <a:r>
              <a:rPr lang="en-US" dirty="0"/>
              <a:t>The profession of lawyer can be obtained after finishing law school, College or even courses.</a:t>
            </a:r>
          </a:p>
          <a:p>
            <a:endParaRPr lang="ru-RU" dirty="0"/>
          </a:p>
        </p:txBody>
      </p:sp>
    </p:spTree>
    <p:extLst>
      <p:ext uri="{BB962C8B-B14F-4D97-AF65-F5344CB8AC3E}">
        <p14:creationId xmlns:p14="http://schemas.microsoft.com/office/powerpoint/2010/main" val="485585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305793-9565-4F11-874C-B6A4FC27B257}"/>
              </a:ext>
            </a:extLst>
          </p:cNvPr>
          <p:cNvSpPr>
            <a:spLocks noGrp="1"/>
          </p:cNvSpPr>
          <p:nvPr>
            <p:ph type="title"/>
          </p:nvPr>
        </p:nvSpPr>
        <p:spPr/>
        <p:txBody>
          <a:bodyPr/>
          <a:lstStyle/>
          <a:p>
            <a:r>
              <a:rPr lang="en-US" dirty="0"/>
              <a:t>Judge</a:t>
            </a:r>
            <a:endParaRPr lang="ru-RU" dirty="0"/>
          </a:p>
        </p:txBody>
      </p:sp>
      <p:sp>
        <p:nvSpPr>
          <p:cNvPr id="3" name="Объект 2">
            <a:extLst>
              <a:ext uri="{FF2B5EF4-FFF2-40B4-BE49-F238E27FC236}">
                <a16:creationId xmlns:a16="http://schemas.microsoft.com/office/drawing/2014/main" id="{6BC71ECB-6F53-48DB-863B-22B9B9954134}"/>
              </a:ext>
            </a:extLst>
          </p:cNvPr>
          <p:cNvSpPr>
            <a:spLocks noGrp="1"/>
          </p:cNvSpPr>
          <p:nvPr>
            <p:ph idx="1"/>
          </p:nvPr>
        </p:nvSpPr>
        <p:spPr>
          <a:xfrm>
            <a:off x="1069848" y="1755648"/>
            <a:ext cx="4550664" cy="4925568"/>
          </a:xfrm>
        </p:spPr>
        <p:txBody>
          <a:bodyPr/>
          <a:lstStyle/>
          <a:p>
            <a:r>
              <a:rPr lang="en-US" dirty="0"/>
              <a:t>The judge called the person in making decisions and bearing responsibility for them in different disputable situations. His expertise can login as ordinary litigation between family and criminal cases. The judge must make impartial decisions. It should be based only on the Constitution and the laws of the state. This position is separate from the apparatus of the state.</a:t>
            </a:r>
            <a:endParaRPr lang="ru-RU" dirty="0"/>
          </a:p>
        </p:txBody>
      </p:sp>
      <p:pic>
        <p:nvPicPr>
          <p:cNvPr id="4" name="Рисунок 3">
            <a:extLst>
              <a:ext uri="{FF2B5EF4-FFF2-40B4-BE49-F238E27FC236}">
                <a16:creationId xmlns:a16="http://schemas.microsoft.com/office/drawing/2014/main" id="{A9579F1D-E991-47BB-A43F-92B2C50448CD}"/>
              </a:ext>
            </a:extLst>
          </p:cNvPr>
          <p:cNvPicPr>
            <a:picLocks noChangeAspect="1"/>
          </p:cNvPicPr>
          <p:nvPr/>
        </p:nvPicPr>
        <p:blipFill>
          <a:blip r:embed="rId2"/>
          <a:stretch>
            <a:fillRect/>
          </a:stretch>
        </p:blipFill>
        <p:spPr>
          <a:xfrm>
            <a:off x="5524500" y="0"/>
            <a:ext cx="6667500" cy="3952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832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51478-CC85-497E-AC34-1ACF721162AC}"/>
              </a:ext>
            </a:extLst>
          </p:cNvPr>
          <p:cNvSpPr>
            <a:spLocks noGrp="1"/>
          </p:cNvSpPr>
          <p:nvPr>
            <p:ph type="title"/>
          </p:nvPr>
        </p:nvSpPr>
        <p:spPr/>
        <p:txBody>
          <a:bodyPr/>
          <a:lstStyle/>
          <a:p>
            <a:r>
              <a:rPr lang="en-US" dirty="0"/>
              <a:t>Features</a:t>
            </a:r>
            <a:endParaRPr lang="ru-RU" dirty="0"/>
          </a:p>
        </p:txBody>
      </p:sp>
      <p:sp>
        <p:nvSpPr>
          <p:cNvPr id="3" name="Объект 2">
            <a:extLst>
              <a:ext uri="{FF2B5EF4-FFF2-40B4-BE49-F238E27FC236}">
                <a16:creationId xmlns:a16="http://schemas.microsoft.com/office/drawing/2014/main" id="{BE22FBFF-3878-4120-9688-344E04B2DF81}"/>
              </a:ext>
            </a:extLst>
          </p:cNvPr>
          <p:cNvSpPr>
            <a:spLocks noGrp="1"/>
          </p:cNvSpPr>
          <p:nvPr>
            <p:ph idx="1"/>
          </p:nvPr>
        </p:nvSpPr>
        <p:spPr>
          <a:xfrm>
            <a:off x="1069848" y="2093976"/>
            <a:ext cx="10058400" cy="4050792"/>
          </a:xfrm>
        </p:spPr>
        <p:txBody>
          <a:bodyPr/>
          <a:lstStyle/>
          <a:p>
            <a:pPr marL="0" indent="0">
              <a:buNone/>
            </a:pPr>
            <a:r>
              <a:rPr lang="en-US" dirty="0"/>
              <a:t>The features of professional judges rather peculiar. Consider them in detail:</a:t>
            </a:r>
          </a:p>
          <a:p>
            <a:pPr marL="0" indent="0">
              <a:buNone/>
            </a:pPr>
            <a:endParaRPr lang="en-US" dirty="0"/>
          </a:p>
          <a:p>
            <a:pPr marL="0" indent="0">
              <a:buNone/>
            </a:pPr>
            <a:r>
              <a:rPr lang="en-US" dirty="0"/>
              <a:t>State the nature of the activity.</a:t>
            </a:r>
          </a:p>
          <a:p>
            <a:pPr marL="0" indent="0">
              <a:buNone/>
            </a:pPr>
            <a:r>
              <a:rPr lang="en-US" dirty="0"/>
              <a:t>The court addressed the rights of citizens and their interests, so the judge must fully comply with the norms of morality to be principled and objective.</a:t>
            </a:r>
          </a:p>
          <a:p>
            <a:pPr marL="0" indent="0">
              <a:buNone/>
            </a:pPr>
            <a:r>
              <a:rPr lang="en-US" dirty="0"/>
              <a:t>In this profession it is extremely important independence and subordination only to the law.</a:t>
            </a:r>
          </a:p>
          <a:p>
            <a:pPr marL="0" indent="0">
              <a:buNone/>
            </a:pPr>
            <a:r>
              <a:rPr lang="en-US" dirty="0"/>
              <a:t>The judge is solely responsible for decisions.</a:t>
            </a:r>
          </a:p>
          <a:p>
            <a:pPr marL="0" indent="0">
              <a:buNone/>
            </a:pPr>
            <a:r>
              <a:rPr lang="en-US" dirty="0"/>
              <a:t>Judges hold public meetings, so their objectivity, independence and accuracy of decisions controlled by the public.</a:t>
            </a:r>
            <a:endParaRPr lang="ru-RU" dirty="0"/>
          </a:p>
        </p:txBody>
      </p:sp>
    </p:spTree>
    <p:extLst>
      <p:ext uri="{BB962C8B-B14F-4D97-AF65-F5344CB8AC3E}">
        <p14:creationId xmlns:p14="http://schemas.microsoft.com/office/powerpoint/2010/main" val="13394180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Дерево">
  <a:themeElements>
    <a:clrScheme name="Дерево">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Дерево">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Дерево">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TM03090434[[fn=Дерево]]</Template>
  <TotalTime>115</TotalTime>
  <Words>825</Words>
  <Application>Microsoft Office PowerPoint</Application>
  <PresentationFormat>Широкоэкранный</PresentationFormat>
  <Paragraphs>62</Paragraphs>
  <Slides>12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Cambria</vt:lpstr>
      <vt:lpstr>Rockwell</vt:lpstr>
      <vt:lpstr>Rockwell Condensed</vt:lpstr>
      <vt:lpstr>Wingdings</vt:lpstr>
      <vt:lpstr>Дерево</vt:lpstr>
      <vt:lpstr>Презентация PowerPoint</vt:lpstr>
      <vt:lpstr>Policeman</vt:lpstr>
      <vt:lpstr>description of activity</vt:lpstr>
      <vt:lpstr>THE RELEVANCE OF THE PROFESSION</vt:lpstr>
      <vt:lpstr>Attorney, Description of the profession of lawyer</vt:lpstr>
      <vt:lpstr>Features of the profession of lawyer</vt:lpstr>
      <vt:lpstr>Requirements of the profession of lawyer</vt:lpstr>
      <vt:lpstr>Judge</vt:lpstr>
      <vt:lpstr>Features</vt:lpstr>
      <vt:lpstr>Military justice officer. Responsibilities</vt:lpstr>
      <vt:lpstr>Important qualities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Lenovo</cp:lastModifiedBy>
  <cp:revision>8</cp:revision>
  <dcterms:created xsi:type="dcterms:W3CDTF">2017-11-14T12:44:24Z</dcterms:created>
  <dcterms:modified xsi:type="dcterms:W3CDTF">2017-11-15T10:15:48Z</dcterms:modified>
</cp:coreProperties>
</file>