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42"/>
  </p:notesMasterIdLst>
  <p:sldIdLst>
    <p:sldId id="257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85" r:id="rId12"/>
    <p:sldId id="286" r:id="rId13"/>
    <p:sldId id="299" r:id="rId14"/>
    <p:sldId id="288" r:id="rId15"/>
    <p:sldId id="298" r:id="rId16"/>
    <p:sldId id="267" r:id="rId17"/>
    <p:sldId id="260" r:id="rId18"/>
    <p:sldId id="268" r:id="rId19"/>
    <p:sldId id="283" r:id="rId20"/>
    <p:sldId id="279" r:id="rId21"/>
    <p:sldId id="291" r:id="rId22"/>
    <p:sldId id="293" r:id="rId23"/>
    <p:sldId id="294" r:id="rId24"/>
    <p:sldId id="295" r:id="rId25"/>
    <p:sldId id="296" r:id="rId26"/>
    <p:sldId id="301" r:id="rId27"/>
    <p:sldId id="303" r:id="rId28"/>
    <p:sldId id="304" r:id="rId29"/>
    <p:sldId id="292" r:id="rId30"/>
    <p:sldId id="320" r:id="rId31"/>
    <p:sldId id="305" r:id="rId32"/>
    <p:sldId id="306" r:id="rId33"/>
    <p:sldId id="307" r:id="rId34"/>
    <p:sldId id="308" r:id="rId35"/>
    <p:sldId id="309" r:id="rId36"/>
    <p:sldId id="289" r:id="rId37"/>
    <p:sldId id="310" r:id="rId38"/>
    <p:sldId id="319" r:id="rId39"/>
    <p:sldId id="313" r:id="rId40"/>
    <p:sldId id="316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05D9"/>
    <a:srgbClr val="04DA0E"/>
    <a:srgbClr val="F1500F"/>
    <a:srgbClr val="D60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67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E52FA-9055-4F89-87AF-D56FE2334630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373C5-04FD-462E-B192-4A87FF1AD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060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373C5-04FD-462E-B192-4A87FF1ADA5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968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r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0573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A67B9AE4-347F-48AF-88B4-CD4A2D54782B}" type="datetimeFigureOut">
              <a:rPr lang="ru-RU" smtClean="0"/>
              <a:pPr/>
              <a:t>05.10.2017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E74EE794-E35C-4B69-B790-BA4B978679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5.xml"/><Relationship Id="rId7" Type="http://schemas.openxmlformats.org/officeDocument/2006/relationships/slide" Target="slide2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8.xml"/><Relationship Id="rId11" Type="http://schemas.openxmlformats.org/officeDocument/2006/relationships/image" Target="../media/image5.jpeg"/><Relationship Id="rId5" Type="http://schemas.openxmlformats.org/officeDocument/2006/relationships/slide" Target="slide6.xml"/><Relationship Id="rId10" Type="http://schemas.openxmlformats.org/officeDocument/2006/relationships/image" Target="../media/image4.jpeg"/><Relationship Id="rId4" Type="http://schemas.openxmlformats.org/officeDocument/2006/relationships/slide" Target="slide3.xml"/><Relationship Id="rId9" Type="http://schemas.openxmlformats.org/officeDocument/2006/relationships/slide" Target="slide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4.xml"/><Relationship Id="rId1" Type="http://schemas.openxmlformats.org/officeDocument/2006/relationships/video" Target="file:///J:\&#1054;&#1090;&#1082;&#1088;&#1099;&#1090;&#1099;&#1081;%20&#1091;&#1088;&#1086;&#1082;\&#1041;&#1077;&#1079;&#1099;&#1084;&#1103;&#1085;&#1085;&#1099;&#1081;_0001.wmv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ewukr.org/center/purim/megil4.gif" TargetMode="External"/><Relationship Id="rId3" Type="http://schemas.openxmlformats.org/officeDocument/2006/relationships/image" Target="../media/image19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8.png"/><Relationship Id="rId5" Type="http://schemas.openxmlformats.org/officeDocument/2006/relationships/image" Target="../media/image21.jpe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20.jpe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ingapps.org/57142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://learningapps.org/102956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3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hlinkClick r:id="rId2" action="ppaction://hlinksldjump"/>
          </p:cNvPr>
          <p:cNvSpPr/>
          <p:nvPr/>
        </p:nvSpPr>
        <p:spPr>
          <a:xfrm rot="14164531">
            <a:off x="3011308" y="3182020"/>
            <a:ext cx="820866" cy="2540385"/>
          </a:xfrm>
          <a:prstGeom prst="ellipse">
            <a:avLst/>
          </a:prstGeom>
          <a:solidFill>
            <a:srgbClr val="1E05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hlinkClick r:id="rId3" action="ppaction://hlinksldjump"/>
          </p:cNvPr>
          <p:cNvSpPr/>
          <p:nvPr/>
        </p:nvSpPr>
        <p:spPr>
          <a:xfrm rot="18751532">
            <a:off x="5227810" y="3222146"/>
            <a:ext cx="820866" cy="2540385"/>
          </a:xfrm>
          <a:prstGeom prst="ellipse">
            <a:avLst/>
          </a:prstGeom>
          <a:solidFill>
            <a:srgbClr val="04DA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hlinkClick r:id="rId4" action="ppaction://hlinksldjump"/>
          </p:cNvPr>
          <p:cNvSpPr/>
          <p:nvPr/>
        </p:nvSpPr>
        <p:spPr>
          <a:xfrm rot="12656847">
            <a:off x="4731737" y="1249056"/>
            <a:ext cx="820866" cy="2540385"/>
          </a:xfrm>
          <a:prstGeom prst="ellipse">
            <a:avLst/>
          </a:prstGeom>
          <a:solidFill>
            <a:srgbClr val="F150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hlinkClick r:id="rId5" action="ppaction://hlinksldjump"/>
          </p:cNvPr>
          <p:cNvSpPr/>
          <p:nvPr/>
        </p:nvSpPr>
        <p:spPr>
          <a:xfrm rot="10309533">
            <a:off x="4243967" y="3591080"/>
            <a:ext cx="820866" cy="254038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hlinkClick r:id="rId6" action="ppaction://hlinksldjump"/>
          </p:cNvPr>
          <p:cNvSpPr/>
          <p:nvPr/>
        </p:nvSpPr>
        <p:spPr>
          <a:xfrm rot="16502644">
            <a:off x="2886756" y="2224452"/>
            <a:ext cx="820866" cy="254038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hlinkClick r:id="rId7" action="ppaction://hlinksldjump"/>
          </p:cNvPr>
          <p:cNvSpPr/>
          <p:nvPr/>
        </p:nvSpPr>
        <p:spPr>
          <a:xfrm rot="19574851">
            <a:off x="3489632" y="1344991"/>
            <a:ext cx="820866" cy="254038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hlinkClick r:id="rId8" action="ppaction://hlinksldjump"/>
          </p:cNvPr>
          <p:cNvSpPr/>
          <p:nvPr/>
        </p:nvSpPr>
        <p:spPr>
          <a:xfrm rot="4361666">
            <a:off x="5349073" y="2116436"/>
            <a:ext cx="820866" cy="254038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hlinkClick r:id="rId9" action="ppaction://hlinksldjump"/>
          </p:cNvPr>
          <p:cNvSpPr/>
          <p:nvPr/>
        </p:nvSpPr>
        <p:spPr>
          <a:xfrm>
            <a:off x="4067532" y="3188437"/>
            <a:ext cx="1000132" cy="1000132"/>
          </a:xfrm>
          <a:prstGeom prst="ellipse">
            <a:avLst/>
          </a:prstGeom>
          <a:solidFill>
            <a:srgbClr val="D608A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Похожее изображени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" y="11981"/>
            <a:ext cx="2755775" cy="269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Похожее изображение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338" y="4397683"/>
            <a:ext cx="2450747" cy="245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5"/>
          <p:cNvSpPr/>
          <p:nvPr/>
        </p:nvSpPr>
        <p:spPr>
          <a:xfrm>
            <a:off x="100825" y="1056800"/>
            <a:ext cx="9043175" cy="39563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 err="1">
                <a:ln w="11425" cap="flat" cmpd="sng">
                  <a:solidFill>
                    <a:srgbClr val="F4F6F9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gradFill>
                  <a:gsLst>
                    <a:gs pos="0">
                      <a:srgbClr val="6197ED"/>
                    </a:gs>
                    <a:gs pos="10000">
                      <a:srgbClr val="6197ED"/>
                    </a:gs>
                    <a:gs pos="75000">
                      <a:srgbClr val="245C9D"/>
                    </a:gs>
                    <a:gs pos="100000">
                      <a:srgbClr val="245C9D"/>
                    </a:gs>
                  </a:gsLst>
                  <a:lin ang="5400012" scaled="0"/>
                </a:gradFill>
                <a:latin typeface="Courier New"/>
              </a:rPr>
              <a:t>Цифровые</a:t>
            </a:r>
            <a:r>
              <a:rPr b="1" i="0" dirty="0">
                <a:ln w="11425" cap="flat" cmpd="sng">
                  <a:solidFill>
                    <a:srgbClr val="F4F6F9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gradFill>
                  <a:gsLst>
                    <a:gs pos="0">
                      <a:srgbClr val="6197ED"/>
                    </a:gs>
                    <a:gs pos="10000">
                      <a:srgbClr val="6197ED"/>
                    </a:gs>
                    <a:gs pos="75000">
                      <a:srgbClr val="245C9D"/>
                    </a:gs>
                    <a:gs pos="100000">
                      <a:srgbClr val="245C9D"/>
                    </a:gs>
                  </a:gsLst>
                  <a:lin ang="5400012" scaled="0"/>
                </a:gradFill>
                <a:latin typeface="Courier New"/>
              </a:rPr>
              <a:t> </a:t>
            </a:r>
            <a:r>
              <a:rPr b="1" i="0" dirty="0" err="1">
                <a:ln w="11425" cap="flat" cmpd="sng">
                  <a:solidFill>
                    <a:srgbClr val="F4F6F9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gradFill>
                  <a:gsLst>
                    <a:gs pos="0">
                      <a:srgbClr val="6197ED"/>
                    </a:gs>
                    <a:gs pos="10000">
                      <a:srgbClr val="6197ED"/>
                    </a:gs>
                    <a:gs pos="75000">
                      <a:srgbClr val="245C9D"/>
                    </a:gs>
                    <a:gs pos="100000">
                      <a:srgbClr val="245C9D"/>
                    </a:gs>
                  </a:gsLst>
                  <a:lin ang="5400012" scaled="0"/>
                </a:gradFill>
                <a:latin typeface="Courier New"/>
              </a:rPr>
              <a:t>носители</a:t>
            </a:r>
            <a:r>
              <a:rPr b="1" i="0" dirty="0">
                <a:ln w="11425" cap="flat" cmpd="sng">
                  <a:solidFill>
                    <a:srgbClr val="F4F6F9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gradFill>
                  <a:gsLst>
                    <a:gs pos="0">
                      <a:srgbClr val="6197ED"/>
                    </a:gs>
                    <a:gs pos="10000">
                      <a:srgbClr val="6197ED"/>
                    </a:gs>
                    <a:gs pos="75000">
                      <a:srgbClr val="245C9D"/>
                    </a:gs>
                    <a:gs pos="100000">
                      <a:srgbClr val="245C9D"/>
                    </a:gs>
                  </a:gsLst>
                  <a:lin ang="5400012" scaled="0"/>
                </a:gradFill>
                <a:latin typeface="Courier New"/>
              </a:rPr>
              <a:t> </a:t>
            </a:r>
            <a:r>
              <a:rPr b="1" i="0" dirty="0" err="1">
                <a:ln w="11425" cap="flat" cmpd="sng">
                  <a:solidFill>
                    <a:srgbClr val="F4F6F9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gradFill>
                  <a:gsLst>
                    <a:gs pos="0">
                      <a:srgbClr val="6197ED"/>
                    </a:gs>
                    <a:gs pos="10000">
                      <a:srgbClr val="6197ED"/>
                    </a:gs>
                    <a:gs pos="75000">
                      <a:srgbClr val="245C9D"/>
                    </a:gs>
                    <a:gs pos="100000">
                      <a:srgbClr val="245C9D"/>
                    </a:gs>
                  </a:gsLst>
                  <a:lin ang="5400012" scaled="0"/>
                </a:gradFill>
                <a:latin typeface="Courier New"/>
              </a:rPr>
              <a:t>информации</a:t>
            </a:r>
            <a:endParaRPr b="1" i="0" dirty="0">
              <a:ln w="11425" cap="flat" cmpd="sng">
                <a:solidFill>
                  <a:srgbClr val="F4F6F9"/>
                </a:solidFill>
                <a:prstDash val="solid"/>
                <a:miter lim="800000"/>
                <a:headEnd type="none" w="med" len="med"/>
                <a:tailEnd type="none" w="med" len="med"/>
              </a:ln>
              <a:gradFill>
                <a:gsLst>
                  <a:gs pos="0">
                    <a:srgbClr val="6197ED"/>
                  </a:gs>
                  <a:gs pos="10000">
                    <a:srgbClr val="6197ED"/>
                  </a:gs>
                  <a:gs pos="75000">
                    <a:srgbClr val="245C9D"/>
                  </a:gs>
                  <a:gs pos="100000">
                    <a:srgbClr val="245C9D"/>
                  </a:gs>
                </a:gsLst>
                <a:lin ang="5400012" scaled="0"/>
              </a:gradFill>
              <a:latin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319929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9872" y="1322106"/>
            <a:ext cx="3104466" cy="339016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/>
          <p:nvPr/>
        </p:nvSpPr>
        <p:spPr>
          <a:xfrm>
            <a:off x="438378" y="24130"/>
            <a:ext cx="7940191" cy="12945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 err="1">
                <a:ln>
                  <a:noFill/>
                </a:ln>
                <a:solidFill>
                  <a:srgbClr val="C00000"/>
                </a:solidFill>
                <a:latin typeface="Calibri"/>
              </a:rPr>
              <a:t>Что</a:t>
            </a:r>
            <a:r>
              <a:rPr b="0" i="0" dirty="0">
                <a:ln>
                  <a:noFill/>
                </a:ln>
                <a:solidFill>
                  <a:srgbClr val="C00000"/>
                </a:solidFill>
                <a:latin typeface="Calibri"/>
              </a:rPr>
              <a:t> </a:t>
            </a:r>
            <a:r>
              <a:rPr b="0" i="0" dirty="0" err="1">
                <a:ln>
                  <a:noFill/>
                </a:ln>
                <a:solidFill>
                  <a:srgbClr val="C00000"/>
                </a:solidFill>
                <a:latin typeface="Calibri"/>
              </a:rPr>
              <a:t>такое</a:t>
            </a:r>
            <a:r>
              <a:rPr b="0" i="0" dirty="0">
                <a:ln>
                  <a:noFill/>
                </a:ln>
                <a:solidFill>
                  <a:srgbClr val="C00000"/>
                </a:solidFill>
                <a:latin typeface="Calibri"/>
              </a:rPr>
              <a:t> </a:t>
            </a:r>
            <a:r>
              <a:rPr b="0" i="0" dirty="0" err="1">
                <a:ln>
                  <a:noFill/>
                </a:ln>
                <a:solidFill>
                  <a:srgbClr val="C00000"/>
                </a:solidFill>
                <a:latin typeface="Calibri"/>
              </a:rPr>
              <a:t>цифровой</a:t>
            </a:r>
            <a:r>
              <a:rPr b="0" i="0" dirty="0">
                <a:ln>
                  <a:noFill/>
                </a:ln>
                <a:solidFill>
                  <a:srgbClr val="C00000"/>
                </a:solidFill>
                <a:latin typeface="Calibri"/>
              </a:rPr>
              <a:t> </a:t>
            </a:r>
            <a:r>
              <a:rPr b="0" i="0" dirty="0" err="1">
                <a:ln>
                  <a:noFill/>
                </a:ln>
                <a:solidFill>
                  <a:srgbClr val="C00000"/>
                </a:solidFill>
                <a:latin typeface="Calibri"/>
              </a:rPr>
              <a:t>носитель</a:t>
            </a:r>
            <a:r>
              <a:rPr b="0" i="0" dirty="0">
                <a:ln>
                  <a:noFill/>
                </a:ln>
                <a:solidFill>
                  <a:srgbClr val="C00000"/>
                </a:solidFill>
                <a:latin typeface="Calibri"/>
              </a:rPr>
              <a:t> </a:t>
            </a:r>
            <a:r>
              <a:rPr b="0" i="0" dirty="0" err="1">
                <a:ln>
                  <a:noFill/>
                </a:ln>
                <a:solidFill>
                  <a:srgbClr val="C00000"/>
                </a:solidFill>
                <a:latin typeface="Calibri"/>
              </a:rPr>
              <a:t>информации</a:t>
            </a:r>
            <a:r>
              <a:rPr b="0" i="0" dirty="0">
                <a:ln>
                  <a:noFill/>
                </a:ln>
                <a:solidFill>
                  <a:srgbClr val="C00000"/>
                </a:solidFill>
                <a:latin typeface="Calibri"/>
              </a:rPr>
              <a:t>?</a:t>
            </a:r>
          </a:p>
        </p:txBody>
      </p:sp>
      <p:sp>
        <p:nvSpPr>
          <p:cNvPr id="112" name="Shape 112"/>
          <p:cNvSpPr/>
          <p:nvPr/>
        </p:nvSpPr>
        <p:spPr>
          <a:xfrm>
            <a:off x="0" y="3680924"/>
            <a:ext cx="9144000" cy="255638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 dirty="0" err="1">
                <a:ln>
                  <a:noFill/>
                </a:ln>
                <a:solidFill>
                  <a:srgbClr val="76923C"/>
                </a:solidFill>
                <a:latin typeface="Calibri"/>
              </a:rPr>
              <a:t>Почему</a:t>
            </a:r>
            <a:r>
              <a:rPr b="0" i="0" dirty="0">
                <a:ln>
                  <a:noFill/>
                </a:ln>
                <a:solidFill>
                  <a:srgbClr val="76923C"/>
                </a:solidFill>
                <a:latin typeface="Calibri"/>
              </a:rPr>
              <a:t>  </a:t>
            </a:r>
            <a:r>
              <a:rPr b="0" i="0" dirty="0" err="1">
                <a:ln>
                  <a:noFill/>
                </a:ln>
                <a:solidFill>
                  <a:srgbClr val="76923C"/>
                </a:solidFill>
                <a:latin typeface="Calibri"/>
              </a:rPr>
              <a:t>существует</a:t>
            </a:r>
            <a:r>
              <a:rPr b="0" i="0" dirty="0">
                <a:ln>
                  <a:noFill/>
                </a:ln>
                <a:solidFill>
                  <a:srgbClr val="76923C"/>
                </a:solidFill>
                <a:latin typeface="Calibri"/>
              </a:rPr>
              <a:t>  </a:t>
            </a:r>
            <a:r>
              <a:rPr b="0" i="0" dirty="0" err="1">
                <a:ln>
                  <a:noFill/>
                </a:ln>
                <a:solidFill>
                  <a:srgbClr val="76923C"/>
                </a:solidFill>
                <a:latin typeface="Calibri"/>
              </a:rPr>
              <a:t>много</a:t>
            </a:r>
            <a:r>
              <a:rPr b="0" i="0" dirty="0">
                <a:ln>
                  <a:noFill/>
                </a:ln>
                <a:solidFill>
                  <a:srgbClr val="76923C"/>
                </a:solidFill>
                <a:latin typeface="Calibri"/>
              </a:rPr>
              <a:t>  </a:t>
            </a:r>
            <a:r>
              <a:rPr b="0" i="0" dirty="0" err="1">
                <a:ln>
                  <a:noFill/>
                </a:ln>
                <a:solidFill>
                  <a:srgbClr val="76923C"/>
                </a:solidFill>
                <a:latin typeface="Calibri"/>
              </a:rPr>
              <a:t>видов</a:t>
            </a:r>
            <a:r>
              <a:rPr b="0" i="0" dirty="0">
                <a:ln>
                  <a:noFill/>
                </a:ln>
                <a:solidFill>
                  <a:srgbClr val="76923C"/>
                </a:solidFill>
                <a:latin typeface="Calibri"/>
              </a:rPr>
              <a:t>  </a:t>
            </a:r>
            <a:r>
              <a:rPr b="0" i="0" dirty="0" err="1">
                <a:ln>
                  <a:noFill/>
                </a:ln>
                <a:solidFill>
                  <a:srgbClr val="76923C"/>
                </a:solidFill>
                <a:latin typeface="Calibri"/>
              </a:rPr>
              <a:t>цифровой</a:t>
            </a:r>
            <a:r>
              <a:rPr b="0" i="0" dirty="0">
                <a:ln>
                  <a:noFill/>
                </a:ln>
                <a:solidFill>
                  <a:srgbClr val="76923C"/>
                </a:solidFill>
                <a:latin typeface="Calibri"/>
              </a:rPr>
              <a:t> </a:t>
            </a:r>
            <a:r>
              <a:rPr b="0" i="0" dirty="0" err="1">
                <a:ln>
                  <a:noFill/>
                </a:ln>
                <a:solidFill>
                  <a:srgbClr val="76923C"/>
                </a:solidFill>
                <a:latin typeface="Calibri"/>
              </a:rPr>
              <a:t>информации</a:t>
            </a:r>
            <a:r>
              <a:rPr b="0" i="0" dirty="0">
                <a:ln>
                  <a:noFill/>
                </a:ln>
                <a:solidFill>
                  <a:srgbClr val="76923C"/>
                </a:solidFill>
                <a:latin typeface="Calibri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21487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251520" y="1196752"/>
            <a:ext cx="8520600" cy="112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ru" sz="2400" b="0" i="0" u="none" strike="noStrike" cap="none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	Цель обучения</a:t>
            </a:r>
            <a:r>
              <a:rPr lang="ru" sz="2400" b="0" i="0" u="none" strike="noStrike" cap="none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ru" sz="2400" b="0" i="0" u="none" strike="noStrike" cap="none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" sz="2400" b="0" i="0" u="none" strike="noStrike" cap="none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" sz="2400" dirty="0" smtClean="0">
                <a:solidFill>
                  <a:srgbClr val="C00000"/>
                </a:solidFill>
              </a:rPr>
              <a:t>- </a:t>
            </a:r>
            <a:r>
              <a:rPr lang="ru" sz="2400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Сопоставлять </a:t>
            </a:r>
            <a:r>
              <a:rPr lang="ru" sz="24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различные цифровые носители по их техническим свойствам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408104" y="2433107"/>
            <a:ext cx="8520600" cy="112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ru" sz="2400" dirty="0" smtClean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" sz="2400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Критерий </a:t>
            </a:r>
            <a:r>
              <a:rPr lang="ru" sz="24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оценивания:</a:t>
            </a:r>
          </a:p>
          <a:p>
            <a:pPr lvl="0">
              <a:buClr>
                <a:schemeClr val="dk1"/>
              </a:buClr>
              <a:buSzPct val="25000"/>
            </a:pPr>
            <a:r>
              <a:rPr lang="ru" sz="24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                   </a:t>
            </a:r>
            <a:r>
              <a:rPr lang="ru-RU" sz="2400" dirty="0">
                <a:solidFill>
                  <a:srgbClr val="1E05D9"/>
                </a:solidFill>
              </a:rPr>
              <a:t>- умеет различать цифровые носители по их техническим характеристикам</a:t>
            </a:r>
            <a:endParaRPr lang="ru" sz="2400" dirty="0">
              <a:solidFill>
                <a:srgbClr val="1E05D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Shape 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1838" y="3795050"/>
            <a:ext cx="1763687" cy="3062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36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hape 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950" y="1465001"/>
            <a:ext cx="5675924" cy="409722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Shape 126"/>
          <p:cNvSpPr/>
          <p:nvPr/>
        </p:nvSpPr>
        <p:spPr>
          <a:xfrm>
            <a:off x="4054727" y="470697"/>
            <a:ext cx="4716000" cy="452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ru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Основным носителем информации для человека является его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ru" sz="3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память</a:t>
            </a:r>
            <a:r>
              <a:rPr lang="ru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 Но человечество всегда стремилось передать свои знания</a:t>
            </a: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ru" sz="3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другим людям. Для этого было изобретено много способов: </a:t>
            </a:r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73801" y="5116275"/>
            <a:ext cx="1991175" cy="174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/>
          <p:nvPr/>
        </p:nvSpPr>
        <p:spPr>
          <a:xfrm>
            <a:off x="5973453" y="5396210"/>
            <a:ext cx="2348658" cy="92333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 err="1">
                <a:ln>
                  <a:noFill/>
                </a:ln>
                <a:gradFill>
                  <a:gsLst>
                    <a:gs pos="0">
                      <a:srgbClr val="DF322D"/>
                    </a:gs>
                    <a:gs pos="25000">
                      <a:srgbClr val="DF322D"/>
                    </a:gs>
                    <a:gs pos="100000">
                      <a:srgbClr val="9F1E1A"/>
                    </a:gs>
                  </a:gsLst>
                  <a:lin ang="5400000" scaled="0"/>
                </a:gradFill>
                <a:latin typeface="Calibri"/>
              </a:rPr>
              <a:t>Какие</a:t>
            </a:r>
            <a:r>
              <a:rPr b="1" i="0" dirty="0">
                <a:ln>
                  <a:noFill/>
                </a:ln>
                <a:gradFill>
                  <a:gsLst>
                    <a:gs pos="0">
                      <a:srgbClr val="DF322D"/>
                    </a:gs>
                    <a:gs pos="25000">
                      <a:srgbClr val="DF322D"/>
                    </a:gs>
                    <a:gs pos="100000">
                      <a:srgbClr val="9F1E1A"/>
                    </a:gs>
                  </a:gsLst>
                  <a:lin ang="5400000" scaled="0"/>
                </a:gradFill>
                <a:latin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8188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Безымянный_000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358346" cy="701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7126" y="1142984"/>
            <a:ext cx="878687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Путешествие </a:t>
            </a:r>
          </a:p>
          <a:p>
            <a:pPr algn="ctr"/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в </a:t>
            </a:r>
          </a:p>
          <a:p>
            <a:pPr algn="ctr"/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прошлое</a:t>
            </a:r>
            <a:endParaRPr lang="ru-RU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324" y="116633"/>
            <a:ext cx="223243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Наскальная живопись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Picture 10" descr="наскальный рисунок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lum bright="18000"/>
          </a:blip>
          <a:srcRect/>
          <a:stretch>
            <a:fillRect/>
          </a:stretch>
        </p:blipFill>
        <p:spPr>
          <a:xfrm>
            <a:off x="158630" y="1237862"/>
            <a:ext cx="2497341" cy="1948944"/>
          </a:xfrm>
          <a:prstGeom prst="rect">
            <a:avLst/>
          </a:prstGeom>
          <a:noFill/>
          <a:ln/>
        </p:spPr>
      </p:pic>
      <p:sp>
        <p:nvSpPr>
          <p:cNvPr id="2" name="Прямоугольник 1"/>
          <p:cNvSpPr/>
          <p:nvPr/>
        </p:nvSpPr>
        <p:spPr>
          <a:xfrm>
            <a:off x="3779912" y="116633"/>
            <a:ext cx="1217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Фрески</a:t>
            </a:r>
            <a:endParaRPr lang="ru-RU" sz="2400" dirty="0"/>
          </a:p>
        </p:txBody>
      </p:sp>
      <p:pic>
        <p:nvPicPr>
          <p:cNvPr id="7" name="Picture 2" descr="H:\МАРУСЯ\Тупалова МА\Картинки\фрески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8879" y="947630"/>
            <a:ext cx="3019922" cy="204932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863730" y="130149"/>
            <a:ext cx="3179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Глиняные таблички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Picture 9" descr="клинопись двуречь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91206" y="947630"/>
            <a:ext cx="2294663" cy="2049322"/>
          </a:xfrm>
          <a:prstGeom prst="rect">
            <a:avLst/>
          </a:prstGeom>
          <a:noFill/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258318"/>
              </p:ext>
            </p:extLst>
          </p:nvPr>
        </p:nvGraphicFramePr>
        <p:xfrm>
          <a:off x="72200" y="4138102"/>
          <a:ext cx="2996679" cy="2232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Фотография Photo Editor" r:id="rId6" imgW="5525271" imgH="4114286" progId="">
                  <p:embed/>
                </p:oleObj>
              </mc:Choice>
              <mc:Fallback>
                <p:oleObj name="Фотография Photo Editor" r:id="rId6" imgW="5525271" imgH="411428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00" y="4138102"/>
                        <a:ext cx="2996679" cy="22322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63186" y="3365172"/>
            <a:ext cx="208823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Папирус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1104" y="3170782"/>
            <a:ext cx="30963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Пергамент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2" name="Picture 15" descr="http://www.jewukr.org/center/purim/megil4.gif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18681" y="3592554"/>
            <a:ext cx="2161190" cy="3196977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451891" y="3170781"/>
            <a:ext cx="389032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Берестяные грамоты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879503"/>
              </p:ext>
            </p:extLst>
          </p:nvPr>
        </p:nvGraphicFramePr>
        <p:xfrm>
          <a:off x="6584646" y="4150813"/>
          <a:ext cx="2307833" cy="2307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Фотография Photo Editor" r:id="rId10" imgW="3715269" imgH="3715269" progId="">
                  <p:embed/>
                </p:oleObj>
              </mc:Choice>
              <mc:Fallback>
                <p:oleObj name="Фотография Photo Editor" r:id="rId10" imgW="3715269" imgH="371526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lum brigh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4646" y="4150813"/>
                        <a:ext cx="2307833" cy="2307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Стрелка вниз 14"/>
          <p:cNvSpPr/>
          <p:nvPr/>
        </p:nvSpPr>
        <p:spPr>
          <a:xfrm>
            <a:off x="1195801" y="3711561"/>
            <a:ext cx="423001" cy="426541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371296" y="3596004"/>
            <a:ext cx="423001" cy="426541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7364478" y="3592554"/>
            <a:ext cx="423001" cy="426541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4159795" y="517544"/>
            <a:ext cx="423001" cy="426541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7241766" y="517543"/>
            <a:ext cx="423001" cy="426541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1988758" y="804950"/>
            <a:ext cx="423001" cy="426541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44333"/>
            <a:ext cx="205346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Бумага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83768" y="303917"/>
            <a:ext cx="14053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Книги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2" name="Picture 5" descr="натюрморт с книгам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23677" y="1119488"/>
            <a:ext cx="1378611" cy="2309534"/>
          </a:xfrm>
          <a:prstGeom prst="rect">
            <a:avLst/>
          </a:prstGeom>
          <a:noFill/>
          <a:ln/>
        </p:spPr>
      </p:pic>
      <p:pic>
        <p:nvPicPr>
          <p:cNvPr id="13314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2" y="1273609"/>
            <a:ext cx="1782258" cy="178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54696" y="282549"/>
            <a:ext cx="5206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Носители звуковой информации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3" name="Picture 3" descr="аудио кассеты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064" y="1102625"/>
            <a:ext cx="3504452" cy="262834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0744" y="3730965"/>
            <a:ext cx="4766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Носители видео информации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5" name="Picture 9" descr="катушка с пленкой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8796" y="4653136"/>
            <a:ext cx="2378167" cy="1563480"/>
          </a:xfrm>
          <a:prstGeom prst="rect">
            <a:avLst/>
          </a:prstGeom>
          <a:noFill/>
        </p:spPr>
      </p:pic>
      <p:pic>
        <p:nvPicPr>
          <p:cNvPr id="16" name="Picture 8" descr="видеокассеты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24384" y="4619170"/>
            <a:ext cx="1963676" cy="1541964"/>
          </a:xfrm>
          <a:prstGeom prst="rect">
            <a:avLst/>
          </a:prstGeom>
          <a:noFill/>
        </p:spPr>
      </p:pic>
      <p:sp>
        <p:nvSpPr>
          <p:cNvPr id="17" name="Стрелка вниз 16"/>
          <p:cNvSpPr/>
          <p:nvPr/>
        </p:nvSpPr>
        <p:spPr>
          <a:xfrm>
            <a:off x="6688789" y="654282"/>
            <a:ext cx="423001" cy="426541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2974961" y="691872"/>
            <a:ext cx="423001" cy="426541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815230" y="744214"/>
            <a:ext cx="423001" cy="426541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1488036" y="4192630"/>
            <a:ext cx="423001" cy="426541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3706222" y="4192629"/>
            <a:ext cx="423001" cy="426541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318" name="Picture 6" descr="Картинки по запросу перфокарта для эвм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792" y="5013176"/>
            <a:ext cx="2099466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4799541" y="4139165"/>
            <a:ext cx="4325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Перфокарта и перфолента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7" name="Стрелка вниз 26"/>
          <p:cNvSpPr/>
          <p:nvPr/>
        </p:nvSpPr>
        <p:spPr>
          <a:xfrm>
            <a:off x="5724128" y="4550880"/>
            <a:ext cx="423001" cy="426541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320" name="Picture 8" descr="Картинки по запросу перфолента эвм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749" y="5107072"/>
            <a:ext cx="2085146" cy="127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трелка вниз 29"/>
          <p:cNvSpPr/>
          <p:nvPr/>
        </p:nvSpPr>
        <p:spPr>
          <a:xfrm>
            <a:off x="8109322" y="4600830"/>
            <a:ext cx="423001" cy="426541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57166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 Универсальные носители информации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5362" name="Picture 2" descr="Картинки по запросу цифровые носители информац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3" y="1896315"/>
            <a:ext cx="3157503" cy="177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973" y="1947457"/>
            <a:ext cx="3301027" cy="330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Картинки по запросу жесткий дис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4" y="3750371"/>
            <a:ext cx="2414042" cy="241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Картинки по запросу магнитный носитель информаци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691" y="4577794"/>
            <a:ext cx="2691967" cy="130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и по запросу цифровые носители информа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739"/>
            <a:ext cx="9166317" cy="687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33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500594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>
              <a:buNone/>
            </a:pPr>
            <a:endParaRPr lang="ru-RU" sz="5400" dirty="0" smtClean="0"/>
          </a:p>
        </p:txBody>
      </p:sp>
      <p:sp>
        <p:nvSpPr>
          <p:cNvPr id="5" name="Управляющая кнопка: домой 4">
            <a:hlinkClick r:id="rId2" action="ppaction://hlinksldjump" highlightClick="1"/>
          </p:cNvPr>
          <p:cNvSpPr/>
          <p:nvPr/>
        </p:nvSpPr>
        <p:spPr>
          <a:xfrm>
            <a:off x="500034" y="6000768"/>
            <a:ext cx="571504" cy="500066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1857364"/>
            <a:ext cx="828680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</a:rPr>
              <a:t>Принцип программного управления</a:t>
            </a:r>
            <a:r>
              <a:rPr lang="ru-RU" sz="5400" dirty="0">
                <a:solidFill>
                  <a:schemeClr val="bg1"/>
                </a:solidFill>
              </a:rPr>
              <a:t>.</a:t>
            </a:r>
            <a:r>
              <a:rPr lang="en-US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ru-RU" sz="54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311700" y="2519267"/>
            <a:ext cx="8520600" cy="234989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ru" sz="3200" b="1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http://learningapps.org/571422</a:t>
            </a:r>
          </a:p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25000"/>
              <a:buFont typeface="Arial"/>
              <a:buNone/>
            </a:pPr>
            <a:r>
              <a:rPr lang="ru" sz="3200" b="1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http://learningapps.org/1029564</a:t>
            </a:r>
          </a:p>
          <a:p>
            <a:pPr marL="342900" marR="0" lvl="0" indent="-34290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Shape 20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1194691"/>
            <a:ext cx="9119767" cy="1453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792600" cy="10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 txBox="1"/>
          <p:nvPr/>
        </p:nvSpPr>
        <p:spPr>
          <a:xfrm>
            <a:off x="586745" y="4221088"/>
            <a:ext cx="1632178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Дескрипторы</a:t>
            </a:r>
          </a:p>
        </p:txBody>
      </p:sp>
      <p:sp>
        <p:nvSpPr>
          <p:cNvPr id="206" name="Shape 206"/>
          <p:cNvSpPr/>
          <p:nvPr/>
        </p:nvSpPr>
        <p:spPr>
          <a:xfrm>
            <a:off x="2217886" y="4438820"/>
            <a:ext cx="6026521" cy="147732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Устанавливает соответствие между изображением носителя информации и его названием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-"/>
            </a:pPr>
            <a:r>
              <a:rPr lang="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Определяет древние носители информации 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-"/>
            </a:pPr>
            <a:r>
              <a:rPr lang="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Определяет оптические носители информации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-"/>
            </a:pPr>
            <a:r>
              <a:rPr lang="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Определяет носителей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330351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hape 211" descr="Картинки по запросу вопросы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094" y="1499855"/>
            <a:ext cx="3928858" cy="188354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/>
          <p:nvPr/>
        </p:nvSpPr>
        <p:spPr>
          <a:xfrm>
            <a:off x="251520" y="22527"/>
            <a:ext cx="8640960" cy="147732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1800" b="1" i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Отличительной чертой цифровых носителей информации является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1800" b="1" i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хранение информации по принципу двоичного кодирования.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1800" b="1" i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Напомним, это значит, что вся информация хранится в виде 1 и 0.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1800" b="1" i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Хранение всей информации в виде двоичного кода позволило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1800" b="1" i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сохранять информацию любого формата на одном виде носителя.</a:t>
            </a:r>
          </a:p>
        </p:txBody>
      </p:sp>
      <p:sp>
        <p:nvSpPr>
          <p:cNvPr id="213" name="Shape 213"/>
          <p:cNvSpPr/>
          <p:nvPr/>
        </p:nvSpPr>
        <p:spPr>
          <a:xfrm>
            <a:off x="211094" y="3384036"/>
            <a:ext cx="8249337" cy="304698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r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Любую ли информацию можно сохранить на цифровых носителях? Почему ты пришел к такому выводу?</a:t>
            </a: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ru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ru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Какие недостатки у камня и бумаги в качестве носителей информации?</a:t>
            </a: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ru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Какие преимущества у камня и бумаги по сравнению с цифровыми источниками хранения информации?</a:t>
            </a: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ru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Можешь ли ты привести примеры других цифровых носителей информации?</a:t>
            </a:r>
          </a:p>
        </p:txBody>
      </p:sp>
      <p:sp>
        <p:nvSpPr>
          <p:cNvPr id="214" name="Shape 214"/>
          <p:cNvSpPr/>
          <p:nvPr/>
        </p:nvSpPr>
        <p:spPr>
          <a:xfrm>
            <a:off x="5724128" y="1499855"/>
            <a:ext cx="3168352" cy="1884181"/>
          </a:xfrm>
          <a:prstGeom prst="verticalScroll">
            <a:avLst>
              <a:gd name="adj" fmla="val 12500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различий между цифровыми и физическими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видами памяти. Используя сайты рассмотрите преимущества и недостатки оцифрованной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информации.</a:t>
            </a:r>
          </a:p>
        </p:txBody>
      </p:sp>
    </p:spTree>
    <p:extLst>
      <p:ext uri="{BB962C8B-B14F-4D97-AF65-F5344CB8AC3E}">
        <p14:creationId xmlns:p14="http://schemas.microsoft.com/office/powerpoint/2010/main" val="157630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hape 2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9992" y="3987296"/>
            <a:ext cx="3720201" cy="2367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52499">
            <a:off x="2438128" y="2802979"/>
            <a:ext cx="3160692" cy="2369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4674" y="1052736"/>
            <a:ext cx="3337099" cy="206268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/>
          <p:nvPr/>
        </p:nvSpPr>
        <p:spPr>
          <a:xfrm>
            <a:off x="4355976" y="548680"/>
            <a:ext cx="4572000" cy="25545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Фатима Фаридовна – главный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бухгалтер большой фирмы. Она считается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хорошим работником, который все успевает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сделать в рабочее время за своим рабочим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столом. Поэтому дома с документами она не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работает.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Как ты считаешь, какое из устройств лучше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выбрать Фатиме Фаридовне (жесткий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диск компьютера или USB-накопитель) для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хранения своей документации? Почему?</a:t>
            </a:r>
          </a:p>
        </p:txBody>
      </p:sp>
      <p:sp>
        <p:nvSpPr>
          <p:cNvPr id="223" name="Shape 223"/>
          <p:cNvSpPr/>
          <p:nvPr/>
        </p:nvSpPr>
        <p:spPr>
          <a:xfrm>
            <a:off x="107504" y="3987296"/>
            <a:ext cx="4572000" cy="286232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Вечером сын Фатимы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Фаридовны готовится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к презентации своего проекта.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Дома на компьютере он создал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электронную презентацию и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хочет показать ее завтра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в школе. Как ты считаешь,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какой носитель информации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ему лучше использовать?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Почему?</a:t>
            </a:r>
          </a:p>
        </p:txBody>
      </p:sp>
    </p:spTree>
    <p:extLst>
      <p:ext uri="{BB962C8B-B14F-4D97-AF65-F5344CB8AC3E}">
        <p14:creationId xmlns:p14="http://schemas.microsoft.com/office/powerpoint/2010/main" val="134521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323528" y="332656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02060"/>
              </a:buClr>
              <a:buSzPct val="25000"/>
              <a:buFont typeface="Calibri"/>
              <a:buNone/>
            </a:pPr>
            <a:r>
              <a:rPr lang="ru" sz="32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Рассмотри рисунки ниже и определи, какие из них являются носителями информации, а какие нет. Почему?</a:t>
            </a:r>
          </a:p>
        </p:txBody>
      </p:sp>
      <p:pic>
        <p:nvPicPr>
          <p:cNvPr id="229" name="Shape 2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829" y="1916832"/>
            <a:ext cx="9075007" cy="215781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Shape 230"/>
          <p:cNvSpPr/>
          <p:nvPr/>
        </p:nvSpPr>
        <p:spPr>
          <a:xfrm>
            <a:off x="323528" y="4005064"/>
            <a:ext cx="8424936" cy="26776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Почему появилось такое множество цифровых носителей информации?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28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2. Какой носитель информации ты чаще всего используешь и почему?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2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3. Какие ты можешь привести плюсы и минусы хранения информации на цифровых носителях?</a:t>
            </a:r>
          </a:p>
        </p:txBody>
      </p:sp>
    </p:spTree>
    <p:extLst>
      <p:ext uri="{BB962C8B-B14F-4D97-AF65-F5344CB8AC3E}">
        <p14:creationId xmlns:p14="http://schemas.microsoft.com/office/powerpoint/2010/main" val="131136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251520" y="260648"/>
            <a:ext cx="8520600" cy="11521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FF0000"/>
              </a:buClr>
              <a:buSzPct val="25000"/>
              <a:buFont typeface="Calibri"/>
              <a:buNone/>
            </a:pPr>
            <a:r>
              <a:rPr lang="ru" sz="2000" b="1" i="1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Как работают устройства хранения, </a:t>
            </a:r>
            <a:r>
              <a:rPr lang="ru" sz="2000" b="1" i="1" u="none" strike="noStrike" cap="none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и какое из них тебе следует использовать?</a:t>
            </a:r>
          </a:p>
        </p:txBody>
      </p:sp>
      <p:sp>
        <p:nvSpPr>
          <p:cNvPr id="236" name="Shape 236"/>
          <p:cNvSpPr/>
          <p:nvPr/>
        </p:nvSpPr>
        <p:spPr>
          <a:xfrm>
            <a:off x="2290235" y="2564904"/>
            <a:ext cx="4824536" cy="3024336"/>
          </a:xfrm>
          <a:prstGeom prst="ellipse">
            <a:avLst/>
          </a:prstGeom>
          <a:solidFill>
            <a:srgbClr val="00B0F0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36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Основные параметры запоминающего устройства</a:t>
            </a:r>
          </a:p>
        </p:txBody>
      </p:sp>
    </p:spTree>
    <p:extLst>
      <p:ext uri="{BB962C8B-B14F-4D97-AF65-F5344CB8AC3E}">
        <p14:creationId xmlns:p14="http://schemas.microsoft.com/office/powerpoint/2010/main" val="224349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/>
        </p:nvSpPr>
        <p:spPr>
          <a:xfrm>
            <a:off x="-93300" y="0"/>
            <a:ext cx="8892600" cy="6597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9999" y="0"/>
                </a:moveTo>
                <a:close/>
                <a:lnTo>
                  <a:pt x="-9999" y="120000"/>
                </a:lnTo>
              </a:path>
              <a:path w="120000" h="120000" fill="none" extrusionOk="0">
                <a:moveTo>
                  <a:pt x="-9999" y="22500"/>
                </a:moveTo>
                <a:lnTo>
                  <a:pt x="-45999" y="135000"/>
                </a:lnTo>
              </a:path>
            </a:pathLst>
          </a:custGeom>
          <a:noFill/>
          <a:ln>
            <a:noFill/>
          </a:ln>
        </p:spPr>
        <p:txBody>
          <a:bodyPr wrap="square" lIns="91425" tIns="45700" rIns="91425" bIns="45700" anchor="ctr" anchorCtr="1">
            <a:noAutofit/>
          </a:bodyPr>
          <a:lstStyle/>
          <a:p>
            <a:pPr marL="228600" marR="0" lvl="2" indent="-114300" algn="l" rtl="0">
              <a:lnSpc>
                <a:spcPct val="75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Shape 242"/>
          <p:cNvSpPr/>
          <p:nvPr/>
        </p:nvSpPr>
        <p:spPr>
          <a:xfrm>
            <a:off x="5724128" y="116632"/>
            <a:ext cx="3419872" cy="1224136"/>
          </a:xfrm>
          <a:prstGeom prst="cloudCallout">
            <a:avLst>
              <a:gd name="adj1" fmla="val -52505"/>
              <a:gd name="adj2" fmla="val 40101"/>
            </a:avLst>
          </a:prstGeom>
          <a:solidFill>
            <a:schemeClr val="lt1"/>
          </a:solidFill>
          <a:ln w="254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емкость </a:t>
            </a:r>
            <a:r>
              <a:rPr lang="ru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–максимальное количество информации, которое может хранить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устройство.</a:t>
            </a:r>
          </a:p>
        </p:txBody>
      </p:sp>
      <p:sp>
        <p:nvSpPr>
          <p:cNvPr id="243" name="Shape 243"/>
          <p:cNvSpPr/>
          <p:nvPr/>
        </p:nvSpPr>
        <p:spPr>
          <a:xfrm>
            <a:off x="0" y="4869160"/>
            <a:ext cx="3563888" cy="1296144"/>
          </a:xfrm>
          <a:prstGeom prst="wedgeEllipseCallout">
            <a:avLst>
              <a:gd name="adj1" fmla="val 54899"/>
              <a:gd name="adj2" fmla="val 65133"/>
            </a:avLst>
          </a:prstGeom>
          <a:solidFill>
            <a:schemeClr val="lt1"/>
          </a:solidFill>
          <a:ln w="254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Скорость передачи данных </a:t>
            </a:r>
            <a:r>
              <a:rPr lang="ru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− количество информации, которое может быть прочитано или записано на цифровые носители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секунду.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628800"/>
            <a:ext cx="4572000" cy="270715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75000"/>
              </a:lnSpc>
              <a:buClr>
                <a:schemeClr val="dk1"/>
              </a:buClr>
              <a:buSzPct val="100000"/>
            </a:pP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Основные параметры запоминающего </a:t>
            </a:r>
            <a:r>
              <a:rPr lang="ru-RU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устройства</a:t>
            </a:r>
          </a:p>
          <a:p>
            <a:pPr lvl="1">
              <a:lnSpc>
                <a:spcPct val="75000"/>
              </a:lnSpc>
              <a:buClr>
                <a:schemeClr val="dk1"/>
              </a:buClr>
              <a:buSzPct val="100000"/>
            </a:pPr>
            <a:endParaRPr lang="ru-RU" sz="2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indent="-114300">
              <a:lnSpc>
                <a:spcPct val="75000"/>
              </a:lnSpc>
              <a:spcBef>
                <a:spcPts val="24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ru-RU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Информационная емкость (бит)</a:t>
            </a:r>
          </a:p>
          <a:p>
            <a:pPr marL="228600" lvl="2" indent="-114300">
              <a:lnSpc>
                <a:spcPct val="75000"/>
              </a:lnSpc>
              <a:spcBef>
                <a:spcPts val="160"/>
              </a:spcBef>
              <a:buClr>
                <a:schemeClr val="dk1"/>
              </a:buClr>
            </a:pPr>
            <a:endParaRPr lang="ru-RU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2" indent="-114300">
              <a:lnSpc>
                <a:spcPct val="75000"/>
              </a:lnSpc>
              <a:spcBef>
                <a:spcPts val="180"/>
              </a:spcBef>
              <a:buClr>
                <a:srgbClr val="002060"/>
              </a:buClr>
              <a:buSzPct val="100000"/>
              <a:buFont typeface="Calibri"/>
              <a:buChar char="•"/>
            </a:pPr>
            <a:r>
              <a:rPr lang="ru-RU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Потребляемая мощность</a:t>
            </a:r>
          </a:p>
          <a:p>
            <a:pPr marL="228600" lvl="2" indent="-114300">
              <a:lnSpc>
                <a:spcPct val="75000"/>
              </a:lnSpc>
              <a:spcBef>
                <a:spcPts val="160"/>
              </a:spcBef>
              <a:buClr>
                <a:schemeClr val="dk1"/>
              </a:buClr>
            </a:pPr>
            <a:endParaRPr lang="ru-RU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2" indent="-114300">
              <a:lnSpc>
                <a:spcPct val="75000"/>
              </a:lnSpc>
              <a:spcBef>
                <a:spcPts val="180"/>
              </a:spcBef>
              <a:buClr>
                <a:srgbClr val="002060"/>
              </a:buClr>
              <a:buSzPct val="100000"/>
              <a:buFont typeface="Calibri"/>
              <a:buChar char="•"/>
            </a:pPr>
            <a:r>
              <a:rPr lang="ru-RU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Быстродействие</a:t>
            </a:r>
          </a:p>
          <a:p>
            <a:pPr marL="228600" lvl="2" indent="-114300">
              <a:lnSpc>
                <a:spcPct val="75000"/>
              </a:lnSpc>
              <a:spcBef>
                <a:spcPts val="160"/>
              </a:spcBef>
              <a:buClr>
                <a:schemeClr val="dk1"/>
              </a:buClr>
            </a:pPr>
            <a:endParaRPr lang="ru-RU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2" indent="-114300">
              <a:lnSpc>
                <a:spcPct val="75000"/>
              </a:lnSpc>
              <a:spcBef>
                <a:spcPts val="180"/>
              </a:spcBef>
              <a:buClr>
                <a:srgbClr val="002060"/>
              </a:buClr>
              <a:buSzPct val="100000"/>
              <a:buFont typeface="Calibri"/>
              <a:buChar char="•"/>
            </a:pPr>
            <a:r>
              <a:rPr lang="ru-RU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Время хранения информации</a:t>
            </a:r>
          </a:p>
          <a:p>
            <a:pPr marL="228600" lvl="2" indent="-114300">
              <a:lnSpc>
                <a:spcPct val="75000"/>
              </a:lnSpc>
              <a:spcBef>
                <a:spcPts val="160"/>
              </a:spcBef>
              <a:buClr>
                <a:schemeClr val="dk1"/>
              </a:buClr>
            </a:pPr>
            <a:endParaRPr lang="ru-RU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10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Shape 248"/>
          <p:cNvPicPr preferRelativeResize="0"/>
          <p:nvPr/>
        </p:nvPicPr>
        <p:blipFill rotWithShape="1">
          <a:blip r:embed="rId3">
            <a:alphaModFix/>
          </a:blip>
          <a:srcRect t="14545"/>
          <a:stretch/>
        </p:blipFill>
        <p:spPr>
          <a:xfrm>
            <a:off x="2735143" y="506593"/>
            <a:ext cx="6193857" cy="6026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 descr="C:\Users\kabakbaeva_l.akb\Desktop\Урок на CIS\7 grade\Hard-Drive-Working-80602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"/>
            <a:ext cx="1885761" cy="244307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/>
          <p:nvPr/>
        </p:nvSpPr>
        <p:spPr>
          <a:xfrm rot="-5400000">
            <a:off x="3443820" y="3928808"/>
            <a:ext cx="4404407" cy="70788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4000" b="1">
                <a:solidFill>
                  <a:srgbClr val="F4F0E2"/>
                </a:solidFill>
                <a:latin typeface="Calibri"/>
                <a:ea typeface="Calibri"/>
                <a:cs typeface="Calibri"/>
                <a:sym typeface="Calibri"/>
              </a:rPr>
              <a:t>Жесткий диск</a:t>
            </a:r>
          </a:p>
        </p:txBody>
      </p:sp>
      <p:sp>
        <p:nvSpPr>
          <p:cNvPr id="251" name="Shape 251"/>
          <p:cNvSpPr txBox="1"/>
          <p:nvPr/>
        </p:nvSpPr>
        <p:spPr>
          <a:xfrm>
            <a:off x="7379438" y="1575308"/>
            <a:ext cx="1636217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Предсказании 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2555776" y="1575308"/>
            <a:ext cx="1313308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Аргументы </a:t>
            </a:r>
          </a:p>
        </p:txBody>
      </p:sp>
      <p:sp>
        <p:nvSpPr>
          <p:cNvPr id="253" name="Shape 253"/>
          <p:cNvSpPr txBox="1"/>
          <p:nvPr/>
        </p:nvSpPr>
        <p:spPr>
          <a:xfrm>
            <a:off x="127500" y="2622975"/>
            <a:ext cx="3023700" cy="71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dirty="0">
                <a:solidFill>
                  <a:srgbClr val="444444"/>
                </a:solidFill>
              </a:rPr>
              <a:t>goo.gl/sAsp9W</a:t>
            </a:r>
          </a:p>
        </p:txBody>
      </p:sp>
    </p:spTree>
    <p:extLst>
      <p:ext uri="{BB962C8B-B14F-4D97-AF65-F5344CB8AC3E}">
        <p14:creationId xmlns:p14="http://schemas.microsoft.com/office/powerpoint/2010/main" val="227912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733212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37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Картинки по запросу lesson refl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328592" cy="686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96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395536" y="226011"/>
            <a:ext cx="8229600" cy="68270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ru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Характеристики жесткого диска:</a:t>
            </a:r>
          </a:p>
        </p:txBody>
      </p:sp>
      <p:sp>
        <p:nvSpPr>
          <p:cNvPr id="259" name="Shape 259"/>
          <p:cNvSpPr/>
          <p:nvPr/>
        </p:nvSpPr>
        <p:spPr>
          <a:xfrm>
            <a:off x="270634" y="908720"/>
            <a:ext cx="624558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Большая емкость.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Различные скорости.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Долгое время работы, но низкая удароустойчивость.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Различные размеры и вес в зависимости от назначения.</a:t>
            </a:r>
          </a:p>
        </p:txBody>
      </p:sp>
      <p:pic>
        <p:nvPicPr>
          <p:cNvPr id="260" name="Shape 2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576" y="2852935"/>
            <a:ext cx="2664207" cy="4039082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/>
          <p:nvPr/>
        </p:nvSpPr>
        <p:spPr>
          <a:xfrm>
            <a:off x="3419872" y="2551543"/>
            <a:ext cx="5328592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Перед тобой слева два жестких диска: для ноутбука и настольного компьютера. Какие из перечисленных выше функций имеют важное значение для каждого диска? Объясни свой выбор.</a:t>
            </a:r>
          </a:p>
        </p:txBody>
      </p:sp>
      <p:sp>
        <p:nvSpPr>
          <p:cNvPr id="262" name="Shape 262"/>
          <p:cNvSpPr/>
          <p:nvPr/>
        </p:nvSpPr>
        <p:spPr>
          <a:xfrm>
            <a:off x="4566284" y="4877334"/>
            <a:ext cx="4572000" cy="9233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Что делают производители для того, чтобы повысить удароустойчивость переносного жесткого диска?</a:t>
            </a:r>
          </a:p>
        </p:txBody>
      </p:sp>
      <p:pic>
        <p:nvPicPr>
          <p:cNvPr id="263" name="Shape 2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211459">
            <a:off x="7151671" y="328239"/>
            <a:ext cx="2027456" cy="7045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52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85794"/>
            <a:ext cx="8715436" cy="5072098"/>
          </a:xfrm>
          <a:solidFill>
            <a:srgbClr val="F1500F"/>
          </a:solidFill>
        </p:spPr>
        <p:txBody>
          <a:bodyPr>
            <a:normAutofit/>
          </a:bodyPr>
          <a:lstStyle/>
          <a:p>
            <a:pPr algn="ctr">
              <a:buNone/>
            </a:pPr>
            <a:endParaRPr lang="ru-RU" sz="5400" dirty="0"/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500034" y="6000768"/>
            <a:ext cx="571504" cy="500066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928802"/>
            <a:ext cx="842968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однородности </a:t>
            </a:r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памяти</a:t>
            </a:r>
            <a:r>
              <a:rPr lang="ru-RU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5400" b="1" dirty="0" smtClean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Shape 2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1992" y="124192"/>
            <a:ext cx="3652008" cy="243163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323528" y="124192"/>
            <a:ext cx="5698976" cy="9409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ru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Оптические диски</a:t>
            </a:r>
          </a:p>
        </p:txBody>
      </p:sp>
      <p:pic>
        <p:nvPicPr>
          <p:cNvPr id="270" name="Shape 27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39552" y="1556792"/>
            <a:ext cx="5128888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 txBox="1"/>
          <p:nvPr/>
        </p:nvSpPr>
        <p:spPr>
          <a:xfrm>
            <a:off x="5806150" y="2932625"/>
            <a:ext cx="3023700" cy="71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 dirty="0">
                <a:solidFill>
                  <a:srgbClr val="444444"/>
                </a:solidFill>
              </a:rPr>
              <a:t>goo.gl/sAsp9W</a:t>
            </a: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rgbClr val="4444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69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Shape 2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5816" y="1556792"/>
            <a:ext cx="3600400" cy="478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3568" y="1337589"/>
            <a:ext cx="2434499" cy="1876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Shape 2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2200" y="1083662"/>
            <a:ext cx="2130755" cy="214178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Shape 279"/>
          <p:cNvSpPr/>
          <p:nvPr/>
        </p:nvSpPr>
        <p:spPr>
          <a:xfrm>
            <a:off x="1763688" y="37502"/>
            <a:ext cx="7272808" cy="83099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2400" b="1">
                <a:solidFill>
                  <a:srgbClr val="366092"/>
                </a:solidFill>
                <a:latin typeface="Calibri"/>
                <a:ea typeface="Calibri"/>
                <a:cs typeface="Calibri"/>
                <a:sym typeface="Calibri"/>
              </a:rPr>
              <a:t>Сравни оптические и жесткие диски, используя характеристики цифровых носителей.</a:t>
            </a:r>
          </a:p>
        </p:txBody>
      </p:sp>
      <p:pic>
        <p:nvPicPr>
          <p:cNvPr id="280" name="Shape 2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3160850">
            <a:off x="119526" y="179619"/>
            <a:ext cx="2146676" cy="136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Shape 281"/>
          <p:cNvSpPr/>
          <p:nvPr/>
        </p:nvSpPr>
        <p:spPr>
          <a:xfrm>
            <a:off x="178724" y="6034159"/>
            <a:ext cx="8713755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ru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Почему каждый год выпускается все меньше оптических дисков?</a:t>
            </a:r>
          </a:p>
        </p:txBody>
      </p:sp>
    </p:spTree>
    <p:extLst>
      <p:ext uri="{BB962C8B-B14F-4D97-AF65-F5344CB8AC3E}">
        <p14:creationId xmlns:p14="http://schemas.microsoft.com/office/powerpoint/2010/main" val="122415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698976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ru" sz="4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Флэш-память</a:t>
            </a:r>
          </a:p>
        </p:txBody>
      </p:sp>
      <p:pic>
        <p:nvPicPr>
          <p:cNvPr id="287" name="Shape 2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0841" y="-9413"/>
            <a:ext cx="3652008" cy="2431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512" y="1052736"/>
            <a:ext cx="3306212" cy="556086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Shape 289"/>
          <p:cNvSpPr/>
          <p:nvPr/>
        </p:nvSpPr>
        <p:spPr>
          <a:xfrm>
            <a:off x="3923928" y="2423738"/>
            <a:ext cx="4968552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Почему сотовые телефоны, смартфоны, планшеты оснащены именно флэш-памятью?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Можно ли было в этих устройствах использовать накопители на магнитном диске?</a:t>
            </a:r>
          </a:p>
        </p:txBody>
      </p:sp>
      <p:sp>
        <p:nvSpPr>
          <p:cNvPr id="290" name="Shape 290"/>
          <p:cNvSpPr txBox="1"/>
          <p:nvPr/>
        </p:nvSpPr>
        <p:spPr>
          <a:xfrm>
            <a:off x="4089275" y="5136650"/>
            <a:ext cx="3023700" cy="71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>
                <a:solidFill>
                  <a:srgbClr val="444444"/>
                </a:solidFill>
              </a:rPr>
              <a:t>goo.gl/sAsp9W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4444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71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title"/>
          </p:nvPr>
        </p:nvSpPr>
        <p:spPr>
          <a:xfrm>
            <a:off x="571737" y="908720"/>
            <a:ext cx="8229600" cy="17862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ru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Создай таблицу, в заголовки столбцов выпиши все цифровые носители информации, которые ты изучил на этом занятии. Первый столбец должен содержать перечисленные ниже характеристики. Поставь плюс, если утверждение является характеристикой данного устройства.</a:t>
            </a:r>
          </a:p>
        </p:txBody>
      </p:sp>
      <p:pic>
        <p:nvPicPr>
          <p:cNvPr id="296" name="Shape 2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19" y="3212976"/>
            <a:ext cx="8826352" cy="148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Shape 2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9464" y="20962"/>
            <a:ext cx="1651588" cy="104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2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536" y="4701158"/>
            <a:ext cx="3158400" cy="2035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8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цифровые носители информации тема уро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6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82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Shape 3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608" y="3714845"/>
            <a:ext cx="2465269" cy="1846187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Shape 304"/>
          <p:cNvSpPr/>
          <p:nvPr/>
        </p:nvSpPr>
        <p:spPr>
          <a:xfrm>
            <a:off x="3707904" y="764704"/>
            <a:ext cx="4572000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Фотоаппарат делает снимки размером по 2,1 Мбайт. В него вставлена флэш-карта емкостью 4 Гб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(1 Гб = 1000 Мб, 1 Мб = 1000 Кб, 1 Кб = 1000 б). Сколько примерно фотографий поместится на эту флеш- карту?</a:t>
            </a:r>
          </a:p>
        </p:txBody>
      </p:sp>
      <p:pic>
        <p:nvPicPr>
          <p:cNvPr id="305" name="Shape 3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113" y="764704"/>
            <a:ext cx="2443070" cy="1866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9464" y="20962"/>
            <a:ext cx="1651588" cy="1048982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Shape 307"/>
          <p:cNvSpPr/>
          <p:nvPr/>
        </p:nvSpPr>
        <p:spPr>
          <a:xfrm>
            <a:off x="2484928" y="4240006"/>
            <a:ext cx="6480720" cy="2592288"/>
          </a:xfrm>
          <a:prstGeom prst="horizontalScroll">
            <a:avLst>
              <a:gd name="adj" fmla="val 12500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 b="1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Перспективным направлением развития цифровых носителей информации можно назвать SSD-диск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 b="1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на основе микросхем. В нем нет движущихся частей. На основании этой информации сделай вывод о плюсах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ru" sz="1800" b="1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и минусах SSD-диска. Сравни стоимость дисков SSD и HDD</a:t>
            </a:r>
            <a:r>
              <a:rPr lang="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364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Картинки по запросу шлюпка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012" y="3489097"/>
            <a:ext cx="3290904" cy="329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Картинки по запросу S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7353">
            <a:off x="419121" y="2241512"/>
            <a:ext cx="3810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Картинки по запросу c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176" y="3489097"/>
            <a:ext cx="3187824" cy="336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Картинки по запросу юнга на корабл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916" y="844514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hape 319"/>
          <p:cNvPicPr preferRelativeResize="0">
            <a:picLocks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65" y="0"/>
            <a:ext cx="6048672" cy="23211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96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ru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Исследовательская деятельность</a:t>
            </a:r>
          </a:p>
        </p:txBody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ru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проведите исследование цены за гигабайт в SDD, жестком диске подобной емкости.</a:t>
            </a:r>
          </a:p>
        </p:txBody>
      </p:sp>
    </p:spTree>
    <p:extLst>
      <p:ext uri="{BB962C8B-B14F-4D97-AF65-F5344CB8AC3E}">
        <p14:creationId xmlns:p14="http://schemas.microsoft.com/office/powerpoint/2010/main" val="348323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5194920" cy="7780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ru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goo.gl/qmkGgB</a:t>
            </a:r>
          </a:p>
        </p:txBody>
      </p:sp>
      <p:pic>
        <p:nvPicPr>
          <p:cNvPr id="354" name="Shape 3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1422618"/>
            <a:ext cx="8640960" cy="5030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74767" y="0"/>
            <a:ext cx="1998807" cy="1422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332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85794"/>
            <a:ext cx="8572560" cy="5143536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>
              <a:buNone/>
            </a:pPr>
            <a:endParaRPr lang="ru-RU" sz="5400" dirty="0" smtClean="0"/>
          </a:p>
          <a:p>
            <a:pPr algn="ctr">
              <a:buNone/>
            </a:pP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 адресуемости памяти</a:t>
            </a:r>
            <a:r>
              <a:rPr lang="en-US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54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500034" y="6000768"/>
            <a:ext cx="571504" cy="500066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928670"/>
            <a:ext cx="8643998" cy="4857784"/>
          </a:xfrm>
          <a:solidFill>
            <a:srgbClr val="04DA0E"/>
          </a:solidFill>
        </p:spPr>
        <p:txBody>
          <a:bodyPr>
            <a:normAutofit/>
          </a:bodyPr>
          <a:lstStyle/>
          <a:p>
            <a:pPr algn="ctr">
              <a:buNone/>
            </a:pPr>
            <a:endParaRPr lang="ru-RU" sz="5400" dirty="0" smtClean="0"/>
          </a:p>
          <a:p>
            <a:pPr algn="ctr">
              <a:buNone/>
            </a:pPr>
            <a:r>
              <a:rPr lang="ru-RU" sz="5400" b="1" dirty="0"/>
              <a:t>Двоичная система </a:t>
            </a:r>
            <a:r>
              <a:rPr lang="ru-RU" sz="5400" b="1" dirty="0" smtClean="0"/>
              <a:t>счисления?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500034" y="6000768"/>
            <a:ext cx="571504" cy="500066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857232"/>
            <a:ext cx="8643998" cy="4786346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>
              <a:buNone/>
            </a:pPr>
            <a:endParaRPr lang="ru-RU" sz="5400" dirty="0" smtClean="0"/>
          </a:p>
          <a:p>
            <a:pPr algn="ctr">
              <a:buNone/>
            </a:pP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Нарисуйте схему архитектуры фон Неймана</a:t>
            </a:r>
            <a:endParaRPr lang="ru-RU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500034" y="6000768"/>
            <a:ext cx="571504" cy="500066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14356"/>
            <a:ext cx="8572560" cy="5143536"/>
          </a:xfrm>
          <a:solidFill>
            <a:srgbClr val="1E05D9"/>
          </a:solidFill>
        </p:spPr>
        <p:txBody>
          <a:bodyPr>
            <a:normAutofit/>
          </a:bodyPr>
          <a:lstStyle/>
          <a:p>
            <a:pPr algn="ctr">
              <a:buNone/>
            </a:pPr>
            <a:endParaRPr lang="ru-RU" sz="5400" dirty="0" smtClean="0"/>
          </a:p>
          <a:p>
            <a:pPr algn="ctr">
              <a:buNone/>
            </a:pPr>
            <a:r>
              <a:rPr lang="ru-RU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Перечислите устройства ввода </a:t>
            </a:r>
            <a:endParaRPr lang="ru-RU" sz="54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500034" y="6000768"/>
            <a:ext cx="571504" cy="500066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857232"/>
            <a:ext cx="8572560" cy="5000660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>
              <a:buNone/>
            </a:pPr>
            <a:endParaRPr lang="ru-RU" sz="5400" dirty="0" smtClean="0"/>
          </a:p>
          <a:p>
            <a:pPr algn="ctr">
              <a:buNone/>
            </a:pPr>
            <a:r>
              <a:rPr lang="ru-RU" sz="54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Перечислите устройства вывода </a:t>
            </a:r>
            <a:endParaRPr lang="ru-RU" sz="54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Управляющая кнопка: домой 3">
            <a:hlinkClick r:id="rId2" action="ppaction://hlinksldjump" highlightClick="1"/>
          </p:cNvPr>
          <p:cNvSpPr/>
          <p:nvPr/>
        </p:nvSpPr>
        <p:spPr>
          <a:xfrm>
            <a:off x="500034" y="6000768"/>
            <a:ext cx="571504" cy="500066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Shape 92" descr="Картинки по запросу старый альбом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692696"/>
            <a:ext cx="2857500" cy="162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584" y="2636912"/>
            <a:ext cx="2141786" cy="2141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22875" y="4149080"/>
            <a:ext cx="1797615" cy="253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57875" y="4084712"/>
            <a:ext cx="3278320" cy="138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23928" y="2242893"/>
            <a:ext cx="2624168" cy="1732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72200" y="578397"/>
            <a:ext cx="2617192" cy="174111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 descr="Картинки по запросу негативы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559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</TotalTime>
  <Words>738</Words>
  <Application>Microsoft Office PowerPoint</Application>
  <PresentationFormat>Экран (4:3)</PresentationFormat>
  <Paragraphs>127</Paragraphs>
  <Slides>38</Slides>
  <Notes>20</Notes>
  <HiddenSlides>0</HiddenSlides>
  <MMClips>1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2" baseType="lpstr">
      <vt:lpstr>Аспект</vt:lpstr>
      <vt:lpstr>1_Апекс</vt:lpstr>
      <vt:lpstr>Городская</vt:lpstr>
      <vt:lpstr>Фотография Photo Editor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Цель обучения:  - Сопоставлять различные цифровые носители по их техническим свойствам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Рассмотри рисунки ниже и определи, какие из них являются носителями информации, а какие нет. Почему?</vt:lpstr>
      <vt:lpstr>Как работают устройства хранения, и какое из них тебе следует использовать?</vt:lpstr>
      <vt:lpstr>Презентация PowerPoint</vt:lpstr>
      <vt:lpstr>Презентация PowerPoint</vt:lpstr>
      <vt:lpstr>Презентация PowerPoint</vt:lpstr>
      <vt:lpstr>Презентация PowerPoint</vt:lpstr>
      <vt:lpstr>Характеристики жесткого диска:</vt:lpstr>
      <vt:lpstr>Оптические диски</vt:lpstr>
      <vt:lpstr>Презентация PowerPoint</vt:lpstr>
      <vt:lpstr>Флэш-память</vt:lpstr>
      <vt:lpstr>Создай таблицу, в заголовки столбцов выпиши все цифровые носители информации, которые ты изучил на этом занятии. Первый столбец должен содержать перечисленные ниже характеристики. Поставь плюс, если утверждение является характеристикой данного устройства.</vt:lpstr>
      <vt:lpstr>Презентация PowerPoint</vt:lpstr>
      <vt:lpstr>Презентация PowerPoint</vt:lpstr>
      <vt:lpstr>Презентация PowerPoint</vt:lpstr>
      <vt:lpstr>Исследовательская деятельность</vt:lpstr>
      <vt:lpstr>goo.gl/qmkGgB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kauys</cp:lastModifiedBy>
  <cp:revision>99</cp:revision>
  <dcterms:created xsi:type="dcterms:W3CDTF">2008-11-03T07:52:18Z</dcterms:created>
  <dcterms:modified xsi:type="dcterms:W3CDTF">2017-10-06T03:34:26Z</dcterms:modified>
</cp:coreProperties>
</file>