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94" r:id="rId3"/>
    <p:sldId id="256" r:id="rId4"/>
    <p:sldId id="257" r:id="rId5"/>
    <p:sldId id="258" r:id="rId6"/>
    <p:sldId id="260" r:id="rId7"/>
    <p:sldId id="261" r:id="rId8"/>
    <p:sldId id="259" r:id="rId9"/>
    <p:sldId id="263" r:id="rId10"/>
    <p:sldId id="264" r:id="rId11"/>
    <p:sldId id="262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89" r:id="rId25"/>
    <p:sldId id="290" r:id="rId26"/>
    <p:sldId id="291" r:id="rId27"/>
    <p:sldId id="280" r:id="rId28"/>
    <p:sldId id="292" r:id="rId29"/>
    <p:sldId id="293" r:id="rId30"/>
    <p:sldId id="281" r:id="rId31"/>
    <p:sldId id="27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7C75-A9D8-4C2C-8499-1768DF5826BF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5F2B82-BB6A-4612-934D-5862360ED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7C75-A9D8-4C2C-8499-1768DF5826BF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2B82-BB6A-4612-934D-5862360E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7C75-A9D8-4C2C-8499-1768DF5826BF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2B82-BB6A-4612-934D-5862360E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527C75-A9D8-4C2C-8499-1768DF5826BF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35F2B82-BB6A-4612-934D-5862360ED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7C75-A9D8-4C2C-8499-1768DF5826BF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2B82-BB6A-4612-934D-5862360ED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7C75-A9D8-4C2C-8499-1768DF5826BF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2B82-BB6A-4612-934D-5862360ED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2B82-BB6A-4612-934D-5862360ED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7C75-A9D8-4C2C-8499-1768DF5826BF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7C75-A9D8-4C2C-8499-1768DF5826BF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2B82-BB6A-4612-934D-5862360ED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7C75-A9D8-4C2C-8499-1768DF5826BF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2B82-BB6A-4612-934D-5862360E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527C75-A9D8-4C2C-8499-1768DF5826BF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5F2B82-BB6A-4612-934D-5862360ED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7C75-A9D8-4C2C-8499-1768DF5826BF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5F2B82-BB6A-4612-934D-5862360ED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527C75-A9D8-4C2C-8499-1768DF5826BF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35F2B82-BB6A-4612-934D-5862360ED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373016" y="3356992"/>
            <a:ext cx="5770984" cy="31866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2232248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МАЛОЧИСЛЕННЫЕ И ВЫМИРАЮЩИЕ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НАРОДОВ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РОССИИ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\Desktop\AleutDancers6_l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848872" cy="554461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КАМЧАДАЛЫ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Камчада́лы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этнографическая группа русских, старожильческое население современной территории Камчатского края, Магаданской области, Чукотки, образовавшееся вследствие этнических контактов немногочисленных русских переселенцев с представителями аборигенных северных этносов. В XVIII веке термином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камчадалы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обозначали ительменов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// Большая Советская энциклопедия, 1953 г. том 19, стр. 552в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КАМЧАДАЛЫ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КАМЧАДАЛЫ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2\Desktop\НАРОДЫ\КАМЧАДАЛЫ\кам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48680"/>
            <a:ext cx="3593579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412776"/>
            <a:ext cx="38164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Постоянное русское население появилось к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1730 годам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вследствие своей немногочисленности в значительной степени смешалось с аборигенами края, а часть ительменов восприняла русский язык и культуру, войдя в состав камчадалов. К началу XX века на Камчатке насчитывалось около 3600 человек местного русско-ительменского населения, которое представляло одну этнографическую группу с общими чертами культуры и быта и русским языком общения 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Хаховская</a:t>
            </a:r>
            <a:r>
              <a:rPr lang="ru-RU" dirty="0" smtClean="0"/>
              <a:t> Л. Н. Камчадалы Магаданской области (история, культура, идентификация). Магадан, 2003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286000"/>
            <a:ext cx="8229600" cy="4572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результатам переписи 2002 года на территории России проживает 2293 камчадалов, выделенных в отдельную народность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Постановление Правительства Российской Федерации от 24 марта 2000 года № 255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«О едином перечне коренных малочисленных народов Российской Федерации»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КАМЧАДАЛЫ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2\Desktop\НАРОДЫ\КАМЧАДАЛЫ\кам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6672"/>
            <a:ext cx="10763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КАМЧАДАЛЫ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2\Desktop\НАРОДЫ\КАМЧАДАЛЫ\камч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085184"/>
            <a:ext cx="1885950" cy="1428750"/>
          </a:xfrm>
          <a:prstGeom prst="rect">
            <a:avLst/>
          </a:prstGeom>
          <a:noFill/>
        </p:spPr>
      </p:pic>
      <p:pic>
        <p:nvPicPr>
          <p:cNvPr id="5" name="Picture 2" descr="C:\Users\2\Desktop\1265951112_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4762500" cy="3152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36096" y="1700808"/>
            <a:ext cx="3347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Численность камчадалов в населённых пунктах Камчатки (2002г.):</a:t>
            </a:r>
            <a:endParaRPr lang="ru-RU" dirty="0" smtClean="0"/>
          </a:p>
          <a:p>
            <a:r>
              <a:rPr lang="ru-RU" dirty="0" smtClean="0"/>
              <a:t>Камчатский край:</a:t>
            </a:r>
          </a:p>
          <a:p>
            <a:r>
              <a:rPr lang="ru-RU" dirty="0" smtClean="0"/>
              <a:t>посёлок Ключи 472</a:t>
            </a:r>
          </a:p>
          <a:p>
            <a:r>
              <a:rPr lang="ru-RU" dirty="0" smtClean="0"/>
              <a:t>село Мильково 388</a:t>
            </a:r>
          </a:p>
          <a:p>
            <a:r>
              <a:rPr lang="ru-RU" dirty="0" smtClean="0"/>
              <a:t>город Петропавловск-Камчатский </a:t>
            </a:r>
          </a:p>
          <a:p>
            <a:r>
              <a:rPr lang="ru-RU" dirty="0" smtClean="0"/>
              <a:t>посёлок Усть-Камчатск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Постановление Правительства Российской Федерации от 24 марта 2000 года № 255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  ВОДЬ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2\Desktop\e7152a4b2f82d08768b777a4d0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77686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Водь</a:t>
            </a:r>
            <a:r>
              <a:rPr lang="ru-RU" dirty="0" smtClean="0"/>
              <a:t> живут в Ленинградской области. Относятся к </a:t>
            </a:r>
            <a:r>
              <a:rPr lang="ru-RU" dirty="0" err="1" smtClean="0"/>
              <a:t>беломорско-балтийской</a:t>
            </a:r>
            <a:r>
              <a:rPr lang="ru-RU" dirty="0" smtClean="0"/>
              <a:t> расе большой </a:t>
            </a:r>
            <a:r>
              <a:rPr lang="ru-RU" dirty="0" err="1" smtClean="0"/>
              <a:t>евоопеоидной</a:t>
            </a:r>
            <a:r>
              <a:rPr lang="ru-RU" dirty="0" smtClean="0"/>
              <a:t> расы. </a:t>
            </a:r>
            <a:r>
              <a:rPr lang="ru-RU" dirty="0" err="1" smtClean="0"/>
              <a:t>Водский</a:t>
            </a:r>
            <a:r>
              <a:rPr lang="ru-RU" dirty="0" smtClean="0"/>
              <a:t> язык, относящийся к (</a:t>
            </a:r>
            <a:r>
              <a:rPr lang="ru-RU" dirty="0" err="1" smtClean="0"/>
              <a:t>трибалтийско-финской</a:t>
            </a:r>
            <a:r>
              <a:rPr lang="ru-RU" dirty="0" smtClean="0"/>
              <a:t> группе финно-угорских языков, имеет два диалекта: западный и восточный. </a:t>
            </a:r>
            <a:r>
              <a:rPr lang="ru-RU" dirty="0" err="1" smtClean="0"/>
              <a:t>Водь</a:t>
            </a:r>
            <a:r>
              <a:rPr lang="ru-RU" dirty="0" smtClean="0"/>
              <a:t> («</a:t>
            </a:r>
            <a:r>
              <a:rPr lang="ru-RU" dirty="0" err="1" smtClean="0"/>
              <a:t>вожане</a:t>
            </a:r>
            <a:r>
              <a:rPr lang="ru-RU" dirty="0" smtClean="0"/>
              <a:t>») — древнейшее население </a:t>
            </a:r>
            <a:r>
              <a:rPr lang="ru-RU" dirty="0" err="1" smtClean="0"/>
              <a:t>Ингрии</a:t>
            </a:r>
            <a:r>
              <a:rPr lang="ru-RU" dirty="0" smtClean="0"/>
              <a:t> (</a:t>
            </a:r>
            <a:r>
              <a:rPr lang="ru-RU" dirty="0" err="1" smtClean="0"/>
              <a:t>Ингерманландии</a:t>
            </a:r>
            <a:r>
              <a:rPr lang="ru-RU" dirty="0" smtClean="0"/>
              <a:t>, Ижорской земли) начинает упоминаться в летописях с XI в.; с вхождения в состав Новгородских земель среди води постепенно распространяется православие. В источниках XVIII в. известны также как чудь. </a:t>
            </a:r>
            <a:r>
              <a:rPr lang="ru-RU" dirty="0" err="1" smtClean="0"/>
              <a:t>Водь</a:t>
            </a:r>
            <a:r>
              <a:rPr lang="ru-RU" dirty="0" smtClean="0"/>
              <a:t>, переселенная в XV в. Ливонским орденом на латышские земли, известна как </a:t>
            </a:r>
            <a:r>
              <a:rPr lang="ru-RU" dirty="0" err="1" smtClean="0"/>
              <a:t>кревинги</a:t>
            </a:r>
            <a:r>
              <a:rPr lang="ru-RU" dirty="0" smtClean="0"/>
              <a:t>. Сокращение численности води в средние века связано с войнами на территории </a:t>
            </a:r>
            <a:r>
              <a:rPr lang="ru-RU" dirty="0" err="1" smtClean="0"/>
              <a:t>Ингрии</a:t>
            </a:r>
            <a:r>
              <a:rPr lang="ru-RU" dirty="0" smtClean="0"/>
              <a:t> и постепенной ассимиляцией русскими и </a:t>
            </a:r>
            <a:r>
              <a:rPr lang="ru-RU" dirty="0" err="1" smtClean="0"/>
              <a:t>ижорой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Конькова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О. 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Очерки истории и культуры. — СПб., 2009. — 254 с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ВОДЬ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2\Desktop\НАРОДЫ\ВОДЬ\водь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0763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554461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В традиционной материальной культуре сильно русское влияние. До начала XIX в. сохранялся женский костюм с четкой градацией по возрастным группам: нательная безрукавная наплечная одежда, у девушек - льняная белая, у замужних - синяя суконная, поверх - короткая кофта; пожилые женщины носили одежду типа рубахи. Головные уборы включали жесткие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полотенчатые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формы. Характерны несколько типов передника, одновременное ношение нескольких поясов, набедренники, нагрудники, украшенные вышивкой, нитью, бисером, раковинами каури.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Водь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жившая по р. Луге, носила поверх рубахи несшитую юбку, заимствованную у западной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ижоры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Во II половине XIX в. обычным становится русский сарафан. Русское влияние отразилось также на традиционной обрядности. Характерны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общедеревенские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культовые братчины с коллективной варкой пива. До XX в. сохранялись пережитки дохристианских верований: культовые деревья, источники, камни, реликты культа коня, барана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dirty="0" err="1" smtClean="0"/>
              <a:t>Конькова</a:t>
            </a:r>
            <a:r>
              <a:rPr lang="ru-RU" sz="1800" i="1" dirty="0" smtClean="0"/>
              <a:t> О. И.</a:t>
            </a:r>
            <a:r>
              <a:rPr lang="ru-RU" sz="1800" dirty="0" smtClean="0"/>
              <a:t> </a:t>
            </a:r>
            <a:r>
              <a:rPr lang="ru-RU" sz="1800" dirty="0" err="1" smtClean="0"/>
              <a:t>Водь</a:t>
            </a:r>
            <a:r>
              <a:rPr lang="ru-RU" sz="1800" dirty="0" smtClean="0"/>
              <a:t>. Очерки истории и культуры. — СПб., 2009. — 254 с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ВОДЬ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2\Desktop\НАРОДЫ\ВОДЬ\вод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4868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Местом расселения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народа за несколько столетий до современной эпохи были территории от Северо-Восточной Эстонии до Ладожского озера, а на юге тянулись до самого Новгорода. Однако в XIX-XX вв.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жила только в деревнях Западной и Северной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Ингерманландии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 северо-востоку от Нарвы. Осенью 1990 г. финские учёные получили от официальных советских властей информацию, что в России проживает 67 человек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национальности.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Е. А. Рябинин Финно-угорские племена в составе Древней Руси. Санкт-Петербург. Издательство Санкт-Петербургского университета, 1997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ВОДЬ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Сойоты (или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саяты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— коренной малочисленный народ России в республике Бурятия (населяет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 Бурятии).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Сойоты – потомки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саянских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самодийцев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являвшихся частью древнейшего самодийского населения Восточных Саян, оставшиеся в пределах своей прародины и подвергшиеся впоследствии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тюркизации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которая охватила прежде всего язык и лишь частично затронула хозяйство, материальную культуру и мировоззренческую систему. Первые письменные свидетельства о сойотских племенах относятся к XVII веку.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СОЙОТЫ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2\Desktop\НАРОДЫ\СОЙОТЫ\сой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2098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9000" dirty="0" smtClean="0">
                <a:latin typeface="Times New Roman" pitchFamily="18" charset="0"/>
                <a:cs typeface="Times New Roman" pitchFamily="18" charset="0"/>
              </a:rPr>
              <a:t>перечне коренных малочисленных </a:t>
            </a:r>
            <a:r>
              <a:rPr lang="ru-RU" sz="9000" smtClean="0">
                <a:latin typeface="Times New Roman" pitchFamily="18" charset="0"/>
                <a:cs typeface="Times New Roman" pitchFamily="18" charset="0"/>
              </a:rPr>
              <a:t>народов России </a:t>
            </a:r>
            <a:r>
              <a:rPr lang="ru-RU" sz="9000" dirty="0" smtClean="0">
                <a:latin typeface="Times New Roman" pitchFamily="18" charset="0"/>
                <a:cs typeface="Times New Roman" pitchFamily="18" charset="0"/>
              </a:rPr>
              <a:t>– сорок шесть национальностей. Самый многочисленный из малочисленных народов – ненцы, их 44640 человек. Самый малочисленный – </a:t>
            </a:r>
            <a:r>
              <a:rPr lang="ru-RU" sz="9000" dirty="0" err="1" smtClean="0">
                <a:latin typeface="Times New Roman" pitchFamily="18" charset="0"/>
                <a:cs typeface="Times New Roman" pitchFamily="18" charset="0"/>
              </a:rPr>
              <a:t>водь</a:t>
            </a:r>
            <a:r>
              <a:rPr lang="ru-RU" sz="9000" dirty="0" smtClean="0">
                <a:latin typeface="Times New Roman" pitchFamily="18" charset="0"/>
                <a:cs typeface="Times New Roman" pitchFamily="18" charset="0"/>
              </a:rPr>
              <a:t>: 64 человека.</a:t>
            </a:r>
          </a:p>
          <a:p>
            <a:r>
              <a:rPr lang="ru-RU" sz="9000" dirty="0" smtClean="0">
                <a:latin typeface="Times New Roman" pitchFamily="18" charset="0"/>
                <a:cs typeface="Times New Roman" pitchFamily="18" charset="0"/>
              </a:rPr>
              <a:t>Общая численность населения, относящегося к коренным малочисленным народам Российской Федерации, в 2010 году возросла по сравнению с 2002 годом на 9567 человек и составила 316011 человек.</a:t>
            </a:r>
          </a:p>
          <a:p>
            <a:r>
              <a:rPr lang="ru-RU" sz="9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9000" dirty="0" err="1" smtClean="0">
                <a:latin typeface="Times New Roman" pitchFamily="18" charset="0"/>
                <a:cs typeface="Times New Roman" pitchFamily="18" charset="0"/>
              </a:rPr>
              <a:t>межпереписной</a:t>
            </a:r>
            <a:r>
              <a:rPr lang="ru-RU" sz="9000" dirty="0" smtClean="0">
                <a:latin typeface="Times New Roman" pitchFamily="18" charset="0"/>
                <a:cs typeface="Times New Roman" pitchFamily="18" charset="0"/>
              </a:rPr>
              <a:t> период – восемь лет – увеличилась численность только шестнадцати народов: абазины, долганы, ительмены, манси, ненцы, сету, сойоты, </a:t>
            </a:r>
            <a:r>
              <a:rPr lang="ru-RU" sz="9000" dirty="0" err="1" smtClean="0">
                <a:latin typeface="Times New Roman" pitchFamily="18" charset="0"/>
                <a:cs typeface="Times New Roman" pitchFamily="18" charset="0"/>
              </a:rPr>
              <a:t>теленгиты</a:t>
            </a:r>
            <a:r>
              <a:rPr lang="ru-RU" sz="9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000" dirty="0" err="1" smtClean="0">
                <a:latin typeface="Times New Roman" pitchFamily="18" charset="0"/>
                <a:cs typeface="Times New Roman" pitchFamily="18" charset="0"/>
              </a:rPr>
              <a:t>тубалары</a:t>
            </a:r>
            <a:r>
              <a:rPr lang="ru-RU" sz="9000" dirty="0" smtClean="0">
                <a:latin typeface="Times New Roman" pitchFamily="18" charset="0"/>
                <a:cs typeface="Times New Roman" pitchFamily="18" charset="0"/>
              </a:rPr>
              <a:t>, ханты, </a:t>
            </a:r>
            <a:r>
              <a:rPr lang="ru-RU" sz="9000" dirty="0" err="1" smtClean="0">
                <a:latin typeface="Times New Roman" pitchFamily="18" charset="0"/>
                <a:cs typeface="Times New Roman" pitchFamily="18" charset="0"/>
              </a:rPr>
              <a:t>челканцы</a:t>
            </a:r>
            <a:r>
              <a:rPr lang="ru-RU" sz="9000" dirty="0" smtClean="0">
                <a:latin typeface="Times New Roman" pitchFamily="18" charset="0"/>
                <a:cs typeface="Times New Roman" pitchFamily="18" charset="0"/>
              </a:rPr>
              <a:t>, чукчи, шапсуги, эвенки, эвены и юкагиры.</a:t>
            </a:r>
          </a:p>
          <a:p>
            <a:r>
              <a:rPr lang="ru-RU" sz="9000" dirty="0" smtClean="0">
                <a:latin typeface="Times New Roman" pitchFamily="18" charset="0"/>
                <a:cs typeface="Times New Roman" pitchFamily="18" charset="0"/>
              </a:rPr>
              <a:t>По остальным включенным в перечень малочисленных народов отмечено снижение численности. Один народ совсем исчез. Алюторцы, который по данным переписи населения 2002 года было 12 человек, в 2010 году переписью не зафиксированы.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72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 занятием сойотов на протяжении веков, как и сейчас, является кочевое скотоводство (в том числе разведение оленей, яков).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 сойотов после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тюркизации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сойотско-цатанский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язык (близкий тувинскому). По переписи 2002 г. в Бурятии из 2739 сойотов бурятским владеют 2623 чел. (96%), а 2 429 чел. — также и русским (89%).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Сойоты // Сибирь. Атлас Азиатской России.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СОЙОТЫ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2\Desktop\НАРОДЫ\СОЙОТЫ\сой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76672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СОЙОТЫ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2\Desktop\НАРОДЫ\СОЙОТЫ\сой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157192"/>
            <a:ext cx="2209800" cy="1428750"/>
          </a:xfrm>
          <a:prstGeom prst="rect">
            <a:avLst/>
          </a:prstGeom>
          <a:noFill/>
        </p:spPr>
      </p:pic>
      <p:pic>
        <p:nvPicPr>
          <p:cNvPr id="10243" name="Picture 3" descr="C:\Users\2\Desktop\НАРОДЫ\СОЙОТЫ\сойо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143125" cy="1428750"/>
          </a:xfrm>
          <a:prstGeom prst="rect">
            <a:avLst/>
          </a:prstGeom>
          <a:noFill/>
        </p:spPr>
      </p:pic>
      <p:pic>
        <p:nvPicPr>
          <p:cNvPr id="10244" name="Picture 4" descr="C:\Users\2\Desktop\НАРОДЫ\СОЙОТЫ\сойоты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00808"/>
            <a:ext cx="2143125" cy="1428750"/>
          </a:xfrm>
          <a:prstGeom prst="rect">
            <a:avLst/>
          </a:prstGeom>
          <a:noFill/>
        </p:spPr>
      </p:pic>
      <p:pic>
        <p:nvPicPr>
          <p:cNvPr id="10245" name="Picture 5" descr="C:\Users\2\Desktop\НАРОДЫ\СОЙОТЫ\сойоты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717032"/>
            <a:ext cx="1914525" cy="1428750"/>
          </a:xfrm>
          <a:prstGeom prst="rect">
            <a:avLst/>
          </a:prstGeom>
          <a:noFill/>
        </p:spPr>
      </p:pic>
      <p:pic>
        <p:nvPicPr>
          <p:cNvPr id="10246" name="Picture 6" descr="C:\Users\2\Desktop\НАРОДЫ\СОЙОТЫ\со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772816"/>
            <a:ext cx="2143125" cy="1428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43808" y="1412776"/>
            <a:ext cx="4572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Численность сойотов 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населённых пунктах (2002 г.)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Республика Бурятия: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улус Сорок 614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село Орлик569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село Хужир 314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 Улан-Удэ191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улус Хурга159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посёлок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Боксон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139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улус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Алаг-Шулун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134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База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микроданных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Всероссийской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переписи населения 2002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ШАПСУГИ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2\Desktop\1355843974_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064896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ШАПСУГИ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2\Desktop\ШШШШШШ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88840"/>
            <a:ext cx="2625080" cy="19442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1412776"/>
            <a:ext cx="46085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переписи 2002 года в России проживает 3,2 тысяч шапсугов; по переписи 2010 года — 3,9 тысяч.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Шапсу́ги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говорят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шапсугском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диалекте адыгейского языка, относящемся к абхазо-адыгской семье языков.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российскому законодательству официально являются малым народом.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5157192"/>
            <a:ext cx="5076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Единый перечень коренных малочисленных народов Российской Федерации (утв. постановлением Правительства РФ от 24 марта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г. N 255) (с изменениями от 13 октября 2008 г., 18 мая, 17 июня, 2 сентября 2010 г.)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России живут на территории исторической </a:t>
            </a:r>
            <a:r>
              <a:rPr lang="ru-RU" dirty="0" err="1" smtClean="0"/>
              <a:t>Шапсугии</a:t>
            </a:r>
            <a:r>
              <a:rPr lang="ru-RU" dirty="0" smtClean="0"/>
              <a:t> — в Туапсинском районе и Сочи (</a:t>
            </a:r>
            <a:r>
              <a:rPr lang="ru-RU" dirty="0" err="1" smtClean="0"/>
              <a:t>Лазаревский</a:t>
            </a:r>
            <a:r>
              <a:rPr lang="ru-RU" dirty="0" smtClean="0"/>
              <a:t> район) </a:t>
            </a:r>
            <a:r>
              <a:rPr lang="ru-RU" dirty="0" err="1" smtClean="0"/>
              <a:t>вКраснодарском</a:t>
            </a:r>
            <a:r>
              <a:rPr lang="ru-RU" dirty="0" smtClean="0"/>
              <a:t> крае, а также в Адыгее.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ШАПСУГИ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5010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 Шапсуги // Энциклопедический словарь Брокгауза и </a:t>
            </a:r>
            <a:r>
              <a:rPr lang="ru-RU" dirty="0" err="1" smtClean="0"/>
              <a:t>Ефрона</a:t>
            </a:r>
            <a:r>
              <a:rPr lang="ru-RU" dirty="0" smtClean="0"/>
              <a:t>: В 86 томах (82 т. и 4 доп.). — СПб., 1890—1907.</a:t>
            </a:r>
            <a:endParaRPr lang="ru-RU" dirty="0"/>
          </a:p>
        </p:txBody>
      </p:sp>
      <p:pic>
        <p:nvPicPr>
          <p:cNvPr id="1026" name="Picture 2" descr="C:\Users\2\Desktop\ШШШШШШ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01008"/>
            <a:ext cx="388843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ШАПСУГИ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2\Desktop\НАРОДЫ\ШАПСУГИ\шапсуги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437112"/>
            <a:ext cx="2332087" cy="19328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48478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Ведущие отрасли хозяйства — земледелие и садоводство. Традиционная культура шапсугов характеризовалась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общеадыгскими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чертами. Они сеяли просо, в меньшем количестве пшеницу, полбу, рожь, ячмень,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овeс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с конца 18 века распространилась кукуруза. В горах разводили крупный и мелкий рогатый скот, занимались коневодством. Значительное место в хозяйстве шапсугов принадлежало садоводству и виноградарству; занимались также пчеловодством. В материальной культуре традиционные элементы сохранились в пище (мамалыга из кукурузной муки, широкое употребление молочных продуктов, в частности сыров).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6237312"/>
            <a:ext cx="3788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Энциклопедический словарь. 2009.</a:t>
            </a:r>
            <a:endParaRPr lang="ru-RU" dirty="0"/>
          </a:p>
        </p:txBody>
      </p:sp>
      <p:pic>
        <p:nvPicPr>
          <p:cNvPr id="7" name="Picture 2" descr="C:\Users\2\Desktop\ШШШШШ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412776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2\Desktop\НАРОДЫ\ШАПСУГИ\шап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797152"/>
            <a:ext cx="2009775" cy="1644774"/>
          </a:xfrm>
          <a:prstGeom prst="rect">
            <a:avLst/>
          </a:prstGeom>
          <a:noFill/>
        </p:spPr>
      </p:pic>
      <p:pic>
        <p:nvPicPr>
          <p:cNvPr id="5" name="Picture 5" descr="C:\Users\2\Desktop\НАРОДЫ\ШАПСУГИ\шапсуг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132856"/>
            <a:ext cx="1663055" cy="214883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6707088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Мужчины-шапсуги носят папахи в сочетании с европейским костюмом, женщины — </a:t>
            </a:r>
            <a:r>
              <a:rPr lang="ru-RU" dirty="0" err="1" smtClean="0"/>
              <a:t>наголовныс</a:t>
            </a:r>
            <a:r>
              <a:rPr lang="ru-RU" dirty="0" smtClean="0"/>
              <a:t> платки. В общественно-семейном быту сохраняются патриархальные нормы: семейно-родовая солидарность, уважение к старшим, общинная взаимопомощь. Свадьбы обычно многолюдны и могут продолжаться несколько дней, сопровождаются конными состязаниями. Доисламские верования включали культ </a:t>
            </a:r>
            <a:r>
              <a:rPr lang="ru-RU" dirty="0" err="1" smtClean="0"/>
              <a:t>общеадыгских</a:t>
            </a:r>
            <a:r>
              <a:rPr lang="ru-RU" dirty="0" smtClean="0"/>
              <a:t> божеств — грома и молнии </a:t>
            </a:r>
            <a:r>
              <a:rPr lang="ru-RU" dirty="0" err="1" smtClean="0"/>
              <a:t>Шибле</a:t>
            </a:r>
            <a:r>
              <a:rPr lang="ru-RU" dirty="0" smtClean="0"/>
              <a:t>, плодородия </a:t>
            </a:r>
            <a:r>
              <a:rPr lang="ru-RU" dirty="0" err="1" smtClean="0"/>
              <a:t>Созереша</a:t>
            </a:r>
            <a:r>
              <a:rPr lang="ru-RU" dirty="0" smtClean="0"/>
              <a:t>, покровителей скотоводства </a:t>
            </a:r>
            <a:r>
              <a:rPr lang="ru-RU" dirty="0" err="1" smtClean="0"/>
              <a:t>Емиша</a:t>
            </a:r>
            <a:r>
              <a:rPr lang="ru-RU" dirty="0" smtClean="0"/>
              <a:t>, </a:t>
            </a:r>
            <a:r>
              <a:rPr lang="ru-RU" dirty="0" err="1" smtClean="0"/>
              <a:t>Ахина</a:t>
            </a:r>
            <a:r>
              <a:rPr lang="ru-RU" dirty="0" smtClean="0"/>
              <a:t>, </a:t>
            </a:r>
            <a:r>
              <a:rPr lang="ru-RU" dirty="0" err="1" smtClean="0"/>
              <a:t>Хакусташа</a:t>
            </a:r>
            <a:r>
              <a:rPr lang="ru-RU" dirty="0" smtClean="0"/>
              <a:t>, кузнечного ремесла </a:t>
            </a:r>
            <a:r>
              <a:rPr lang="ru-RU" dirty="0" err="1" smtClean="0"/>
              <a:t>Тлепша</a:t>
            </a:r>
            <a:r>
              <a:rPr lang="ru-RU" dirty="0" smtClean="0"/>
              <a:t>, а также священных рощ. Во время засух устраивали обряд вызывания дождя </a:t>
            </a:r>
            <a:r>
              <a:rPr lang="ru-RU" dirty="0" err="1" smtClean="0"/>
              <a:t>Ханцегуаше</a:t>
            </a:r>
            <a:r>
              <a:rPr lang="ru-RU" dirty="0" smtClean="0"/>
              <a:t>: наряженную куклу проносили по всему аулу, а затем топили в речке. Фольклор включает разнообразные по сюжетам сказки,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ШАПСУГИ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6093296"/>
            <a:ext cx="3788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Энциклопедический словарь. 2009.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2\Desktop\seto7С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064896" cy="55054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СЕТУ</a:t>
            </a: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2348880"/>
            <a:ext cx="4834880" cy="37471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СЕТУ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2\Desktop\seto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988840"/>
            <a:ext cx="1905000" cy="2905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6288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Сету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— этнографическая группа эстонцев, проживающая в пограничной зоне Эстонии и в Печорском районе Псковской области и со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здавшая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свою самобытную культуру: говорит на особом диалекте эстонского языка , по национальной одежде и православным обычаям близка к русским и белорусам. Своё место компактного проживания сету называют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Сетумаа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«земля Сету».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Сетумаа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зона пограничья нескольких культур. Здесь до настоящего времени сохранились традиции, общие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волжско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финских,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прибалтийско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финских и славянских народов.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5987008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одежде традиционен белый цвет, но нередок и синий. Оторочки кафтана, орнамент на рукавах, передник, как правило, красного цвета. Традиционное украшение женщин сету - «</a:t>
            </a:r>
            <a:r>
              <a:rPr lang="ru-RU" dirty="0" err="1" smtClean="0"/>
              <a:t>сыльг</a:t>
            </a:r>
            <a:r>
              <a:rPr lang="ru-RU" dirty="0" smtClean="0"/>
              <a:t>». Это большая серебряная бляха в форме полушария, закрывающая всю грудь, серебряные цепочки с навешенными монетами, крестики. Нашейное украшение в форме листьев, число которых доходило до дюжины, называется «</a:t>
            </a:r>
            <a:r>
              <a:rPr lang="ru-RU" dirty="0" err="1" smtClean="0"/>
              <a:t>лехет</a:t>
            </a:r>
            <a:r>
              <a:rPr lang="ru-RU" dirty="0" smtClean="0"/>
              <a:t>». </a:t>
            </a:r>
            <a:r>
              <a:rPr lang="ru-RU" dirty="0" err="1" smtClean="0"/>
              <a:t>Сетуские</a:t>
            </a:r>
            <a:r>
              <a:rPr lang="ru-RU" dirty="0" smtClean="0"/>
              <a:t> женщины по примеру русских стали носить серёжки, хотя для эстонок серёжки не типичны.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СЕТУ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2\Desktop\НАРОДЫ\СЕТУ\сету 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429000"/>
            <a:ext cx="2114153" cy="27089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72200" y="1484784"/>
            <a:ext cx="27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Алексеев Ю.В., Манаков А.Г. </a:t>
            </a:r>
            <a:r>
              <a:rPr lang="ru-RU" i="1" dirty="0" smtClean="0"/>
              <a:t>Народ сету: между Россией и Эстонией.</a:t>
            </a:r>
            <a:r>
              <a:rPr lang="ru-RU" dirty="0" smtClean="0"/>
              <a:t> </a:t>
            </a:r>
            <a:r>
              <a:rPr lang="ru-RU" dirty="0" err="1" smtClean="0"/>
              <a:t>М.:Издательство</a:t>
            </a:r>
            <a:r>
              <a:rPr lang="ru-RU" dirty="0" smtClean="0"/>
              <a:t> «Европа», 104 с. 2005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\Desktop\ДОЛГАНЫ\долга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848872" cy="559095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60648"/>
            <a:ext cx="8305800" cy="86409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ДОЛГАНЫ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2\Desktop\se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6672"/>
            <a:ext cx="1905000" cy="290512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СЕТУ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340768"/>
            <a:ext cx="7020272" cy="55172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данным Всероссийской переписи населения 2002 года, в Псковской области проживает 176 человек народности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(сету). Современная территория расселения сету в Печорском районе - это деревни и хутора сету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Круппской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волости вдоль эстонской границы, кроме того - расположение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западном направлении от Нового Изборска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Паникови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чей с небольшим ответвлением в сторону города Печоры. Здесь действует этнокультурное общество сету, членами которого являются все сету , проживающие на территории Печорского района. В деревне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есть музей - усадьба народности сету.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Печорах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осталась и одна школа, в которой по желанию ученика, его родителей обучение ведётся на языке сету. При школе существует небольшая фольклорная группа, где учащиеся приобщаются к языку сету, их традициям и национальному искусству.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2320" y="3441680"/>
            <a:ext cx="1331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Алексеев Ю.В., Манаков А.Г. </a:t>
            </a:r>
            <a:r>
              <a:rPr lang="ru-RU" i="1" dirty="0" smtClean="0"/>
              <a:t>Народ сету: между Россией и Эстонией.</a:t>
            </a:r>
            <a:r>
              <a:rPr lang="ru-RU" dirty="0" smtClean="0"/>
              <a:t> </a:t>
            </a:r>
            <a:r>
              <a:rPr lang="ru-RU" dirty="0" err="1" smtClean="0"/>
              <a:t>М.:Издательство</a:t>
            </a:r>
            <a:r>
              <a:rPr lang="ru-RU" dirty="0" smtClean="0"/>
              <a:t> «Европа», 104 с. 2005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СЕТУ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2\Desktop\НАРОДЫ\СЕТУ\сету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933056"/>
            <a:ext cx="2143125" cy="1428750"/>
          </a:xfrm>
          <a:prstGeom prst="rect">
            <a:avLst/>
          </a:prstGeom>
          <a:noFill/>
        </p:spPr>
      </p:pic>
      <p:pic>
        <p:nvPicPr>
          <p:cNvPr id="2052" name="Picture 4" descr="C:\Users\2\Desktop\НАРОДЫ\СЕТУ\сету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509120"/>
            <a:ext cx="1724025" cy="1200150"/>
          </a:xfrm>
          <a:prstGeom prst="rect">
            <a:avLst/>
          </a:prstGeom>
          <a:noFill/>
        </p:spPr>
      </p:pic>
      <p:pic>
        <p:nvPicPr>
          <p:cNvPr id="2054" name="Picture 6" descr="C:\Users\2\Desktop\НАРОДЫ\СЕТУ\сет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157192"/>
            <a:ext cx="1905000" cy="14287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1700808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Наибольшее количество сету (34 человека) в 2002 году проживало в городе Печоры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итогам переписи населения 2002 года, из 172 сету в Псковской области, 170 — в Печорском районе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ДОЛГАНЫ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2\Desktop\ДОЛГАНЫ\долганы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4664"/>
            <a:ext cx="3803501" cy="27363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198884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Долганы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тюркоязычный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народ в России (всего 7900 чел., в Таймырском Долгано-Ненецком муниципальном районе Красноярского края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5500 чел., в Якутии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1900 чел.). Верующие — православные.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Долганы // Сибирь. Атлас Азиатской России.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ДОЛГАНЫ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2\Desktop\ДОЛГАНЫ\долганы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8"/>
            <a:ext cx="3273152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2708920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Долганская</a:t>
            </a:r>
            <a:r>
              <a:rPr lang="ru-RU" dirty="0" smtClean="0"/>
              <a:t> народность сложилась в XIX— начале XX вв. из переселившихся с рек Лена и Оленёк эвенков, якутов, местных эвенков, отдельных семей </a:t>
            </a:r>
            <a:r>
              <a:rPr lang="ru-RU" dirty="0" err="1" smtClean="0"/>
              <a:t>энцев</a:t>
            </a:r>
            <a:r>
              <a:rPr lang="ru-RU" dirty="0" smtClean="0"/>
              <a:t> и так называемых </a:t>
            </a:r>
            <a:r>
              <a:rPr lang="ru-RU" dirty="0" err="1" smtClean="0"/>
              <a:t>затундренныхкрестьян</a:t>
            </a:r>
            <a:r>
              <a:rPr lang="ru-RU" dirty="0" smtClean="0"/>
              <a:t>. </a:t>
            </a:r>
            <a:r>
              <a:rPr lang="ru-RU" dirty="0" err="1" smtClean="0"/>
              <a:t>Энциклопедическийсловарь</a:t>
            </a:r>
            <a:r>
              <a:rPr lang="ru-RU" dirty="0" smtClean="0"/>
              <a:t> Брокгауза и </a:t>
            </a:r>
            <a:r>
              <a:rPr lang="ru-RU" dirty="0" err="1" smtClean="0"/>
              <a:t>Ефрона</a:t>
            </a:r>
            <a:r>
              <a:rPr lang="ru-RU" dirty="0" smtClean="0"/>
              <a:t>, издававшийся в конце XIX — начале XX веков, отмечает, что </a:t>
            </a:r>
            <a:r>
              <a:rPr lang="ru-RU" i="1" dirty="0" smtClean="0"/>
              <a:t>«некоторая часть якутов перешла в Енисейскую губернию, в Туруханский край, где они успели совершенно </a:t>
            </a:r>
            <a:r>
              <a:rPr lang="ru-RU" i="1" dirty="0" err="1" smtClean="0"/>
              <a:t>объякутить</a:t>
            </a:r>
            <a:r>
              <a:rPr lang="ru-RU" i="1" dirty="0" smtClean="0"/>
              <a:t> долган — небольшое тунгусское племя, точно так же, как и русских, заброшенных в дальние углы Якутского края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Долганы // Сибирь. Атлас Азиатской России.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ДОЛГАНЫ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2\Desktop\ДОЛГАНЫ\долганы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2656"/>
            <a:ext cx="3736826" cy="29523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4077072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Есть две точки зрения по вопросу о происхождении долган. Первая заключается в том, что долганы — самостоятельный по происхождению этнос, со своей самостоятельной культурой и языком, а вторая — в том, что долганы являются одной из групп северных якутов-оленеводов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20888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Ушницкий</a:t>
            </a:r>
            <a:r>
              <a:rPr lang="ru-RU" dirty="0" smtClean="0"/>
              <a:t> в своей работе «Тунгусские роды Якутии XVII в.: вопросы происхождения и этнической принадлежности» пишет: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ДОЛГАНЫ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2\Desktop\ДОЛГАНЫ\долганы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4168874" cy="28803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3284984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Долганский</a:t>
            </a:r>
            <a:r>
              <a:rPr lang="ru-RU" dirty="0" smtClean="0"/>
              <a:t> язык входит в якутскую группу тюркских языков. В его основе лежит якутский язык, который подвергся воздействию эвенкийского. По мнению Е. И. </a:t>
            </a:r>
            <a:r>
              <a:rPr lang="ru-RU" dirty="0" err="1" smtClean="0"/>
              <a:t>Убрятовой</a:t>
            </a:r>
            <a:r>
              <a:rPr lang="ru-RU" dirty="0" smtClean="0"/>
              <a:t>, </a:t>
            </a:r>
            <a:r>
              <a:rPr lang="ru-RU" dirty="0" err="1" smtClean="0"/>
              <a:t>долганский</a:t>
            </a:r>
            <a:r>
              <a:rPr lang="ru-RU" dirty="0" smtClean="0"/>
              <a:t> язык сложился в результате распространения якутского языка среди эвенков рода </a:t>
            </a:r>
            <a:r>
              <a:rPr lang="ru-RU" dirty="0" err="1" smtClean="0"/>
              <a:t>Дулган</a:t>
            </a:r>
            <a:r>
              <a:rPr lang="ru-RU" dirty="0" smtClean="0"/>
              <a:t> в конце XVI века и позднее среди других групп эвенков.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долганском</a:t>
            </a:r>
            <a:r>
              <a:rPr lang="ru-RU" dirty="0" smtClean="0"/>
              <a:t> языке выделяются норильский, </a:t>
            </a:r>
            <a:r>
              <a:rPr lang="ru-RU" dirty="0" err="1" smtClean="0"/>
              <a:t>пясинский</a:t>
            </a:r>
            <a:r>
              <a:rPr lang="ru-RU" dirty="0" smtClean="0"/>
              <a:t>, </a:t>
            </a:r>
            <a:r>
              <a:rPr lang="ru-RU" dirty="0" err="1" smtClean="0"/>
              <a:t>авамский</a:t>
            </a:r>
            <a:r>
              <a:rPr lang="ru-RU" dirty="0" smtClean="0"/>
              <a:t>, </a:t>
            </a:r>
            <a:r>
              <a:rPr lang="ru-RU" dirty="0" err="1" smtClean="0"/>
              <a:t>хатангский</a:t>
            </a:r>
            <a:r>
              <a:rPr lang="ru-RU" dirty="0" smtClean="0"/>
              <a:t> и </a:t>
            </a:r>
            <a:r>
              <a:rPr lang="ru-RU" dirty="0" err="1" smtClean="0"/>
              <a:t>попигайский</a:t>
            </a:r>
            <a:r>
              <a:rPr lang="ru-RU" dirty="0" smtClean="0"/>
              <a:t> говоры</a:t>
            </a:r>
            <a:r>
              <a:rPr lang="ru-RU" baseline="30000" dirty="0" smtClean="0"/>
              <a:t>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Долганы // Народы России. Атлас культур и религий.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ДОЛГАНЫ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2\Desktop\ДОЛГАНЫ\долганы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192" y="3501008"/>
            <a:ext cx="4367808" cy="3203848"/>
          </a:xfrm>
          <a:prstGeom prst="rect">
            <a:avLst/>
          </a:prstGeom>
          <a:noFill/>
        </p:spPr>
      </p:pic>
      <p:pic>
        <p:nvPicPr>
          <p:cNvPr id="4099" name="Picture 3" descr="C:\Users\2\Desktop\ДОЛГАНЫ\долгпны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248472" cy="2776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47667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Оленеводство у долган имеет явно скрещенный характер.  Летняя вьючно-верховая езда на оленях - тунгусского типа (Рис. 3), зимняя езда на санках – самодийского, хотя с тунгусским передовым. Долганы доят оленей как тунгусы, но имеют пастушьих собак, 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самодийцы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 низкие нарты  турку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туркучанка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очень напоминают русские нарты для езды на собаках.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Долгих Б.О.</a:t>
            </a:r>
            <a:r>
              <a:rPr lang="ru-RU" dirty="0" smtClean="0"/>
              <a:t> Происхождение долган // Сибирский этнографический сборник.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ДОЛГАНЫ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2\Desktop\ДОЛГАНЫ\долгпны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4664"/>
            <a:ext cx="3973736" cy="2587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772816"/>
            <a:ext cx="6876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Одежда таймырских народов так же хорошо приспособлена к суровым климатическим условиям, в которых они обитают, и промысловой деятельности. Выделка шкур с помощью скребков, рукоятки которых выглядели как произведения искусства, а также шитье одежды считалось обязанностью женщин.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долган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кроевая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национальная одежда. Ее характеризует немного удлиненный задний подол. Это объясняется долганами так: когда они садятся  на холодную землю, этот удлиненный подол заменяет им дополнительную подстилку. Одежду и обувь шили жильными нитками. Украшали одежду вышивкой различных орнаментов, которые представляют собой красивый рисунок из сочетаний красивых узоров, он таит в себе определенную информацию, которую хотела заложить мастерица. Вышивка может представлять собой рассказ о жизни племени, сказку, песню.  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Долганы .Энциклопедический словарь Брокгауза и </a:t>
            </a:r>
            <a:r>
              <a:rPr lang="ru-RU" dirty="0" err="1" smtClean="0"/>
              <a:t>Ефрона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264</TotalTime>
  <Words>1183</Words>
  <Application>Microsoft Office PowerPoint</Application>
  <PresentationFormat>Экран (4:3)</PresentationFormat>
  <Paragraphs>102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  МАЛОЧИСЛЕННЫЕ И ВЫМИРАЮЩИЕ  НАРОДОВ  РОССИИ</vt:lpstr>
      <vt:lpstr>Слайд 2</vt:lpstr>
      <vt:lpstr>ДОЛГАНЫ</vt:lpstr>
      <vt:lpstr>ДОЛГАНЫ</vt:lpstr>
      <vt:lpstr>ДОЛГАНЫ</vt:lpstr>
      <vt:lpstr>ДОЛГАНЫ</vt:lpstr>
      <vt:lpstr>ДОЛГАНЫ</vt:lpstr>
      <vt:lpstr>ДОЛГАНЫ</vt:lpstr>
      <vt:lpstr>ДОЛГАНЫ</vt:lpstr>
      <vt:lpstr>                    КАМЧАДАЛЫ</vt:lpstr>
      <vt:lpstr>КАМЧАДАЛЫ</vt:lpstr>
      <vt:lpstr>КАМЧАДАЛЫ</vt:lpstr>
      <vt:lpstr>КАМЧАДАЛЫ</vt:lpstr>
      <vt:lpstr>КАМЧАДАЛЫ</vt:lpstr>
      <vt:lpstr>                       ВОДЬ</vt:lpstr>
      <vt:lpstr>ВОДЬ</vt:lpstr>
      <vt:lpstr>ВОДЬ</vt:lpstr>
      <vt:lpstr>ВОДЬ</vt:lpstr>
      <vt:lpstr>СОЙОТЫ</vt:lpstr>
      <vt:lpstr>СОЙОТЫ</vt:lpstr>
      <vt:lpstr>СОЙОТЫ</vt:lpstr>
      <vt:lpstr>                      ШАПСУГИ</vt:lpstr>
      <vt:lpstr>ШАПСУГИ</vt:lpstr>
      <vt:lpstr>ШАПСУГИ</vt:lpstr>
      <vt:lpstr>ШАПСУГИ</vt:lpstr>
      <vt:lpstr>ШАПСУГИ</vt:lpstr>
      <vt:lpstr>                      СЕТУ</vt:lpstr>
      <vt:lpstr>СЕТУ</vt:lpstr>
      <vt:lpstr>СЕТУ</vt:lpstr>
      <vt:lpstr>СЕТУ</vt:lpstr>
      <vt:lpstr>СЕТУ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2</cp:lastModifiedBy>
  <cp:revision>33</cp:revision>
  <dcterms:created xsi:type="dcterms:W3CDTF">2014-02-02T16:19:16Z</dcterms:created>
  <dcterms:modified xsi:type="dcterms:W3CDTF">2018-12-03T17:32:12Z</dcterms:modified>
</cp:coreProperties>
</file>