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80" r:id="rId4"/>
    <p:sldId id="283" r:id="rId5"/>
    <p:sldId id="314" r:id="rId6"/>
    <p:sldId id="284" r:id="rId7"/>
    <p:sldId id="285" r:id="rId8"/>
    <p:sldId id="286" r:id="rId9"/>
    <p:sldId id="287" r:id="rId10"/>
    <p:sldId id="288" r:id="rId11"/>
    <p:sldId id="312" r:id="rId12"/>
    <p:sldId id="290" r:id="rId13"/>
    <p:sldId id="292" r:id="rId14"/>
    <p:sldId id="298" r:id="rId15"/>
    <p:sldId id="307" r:id="rId16"/>
    <p:sldId id="293" r:id="rId17"/>
    <p:sldId id="291" r:id="rId18"/>
    <p:sldId id="299" r:id="rId19"/>
    <p:sldId id="301" r:id="rId20"/>
    <p:sldId id="302" r:id="rId21"/>
    <p:sldId id="313" r:id="rId22"/>
    <p:sldId id="295" r:id="rId23"/>
    <p:sldId id="297" r:id="rId24"/>
    <p:sldId id="303" r:id="rId25"/>
    <p:sldId id="300" r:id="rId26"/>
    <p:sldId id="305" r:id="rId27"/>
    <p:sldId id="304" r:id="rId28"/>
    <p:sldId id="308" r:id="rId29"/>
    <p:sldId id="309" r:id="rId30"/>
    <p:sldId id="310" r:id="rId31"/>
    <p:sldId id="311" r:id="rId32"/>
    <p:sldId id="306" r:id="rId33"/>
    <p:sldId id="270" r:id="rId34"/>
    <p:sldId id="277" r:id="rId35"/>
    <p:sldId id="278" r:id="rId36"/>
    <p:sldId id="275" r:id="rId37"/>
    <p:sldId id="258" r:id="rId38"/>
    <p:sldId id="259" r:id="rId39"/>
    <p:sldId id="261" r:id="rId40"/>
    <p:sldId id="271" r:id="rId41"/>
    <p:sldId id="263" r:id="rId42"/>
    <p:sldId id="272" r:id="rId43"/>
    <p:sldId id="276" r:id="rId44"/>
    <p:sldId id="273" r:id="rId45"/>
    <p:sldId id="260" r:id="rId46"/>
    <p:sldId id="262" r:id="rId47"/>
    <p:sldId id="264" r:id="rId48"/>
    <p:sldId id="256" r:id="rId49"/>
    <p:sldId id="257" r:id="rId50"/>
    <p:sldId id="274" r:id="rId51"/>
    <p:sldId id="26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1F42-3791-491A-9A63-4A36A2E720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6F67-8617-4646-9A46-7B847A7F1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andex.ru/images/search?p=1&amp;text=%D1%83%D1%85%D0%BE&amp;img_url=http://static7.depositphotos.com/1001208/682/i/950/depositphotos_6820204-Ear-women-as-part-of-the-body..jpg&amp;pos=37&amp;rpt=simage&amp;_=145069012200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s://yandex.ru/images/search?text=%D1%81%D0%B5%D1%80%D0%B4%D1%86%D0%B5%20%D1%87%D0%B5%D0%BB%D0%BE%D0%B2%D0%B5%D0%BA%D0%B0&amp;img_url=http://www.dts24.pl/wp-content/uploads/2014/07/serce-sie-zuzywa.jpg&amp;pos=20&amp;rpt=simage&amp;_=145069035465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172400" cy="2520280"/>
          </a:xfrm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ХЪАЗТЫ ХУЫЗТЫ ЭФФЕКТИВОН МАДЗ</a:t>
            </a:r>
            <a:r>
              <a:rPr lang="en-US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Ǽ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ЛТТ</a:t>
            </a:r>
            <a:r>
              <a:rPr lang="en-US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Ǽ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ИРОН </a:t>
            </a:r>
            <a:r>
              <a:rPr lang="en-US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Ǽ</a:t>
            </a: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ВЗАДЖЫ УРОКТЫ </a:t>
            </a:r>
            <a:r>
              <a:rPr lang="ru-RU" sz="5400" b="1" dirty="0" smtClean="0">
                <a:solidFill>
                  <a:srgbClr val="FF0000"/>
                </a:solidFill>
              </a:rPr>
              <a:t>  » 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</a:rPr>
              <a:t>Хæс 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Лæвæрд нымæцонтæ ныффыссын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тетрæдты,саразын сæ хъæугæ хуыз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u="sng" dirty="0" err="1"/>
              <a:t>1.бæрцон</a:t>
            </a:r>
            <a:r>
              <a:rPr lang="ru-RU" dirty="0" err="1"/>
              <a:t>  </a:t>
            </a:r>
            <a:r>
              <a:rPr lang="ru-RU" dirty="0"/>
              <a:t>2. </a:t>
            </a:r>
            <a:r>
              <a:rPr lang="ru-RU" u="sng" dirty="0" err="1"/>
              <a:t>рæнхъон</a:t>
            </a:r>
            <a:r>
              <a:rPr lang="ru-RU" dirty="0" err="1"/>
              <a:t>  </a:t>
            </a:r>
            <a:r>
              <a:rPr lang="ru-RU" dirty="0"/>
              <a:t>3.</a:t>
            </a:r>
            <a:r>
              <a:rPr lang="ru-RU" u="sng" dirty="0"/>
              <a:t>дихон</a:t>
            </a:r>
            <a:r>
              <a:rPr lang="ru-RU" dirty="0"/>
              <a:t>  4.</a:t>
            </a:r>
            <a:r>
              <a:rPr lang="ru-RU" u="sng" dirty="0"/>
              <a:t>мурон</a:t>
            </a:r>
            <a:r>
              <a:rPr lang="ru-RU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1                   2             6            1.5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15                 4              1000      5.8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100                70             12          16.7</a:t>
            </a:r>
          </a:p>
        </p:txBody>
      </p:sp>
      <p:pic>
        <p:nvPicPr>
          <p:cNvPr id="17414" name="Picture 6" descr="i?id=238657152-4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2925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9328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Кълеткæты  нымæцты бæсты сæвæрут дамгъæтæ, алфавитмæ гæсгæ уыцы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нымæц чи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æййафы.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95736" y="3212976"/>
          <a:ext cx="4281631" cy="504056"/>
        </p:xfrm>
        <a:graphic>
          <a:graphicData uri="http://schemas.openxmlformats.org/drawingml/2006/table">
            <a:tbl>
              <a:tblPr/>
              <a:tblGrid>
                <a:gridCol w="856023"/>
                <a:gridCol w="862084"/>
                <a:gridCol w="854508"/>
                <a:gridCol w="854508"/>
                <a:gridCol w="854508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im1-tub-ru.yandex.net/i?id=383c5ba33e14ca7b9d97bb67e6d4169f&amp;n=33&amp;h=190&amp;w=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941168"/>
            <a:ext cx="2290862" cy="172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effectLst/>
              </a:rPr>
              <a:t>Хæс: </a:t>
            </a:r>
            <a:r>
              <a:rPr lang="ru-RU" sz="3200" b="1" dirty="0" err="1">
                <a:solidFill>
                  <a:srgbClr val="FF0000"/>
                </a:solidFill>
                <a:effectLst/>
              </a:rPr>
              <a:t>Хауæнты формæтæм гæсгæ раст</a:t>
            </a:r>
            <a:r>
              <a:rPr lang="ru-RU" sz="32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/>
              </a:rPr>
              <a:t>сæвæрын нымæцон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827088" y="2060575"/>
            <a:ext cx="1296987" cy="302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Н. х.</a:t>
            </a:r>
          </a:p>
          <a:p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Г. х.</a:t>
            </a:r>
          </a:p>
          <a:p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Д. х.</a:t>
            </a:r>
          </a:p>
          <a:p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И. х.</a:t>
            </a:r>
          </a:p>
          <a:p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А. х.</a:t>
            </a:r>
          </a:p>
          <a:p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х.</a:t>
            </a: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042988" y="4724400"/>
            <a:ext cx="323850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Æ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1042988" y="5229225"/>
            <a:ext cx="9366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Ц. х.</a:t>
            </a:r>
          </a:p>
          <a:p>
            <a:r>
              <a:rPr lang="ru-RU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Х. х.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555875" y="1916113"/>
            <a:ext cx="3176588" cy="460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>
                <a:solidFill>
                  <a:srgbClr val="66FF33"/>
                </a:solidFill>
                <a:effectLst/>
              </a:rPr>
              <a:t>Фынддæсыл</a:t>
            </a:r>
          </a:p>
          <a:p>
            <a:r>
              <a:rPr lang="ru-RU" sz="3600">
                <a:solidFill>
                  <a:srgbClr val="66FF33"/>
                </a:solidFill>
                <a:effectLst/>
              </a:rPr>
              <a:t>Фынддæс</a:t>
            </a:r>
          </a:p>
          <a:p>
            <a:r>
              <a:rPr lang="ru-RU" sz="3600">
                <a:solidFill>
                  <a:srgbClr val="66FF33"/>
                </a:solidFill>
                <a:effectLst/>
              </a:rPr>
              <a:t>Фынддæсимæ</a:t>
            </a:r>
          </a:p>
          <a:p>
            <a:r>
              <a:rPr lang="ru-RU" sz="3600">
                <a:solidFill>
                  <a:srgbClr val="66FF33"/>
                </a:solidFill>
                <a:effectLst/>
              </a:rPr>
              <a:t>Фынддæсау</a:t>
            </a:r>
          </a:p>
          <a:p>
            <a:r>
              <a:rPr lang="ru-RU" sz="3600">
                <a:solidFill>
                  <a:srgbClr val="66FF33"/>
                </a:solidFill>
                <a:effectLst/>
              </a:rPr>
              <a:t>Фындд</a:t>
            </a:r>
            <a:r>
              <a:rPr lang="en-US" sz="3600">
                <a:solidFill>
                  <a:srgbClr val="66FF33"/>
                </a:solidFill>
                <a:effectLst/>
                <a:cs typeface="Tahoma" pitchFamily="34" charset="0"/>
              </a:rPr>
              <a:t>æ</a:t>
            </a:r>
            <a:r>
              <a:rPr lang="ru-RU" sz="3600">
                <a:solidFill>
                  <a:srgbClr val="66FF33"/>
                </a:solidFill>
                <a:effectLst/>
              </a:rPr>
              <a:t>сы</a:t>
            </a:r>
          </a:p>
          <a:p>
            <a:r>
              <a:rPr lang="ru-RU" sz="3600">
                <a:solidFill>
                  <a:srgbClr val="66FF33"/>
                </a:solidFill>
                <a:effectLst/>
              </a:rPr>
              <a:t>Фынддæсмæ</a:t>
            </a:r>
          </a:p>
          <a:p>
            <a:r>
              <a:rPr lang="ru-RU" sz="3600">
                <a:solidFill>
                  <a:srgbClr val="66FF33"/>
                </a:solidFill>
                <a:effectLst/>
              </a:rPr>
              <a:t>Фынддæсæй</a:t>
            </a:r>
          </a:p>
          <a:p>
            <a:r>
              <a:rPr lang="ru-RU" sz="3600">
                <a:solidFill>
                  <a:srgbClr val="66FF33"/>
                </a:solidFill>
                <a:effectLst/>
              </a:rPr>
              <a:t>Фынддæсæн</a:t>
            </a:r>
            <a:r>
              <a:rPr lang="ru-RU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Хæс: </a:t>
            </a:r>
            <a:r>
              <a:rPr lang="ru-RU" sz="4000" dirty="0" err="1">
                <a:solidFill>
                  <a:srgbClr val="FF0000"/>
                </a:solidFill>
              </a:rPr>
              <a:t>Бахынцын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арифметикон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дæнцæгтæ.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dirty="0">
                <a:solidFill>
                  <a:srgbClr val="FF33CC"/>
                </a:solidFill>
              </a:rPr>
              <a:t>74+16=                  58-18=                   </a:t>
            </a:r>
          </a:p>
          <a:p>
            <a:r>
              <a:rPr lang="ru-RU" dirty="0">
                <a:solidFill>
                  <a:srgbClr val="FF33CC"/>
                </a:solidFill>
              </a:rPr>
              <a:t>100-50=                 1000-500=</a:t>
            </a:r>
          </a:p>
          <a:p>
            <a:r>
              <a:rPr lang="ru-RU" dirty="0">
                <a:solidFill>
                  <a:srgbClr val="FF33CC"/>
                </a:solidFill>
              </a:rPr>
              <a:t>19+15=                  81+19=                   </a:t>
            </a:r>
          </a:p>
          <a:p>
            <a:r>
              <a:rPr lang="ru-RU" dirty="0">
                <a:solidFill>
                  <a:srgbClr val="FF33CC"/>
                </a:solidFill>
              </a:rPr>
              <a:t>320+45=                1995+5=</a:t>
            </a:r>
          </a:p>
        </p:txBody>
      </p:sp>
      <p:pic>
        <p:nvPicPr>
          <p:cNvPr id="19467" name="Picture 11" descr="i?id=53768285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5300663"/>
            <a:ext cx="2266950" cy="155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Хъазт</a:t>
            </a:r>
            <a:r>
              <a:rPr lang="ru-RU" dirty="0" smtClean="0">
                <a:solidFill>
                  <a:srgbClr val="FF0000"/>
                </a:solidFill>
              </a:rPr>
              <a:t> :  </a:t>
            </a:r>
            <a:r>
              <a:rPr lang="ru-RU" dirty="0" err="1" smtClean="0">
                <a:solidFill>
                  <a:srgbClr val="FF0000"/>
                </a:solidFill>
              </a:rPr>
              <a:t>«Уœлдай дзырд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 rot="10800000" flipV="1">
            <a:off x="1071563" y="1290638"/>
            <a:ext cx="75723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E75C01"/>
                </a:solidFill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rgbClr val="E75C01"/>
                </a:solidFill>
                <a:cs typeface="Times New Roman" pitchFamily="18" charset="0"/>
              </a:rPr>
              <a:t>Ссар</a:t>
            </a:r>
            <a:r>
              <a:rPr lang="ru-RU" sz="3600" b="1" i="1" dirty="0" smtClean="0">
                <a:solidFill>
                  <a:srgbClr val="E75C01"/>
                </a:solidFill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E75C01"/>
                </a:solidFill>
                <a:cs typeface="Times New Roman" pitchFamily="18" charset="0"/>
              </a:rPr>
              <a:t>у</a:t>
            </a:r>
            <a:r>
              <a:rPr lang="en-US" sz="3600" b="1" i="1" dirty="0">
                <a:solidFill>
                  <a:srgbClr val="E75C01"/>
                </a:solidFill>
                <a:cs typeface="Times New Roman" pitchFamily="18" charset="0"/>
              </a:rPr>
              <a:t>æ</a:t>
            </a:r>
            <a:r>
              <a:rPr lang="ru-RU" sz="3600" b="1" i="1" dirty="0" err="1">
                <a:solidFill>
                  <a:srgbClr val="E75C01"/>
                </a:solidFill>
                <a:cs typeface="Times New Roman" pitchFamily="18" charset="0"/>
              </a:rPr>
              <a:t>лдай</a:t>
            </a:r>
            <a:r>
              <a:rPr lang="ru-RU" sz="3600" b="1" i="1" dirty="0">
                <a:solidFill>
                  <a:srgbClr val="E75C01"/>
                </a:solidFill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E75C01"/>
                </a:solidFill>
                <a:cs typeface="Times New Roman" pitchFamily="18" charset="0"/>
              </a:rPr>
              <a:t>дзырд</a:t>
            </a:r>
            <a:r>
              <a:rPr lang="ru-RU" sz="3600" b="1" i="1" dirty="0">
                <a:solidFill>
                  <a:srgbClr val="E75C01"/>
                </a:solidFill>
                <a:cs typeface="Times New Roman" pitchFamily="18" charset="0"/>
              </a:rPr>
              <a:t>». </a:t>
            </a:r>
          </a:p>
          <a:p>
            <a:pPr eaLnBrk="0" hangingPunct="0">
              <a:lnSpc>
                <a:spcPct val="150000"/>
              </a:lnSpc>
            </a:pPr>
            <a:r>
              <a:rPr lang="ru-RU" sz="2400" dirty="0">
                <a:cs typeface="Times New Roman" pitchFamily="18" charset="0"/>
              </a:rPr>
              <a:t>1. Бур, </a:t>
            </a:r>
            <a:r>
              <a:rPr lang="ru-RU" sz="2400" dirty="0" err="1">
                <a:cs typeface="Times New Roman" pitchFamily="18" charset="0"/>
              </a:rPr>
              <a:t>хур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цъиу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арв</a:t>
            </a:r>
            <a:r>
              <a:rPr lang="ru-RU" sz="2400" dirty="0"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ru-RU" sz="2400" dirty="0">
                <a:cs typeface="Times New Roman" pitchFamily="18" charset="0"/>
              </a:rPr>
              <a:t>2.М</a:t>
            </a:r>
            <a:r>
              <a:rPr lang="en-US" sz="2400" dirty="0">
                <a:cs typeface="Times New Roman" pitchFamily="18" charset="0"/>
              </a:rPr>
              <a:t>æ</a:t>
            </a:r>
            <a:r>
              <a:rPr lang="ru-RU" sz="2400" dirty="0" err="1">
                <a:cs typeface="Times New Roman" pitchFamily="18" charset="0"/>
              </a:rPr>
              <a:t>й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en-US" sz="2400" dirty="0">
                <a:cs typeface="Times New Roman" pitchFamily="18" charset="0"/>
              </a:rPr>
              <a:t>æ</a:t>
            </a:r>
            <a:r>
              <a:rPr lang="ru-RU" sz="2400" dirty="0" err="1">
                <a:cs typeface="Times New Roman" pitchFamily="18" charset="0"/>
              </a:rPr>
              <a:t>хс</a:t>
            </a:r>
            <a:r>
              <a:rPr lang="en-US" sz="2400" dirty="0">
                <a:cs typeface="Times New Roman" pitchFamily="18" charset="0"/>
              </a:rPr>
              <a:t>æ</a:t>
            </a:r>
            <a:r>
              <a:rPr lang="ru-RU" sz="2400" dirty="0">
                <a:cs typeface="Times New Roman" pitchFamily="18" charset="0"/>
              </a:rPr>
              <a:t>в, </a:t>
            </a:r>
            <a:r>
              <a:rPr lang="ru-RU" sz="2400" dirty="0" err="1">
                <a:cs typeface="Times New Roman" pitchFamily="18" charset="0"/>
              </a:rPr>
              <a:t>стъалыт</a:t>
            </a:r>
            <a:r>
              <a:rPr lang="en-US" sz="2400" dirty="0">
                <a:cs typeface="Times New Roman" pitchFamily="18" charset="0"/>
              </a:rPr>
              <a:t>æ</a:t>
            </a:r>
            <a:r>
              <a:rPr lang="ru-RU" sz="2400" dirty="0">
                <a:cs typeface="Times New Roman" pitchFamily="18" charset="0"/>
              </a:rPr>
              <a:t>, м</a:t>
            </a:r>
            <a:r>
              <a:rPr lang="en-US" sz="2400" dirty="0">
                <a:cs typeface="Times New Roman" pitchFamily="18" charset="0"/>
              </a:rPr>
              <a:t>æ</a:t>
            </a:r>
            <a:r>
              <a:rPr lang="ru-RU" sz="2400" dirty="0" err="1">
                <a:cs typeface="Times New Roman" pitchFamily="18" charset="0"/>
              </a:rPr>
              <a:t>йрухс</a:t>
            </a:r>
            <a:r>
              <a:rPr lang="ru-RU" sz="2400" dirty="0"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ru-RU" sz="2400" dirty="0">
                <a:cs typeface="Times New Roman" pitchFamily="18" charset="0"/>
              </a:rPr>
              <a:t>3. </a:t>
            </a:r>
            <a:r>
              <a:rPr lang="ru-RU" sz="2400" dirty="0" err="1">
                <a:cs typeface="Times New Roman" pitchFamily="18" charset="0"/>
              </a:rPr>
              <a:t>Денджызон</a:t>
            </a:r>
            <a:r>
              <a:rPr lang="ru-RU" sz="2400" dirty="0">
                <a:cs typeface="Times New Roman" pitchFamily="18" charset="0"/>
              </a:rPr>
              <a:t>,  </a:t>
            </a:r>
            <a:r>
              <a:rPr lang="ru-RU" sz="2400" dirty="0" err="1">
                <a:cs typeface="Times New Roman" pitchFamily="18" charset="0"/>
              </a:rPr>
              <a:t>змис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фурд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нау</a:t>
            </a:r>
            <a:r>
              <a:rPr lang="ru-RU" sz="2400" dirty="0"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ru-RU" sz="2400" dirty="0">
                <a:cs typeface="Times New Roman" pitchFamily="18" charset="0"/>
              </a:rPr>
              <a:t>4. Б</a:t>
            </a:r>
            <a:r>
              <a:rPr lang="en-US" sz="2400" dirty="0">
                <a:cs typeface="Times New Roman" pitchFamily="18" charset="0"/>
              </a:rPr>
              <a:t>æ</a:t>
            </a:r>
            <a:r>
              <a:rPr lang="ru-RU" sz="2400" dirty="0">
                <a:cs typeface="Times New Roman" pitchFamily="18" charset="0"/>
              </a:rPr>
              <a:t>лас, </a:t>
            </a:r>
            <a:r>
              <a:rPr lang="ru-RU" sz="2400" dirty="0" err="1">
                <a:cs typeface="Times New Roman" pitchFamily="18" charset="0"/>
              </a:rPr>
              <a:t>сыф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уалдзыгон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хъ</a:t>
            </a:r>
            <a:r>
              <a:rPr lang="en-US" sz="2400" dirty="0">
                <a:cs typeface="Times New Roman" pitchFamily="18" charset="0"/>
              </a:rPr>
              <a:t>æ</a:t>
            </a:r>
            <a:r>
              <a:rPr lang="ru-RU" sz="2400" dirty="0">
                <a:cs typeface="Times New Roman" pitchFamily="18" charset="0"/>
              </a:rPr>
              <a:t>д.</a:t>
            </a:r>
            <a:endParaRPr lang="ru-RU" sz="2400" dirty="0"/>
          </a:p>
        </p:txBody>
      </p:sp>
      <p:pic>
        <p:nvPicPr>
          <p:cNvPr id="3" name="Picture 3" descr="C:\Users\пользователь\Desktop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572000"/>
            <a:ext cx="20970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FF00"/>
                </a:solidFill>
                <a:effectLst/>
              </a:rPr>
              <a:t/>
            </a:r>
            <a:br>
              <a:rPr lang="ru-RU" sz="4000" b="1" dirty="0">
                <a:solidFill>
                  <a:srgbClr val="FFFF00"/>
                </a:solidFill>
                <a:effectLst/>
              </a:rPr>
            </a:br>
            <a:r>
              <a:rPr lang="ru-RU" sz="4000" b="1" dirty="0" err="1">
                <a:solidFill>
                  <a:srgbClr val="FF0000"/>
                </a:solidFill>
                <a:effectLst/>
              </a:rPr>
              <a:t>Хæс: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Уæлдай ц</a:t>
            </a:r>
            <a:r>
              <a:rPr lang="ru-RU" sz="3600" dirty="0" err="1">
                <a:solidFill>
                  <a:srgbClr val="FF0000"/>
                </a:solidFill>
                <a:effectLst/>
              </a:rPr>
              <a:t>æ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джындз ссарут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.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Цæмæн 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у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уæлдай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?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Рафыссут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ным</a:t>
            </a:r>
            <a:r>
              <a:rPr lang="en-US" sz="3600" b="1" dirty="0">
                <a:solidFill>
                  <a:srgbClr val="FF0000"/>
                </a:solidFill>
                <a:effectLst/>
                <a:cs typeface="Tahoma" pitchFamily="34" charset="0"/>
              </a:rPr>
              <a:t>æ</a:t>
            </a:r>
            <a:r>
              <a:rPr lang="ru-RU" sz="3600" b="1" dirty="0" err="1">
                <a:solidFill>
                  <a:srgbClr val="FF0000"/>
                </a:solidFill>
                <a:effectLst/>
                <a:cs typeface="Tahoma" pitchFamily="34" charset="0"/>
              </a:rPr>
              <a:t>цонт</a:t>
            </a:r>
            <a:r>
              <a:rPr lang="en-US" sz="3600" b="1" dirty="0">
                <a:solidFill>
                  <a:srgbClr val="FF0000"/>
                </a:solidFill>
                <a:effectLst/>
                <a:cs typeface="Tahoma" pitchFamily="34" charset="0"/>
              </a:rPr>
              <a:t>æ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/>
            </a:r>
            <a:br>
              <a:rPr lang="ru-RU" sz="3600" b="1" dirty="0">
                <a:solidFill>
                  <a:srgbClr val="FF0000"/>
                </a:solidFill>
                <a:effectLst/>
              </a:rPr>
            </a:br>
            <a:endParaRPr lang="ru-RU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55650" y="2852738"/>
            <a:ext cx="1727200" cy="515937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Фындд</a:t>
            </a:r>
            <a:r>
              <a:rPr lang="en-US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æ</a:t>
            </a:r>
            <a:r>
              <a:rPr lang="ru-RU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с</a:t>
            </a:r>
            <a:endParaRPr lang="en-US" sz="1800"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55650" y="3716338"/>
            <a:ext cx="1727200" cy="515937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Н</a:t>
            </a:r>
            <a:r>
              <a:rPr lang="en-US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æ</a:t>
            </a:r>
            <a:r>
              <a:rPr lang="ru-RU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у</a:t>
            </a:r>
            <a:r>
              <a:rPr lang="en-US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æ</a:t>
            </a:r>
            <a:r>
              <a:rPr lang="ru-RU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дз</a:t>
            </a:r>
            <a:endParaRPr lang="en-US" sz="1800"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419475" y="2852738"/>
            <a:ext cx="1727200" cy="515937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Фарн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492500" y="3716338"/>
            <a:ext cx="1727200" cy="515937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намыс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2500" y="4652963"/>
            <a:ext cx="1727200" cy="515937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 хъ</a:t>
            </a:r>
            <a:r>
              <a:rPr lang="en-US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æ</a:t>
            </a:r>
            <a:r>
              <a:rPr lang="ru-RU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батыр</a:t>
            </a:r>
            <a:endParaRPr lang="en-US" sz="1800"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156325" y="2852738"/>
            <a:ext cx="1727200" cy="515937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фарастс</a:t>
            </a:r>
            <a:r>
              <a:rPr lang="en-US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æ</a:t>
            </a:r>
            <a:r>
              <a:rPr lang="ru-RU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д</a:t>
            </a:r>
            <a:r>
              <a:rPr lang="en-US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æ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156325" y="3716338"/>
            <a:ext cx="1727200" cy="515937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 цыппор цыппар</a:t>
            </a:r>
            <a:r>
              <a:rPr lang="ru-RU" sz="1800"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156325" y="4581525"/>
            <a:ext cx="1727200" cy="515938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 иу</a:t>
            </a:r>
            <a:r>
              <a:rPr lang="en-US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æ</a:t>
            </a:r>
            <a:r>
              <a:rPr lang="ru-RU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нд</a:t>
            </a:r>
            <a:r>
              <a:rPr lang="en-US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æ</a:t>
            </a:r>
            <a:r>
              <a:rPr lang="ru-RU" sz="180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с</a:t>
            </a:r>
            <a:endParaRPr lang="en-US" sz="1800"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55650" y="4652963"/>
            <a:ext cx="1727200" cy="515937"/>
          </a:xfrm>
          <a:prstGeom prst="rect">
            <a:avLst/>
          </a:prstGeom>
          <a:solidFill>
            <a:srgbClr val="F5FEA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800">
                <a:solidFill>
                  <a:schemeClr val="accent1"/>
                </a:solidFill>
                <a:effectLst/>
                <a:latin typeface="Arial" charset="0"/>
              </a:rPr>
              <a:t>Дыууын авд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051720" y="404664"/>
            <a:ext cx="475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Хъазт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 «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Ссар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къай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http://im3-tub-ru.yandex.net/i?id=955eef466900e2c7fc87496746581896-13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309721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18487" cy="12239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92D050"/>
                </a:solidFill>
              </a:rPr>
              <a:t>Бацамон, мивдисджыты цухгонд  дамгъæтæ кæрæдзийы фæдыл раст æвæрд цы цæджындзы сты, уый.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331311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сарæ…той</a:t>
            </a:r>
          </a:p>
          <a:p>
            <a:pPr eaLnBrk="1" hangingPunct="1"/>
            <a:r>
              <a:rPr lang="ru-RU" smtClean="0"/>
              <a:t>хъазыды…ты</a:t>
            </a:r>
          </a:p>
          <a:p>
            <a:pPr eaLnBrk="1" hangingPunct="1"/>
            <a:r>
              <a:rPr lang="ru-RU" smtClean="0"/>
              <a:t>бакæн…æн  </a:t>
            </a:r>
          </a:p>
          <a:p>
            <a:pPr eaLnBrk="1" hangingPunct="1"/>
            <a:r>
              <a:rPr lang="ru-RU" smtClean="0"/>
              <a:t>алы…дис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59338" y="2708275"/>
            <a:ext cx="3384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200"/>
              <a:t>1)  гъ дз с з</a:t>
            </a:r>
          </a:p>
          <a:p>
            <a:r>
              <a:rPr lang="ru-RU" sz="3200"/>
              <a:t> 2)  с з гъ дз</a:t>
            </a:r>
          </a:p>
          <a:p>
            <a:r>
              <a:rPr lang="ru-RU" sz="3200"/>
              <a:t> 3)  з с дз гъ</a:t>
            </a:r>
          </a:p>
          <a:p>
            <a:r>
              <a:rPr lang="ru-RU" sz="3200"/>
              <a:t> 4)  з дз с гъ</a:t>
            </a:r>
          </a:p>
        </p:txBody>
      </p:sp>
      <p:pic>
        <p:nvPicPr>
          <p:cNvPr id="17413" name="Picture 6" descr="http://im3-tub-ru.yandex.net/i?id=b4c689f781e0f9e50d0e8ba55e1c3b94-0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941888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 </a:t>
            </a:r>
            <a:r>
              <a:rPr lang="ru-RU" sz="3200" dirty="0" err="1">
                <a:solidFill>
                  <a:srgbClr val="FF0000"/>
                </a:solidFill>
              </a:rPr>
              <a:t>Хæс: Баиу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кæнын дыууæ цæджындзы дзырдтæ афтæ,цæмæй сæ рауайа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дзырдбæстытæ</a:t>
            </a:r>
            <a:r>
              <a:rPr lang="ru-RU" sz="4000" dirty="0" err="1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Дзурын</a:t>
            </a:r>
            <a:r>
              <a:rPr lang="ru-RU" dirty="0"/>
              <a:t>                     </a:t>
            </a:r>
            <a:r>
              <a:rPr lang="ru-RU" dirty="0" err="1"/>
              <a:t>хъæрæй</a:t>
            </a:r>
            <a:r>
              <a:rPr lang="ru-RU" dirty="0"/>
              <a:t>                    </a:t>
            </a:r>
          </a:p>
          <a:p>
            <a:r>
              <a:rPr lang="ru-RU" dirty="0" err="1"/>
              <a:t>Кæсын                      тагъд</a:t>
            </a:r>
            <a:endParaRPr lang="ru-RU" dirty="0"/>
          </a:p>
          <a:p>
            <a:r>
              <a:rPr lang="ru-RU" dirty="0" err="1"/>
              <a:t>Æфснайын               хорз</a:t>
            </a:r>
            <a:endParaRPr lang="ru-RU" dirty="0"/>
          </a:p>
          <a:p>
            <a:r>
              <a:rPr lang="ru-RU" dirty="0" err="1"/>
              <a:t>Ахуыр</a:t>
            </a:r>
            <a:r>
              <a:rPr lang="ru-RU" dirty="0"/>
              <a:t> </a:t>
            </a:r>
            <a:r>
              <a:rPr lang="ru-RU" dirty="0" err="1"/>
              <a:t>кæнын           бæстон</a:t>
            </a:r>
            <a:endParaRPr lang="ru-RU" dirty="0"/>
          </a:p>
          <a:p>
            <a:r>
              <a:rPr lang="ru-RU" dirty="0" err="1"/>
              <a:t>Лидзын</a:t>
            </a:r>
            <a:r>
              <a:rPr lang="ru-RU" dirty="0"/>
              <a:t>                     </a:t>
            </a:r>
            <a:r>
              <a:rPr lang="ru-RU" dirty="0" err="1"/>
              <a:t>аив</a:t>
            </a:r>
            <a:endParaRPr lang="ru-RU" dirty="0"/>
          </a:p>
          <a:p>
            <a:r>
              <a:rPr lang="ru-RU" dirty="0" err="1"/>
              <a:t>Худын</a:t>
            </a:r>
            <a:r>
              <a:rPr lang="ru-RU" dirty="0"/>
              <a:t>                      </a:t>
            </a:r>
            <a:r>
              <a:rPr lang="ru-RU" dirty="0" err="1"/>
              <a:t>сусæгæй</a:t>
            </a:r>
            <a:endParaRPr lang="ru-RU" dirty="0"/>
          </a:p>
        </p:txBody>
      </p:sp>
      <p:pic>
        <p:nvPicPr>
          <p:cNvPr id="5" name="Picture 3" descr="C:\Users\пользователь\Desktop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963" y="5084763"/>
            <a:ext cx="195103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Шолохов</a:t>
            </a:r>
            <a:endParaRPr lang="ru-RU" dirty="0"/>
          </a:p>
        </p:txBody>
      </p:sp>
      <p:pic>
        <p:nvPicPr>
          <p:cNvPr id="1026" name="Picture 2" descr="http://misanec.ru/wp-content/uploads/2015/05/000135-e143231745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220324" cy="4104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22768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err="1" smtClean="0"/>
              <a:t>«Адœмœн сœ егъаудœр хъœздыгдзинад </a:t>
            </a:r>
            <a:r>
              <a:rPr lang="ru-RU" sz="3600" dirty="0" smtClean="0"/>
              <a:t>у </a:t>
            </a:r>
          </a:p>
          <a:p>
            <a:pPr algn="ctr"/>
            <a:r>
              <a:rPr lang="ru-RU" sz="3600" dirty="0" smtClean="0"/>
              <a:t>се ’</a:t>
            </a:r>
            <a:r>
              <a:rPr lang="ru-RU" sz="3600" dirty="0" err="1" smtClean="0"/>
              <a:t>взаг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Хъазт</a:t>
            </a:r>
            <a:r>
              <a:rPr lang="ru-RU" dirty="0" smtClean="0">
                <a:solidFill>
                  <a:srgbClr val="FF0000"/>
                </a:solidFill>
              </a:rPr>
              <a:t>:  </a:t>
            </a:r>
            <a:r>
              <a:rPr lang="ru-RU" dirty="0" err="1" smtClean="0">
                <a:solidFill>
                  <a:srgbClr val="FF0000"/>
                </a:solidFill>
              </a:rPr>
              <a:t>«Сœмбырд кœн œмбисонд»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im0-tub-ru.yandex.net/i?id=e201f7ccbb82c189a9dea7a747b5bb4c-5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437063"/>
            <a:ext cx="22320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3322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Хæс.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err="1" smtClean="0">
                <a:solidFill>
                  <a:srgbClr val="00B050"/>
                </a:solidFill>
              </a:rPr>
              <a:t>Нывты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бæсты сæвæрут хъæугæ номдартæ.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92D050"/>
                </a:solidFill>
              </a:rPr>
              <a:t>Æмгарау мæм дæ </a:t>
            </a:r>
            <a:r>
              <a:rPr lang="ru-RU" dirty="0" smtClean="0">
                <a:solidFill>
                  <a:srgbClr val="92D050"/>
                </a:solidFill>
              </a:rPr>
              <a:t>…           дар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hlinkClick r:id="rId2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>
                <a:solidFill>
                  <a:srgbClr val="92D050"/>
                </a:solidFill>
              </a:rPr>
              <a:t>Æмгарау </a:t>
            </a:r>
            <a:r>
              <a:rPr lang="ru-RU" dirty="0" smtClean="0">
                <a:solidFill>
                  <a:srgbClr val="92D050"/>
                </a:solidFill>
              </a:rPr>
              <a:t>…                </a:t>
            </a:r>
            <a:r>
              <a:rPr lang="ru-RU" dirty="0" err="1" smtClean="0">
                <a:solidFill>
                  <a:srgbClr val="92D050"/>
                </a:solidFill>
              </a:rPr>
              <a:t>зоныс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im2-tub-ru.yandex.net/i?id=01b151c3f4f2ed83c1f0d9f098bba0ef&amp;n=33&amp;h=190&amp;w=32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1242060" cy="7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1-tub-ru.yandex.net/i?id=5be385813de2cf98ea42d5f2d1e1793a&amp;n=33&amp;h=190&amp;w=14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1117476" cy="145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      7,3,6,6,1,6          ЗОНДАМОНÆГ  У!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785813" y="1643063"/>
            <a:ext cx="1785937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А,Æ,Б,В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5" name="Овал 4"/>
          <p:cNvSpPr/>
          <p:nvPr/>
        </p:nvSpPr>
        <p:spPr>
          <a:xfrm>
            <a:off x="2786063" y="1643063"/>
            <a:ext cx="1785937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Г,ГЪ,Д,ДЗ,ДЖ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6" name="Овал 5"/>
          <p:cNvSpPr/>
          <p:nvPr/>
        </p:nvSpPr>
        <p:spPr>
          <a:xfrm>
            <a:off x="4857750" y="1643063"/>
            <a:ext cx="17145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Е,Ё,Ж,З,И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</a:t>
            </a:r>
          </a:p>
        </p:txBody>
      </p:sp>
      <p:sp>
        <p:nvSpPr>
          <p:cNvPr id="8" name="Овал 7"/>
          <p:cNvSpPr/>
          <p:nvPr/>
        </p:nvSpPr>
        <p:spPr>
          <a:xfrm>
            <a:off x="6786563" y="1643063"/>
            <a:ext cx="1785937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К,КЪ,Л,М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9" name="Овал 8"/>
          <p:cNvSpPr/>
          <p:nvPr/>
        </p:nvSpPr>
        <p:spPr>
          <a:xfrm>
            <a:off x="285750" y="2928938"/>
            <a:ext cx="171450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Н,О,П,ПЪ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2071688" y="3000375"/>
            <a:ext cx="1714500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Р,С,Т,ТЪ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sp>
        <p:nvSpPr>
          <p:cNvPr id="11" name="Овал 10"/>
          <p:cNvSpPr/>
          <p:nvPr/>
        </p:nvSpPr>
        <p:spPr>
          <a:xfrm>
            <a:off x="3857625" y="2928938"/>
            <a:ext cx="1785938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У,Ф,Х,ХЪ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86438" y="3000375"/>
            <a:ext cx="157162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Ц,ЦЪ,Ч,ЧЪ,Ш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</a:t>
            </a:r>
          </a:p>
        </p:txBody>
      </p:sp>
      <p:sp>
        <p:nvSpPr>
          <p:cNvPr id="13" name="Овал 12"/>
          <p:cNvSpPr/>
          <p:nvPr/>
        </p:nvSpPr>
        <p:spPr>
          <a:xfrm>
            <a:off x="7429500" y="3071813"/>
            <a:ext cx="1714500" cy="135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Щ,Ь,Ы,Ъ,Э,Ю,Я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</a:t>
            </a:r>
            <a:r>
              <a:rPr lang="ru-RU" dirty="0" err="1" smtClean="0"/>
              <a:t>Хистæр зондамонæг   </a:t>
            </a:r>
            <a:r>
              <a:rPr lang="ru-RU" dirty="0" smtClean="0"/>
              <a:t>у 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C:\Documents and Settings\kargaeva_i\Рабочий стол\3b4d387bab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6013" y="1554163"/>
            <a:ext cx="4524375" cy="4525962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075612" cy="725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err="1" smtClean="0">
                <a:solidFill>
                  <a:schemeClr val="folHlink"/>
                </a:solidFill>
              </a:rPr>
              <a:t>Æмбисонд «Адæймаг йе</a:t>
            </a:r>
            <a:r>
              <a:rPr lang="ru-RU" sz="3200" dirty="0" smtClean="0">
                <a:solidFill>
                  <a:schemeClr val="folHlink"/>
                </a:solidFill>
              </a:rPr>
              <a:t> </a:t>
            </a:r>
            <a:r>
              <a:rPr lang="ru-RU" sz="3200" dirty="0" err="1" smtClean="0">
                <a:solidFill>
                  <a:schemeClr val="folHlink"/>
                </a:solidFill>
              </a:rPr>
              <a:t>’гъдауæй </a:t>
            </a:r>
            <a:r>
              <a:rPr lang="ru-RU" sz="3200" dirty="0" smtClean="0">
                <a:solidFill>
                  <a:schemeClr val="folHlink"/>
                </a:solidFill>
              </a:rPr>
              <a:t>…»-</a:t>
            </a:r>
            <a:r>
              <a:rPr lang="ru-RU" sz="3200" dirty="0" err="1" smtClean="0">
                <a:solidFill>
                  <a:schemeClr val="folHlink"/>
                </a:solidFill>
              </a:rPr>
              <a:t>йы</a:t>
            </a:r>
            <a:r>
              <a:rPr lang="ru-RU" sz="3200" dirty="0" smtClean="0">
                <a:solidFill>
                  <a:schemeClr val="folHlink"/>
                </a:solidFill>
              </a:rPr>
              <a:t> </a:t>
            </a:r>
            <a:r>
              <a:rPr lang="ru-RU" sz="3200" dirty="0" err="1" smtClean="0">
                <a:solidFill>
                  <a:schemeClr val="folHlink"/>
                </a:solidFill>
              </a:rPr>
              <a:t>кæцы мивдисæг æвæрын хъæуы?</a:t>
            </a:r>
            <a:r>
              <a:rPr lang="ru-RU" sz="4000" dirty="0" smtClean="0">
                <a:solidFill>
                  <a:schemeClr val="folHlink"/>
                </a:solidFill>
              </a:rPr>
              <a:t> </a:t>
            </a:r>
            <a:br>
              <a:rPr lang="ru-RU" sz="4000" dirty="0" smtClean="0">
                <a:solidFill>
                  <a:schemeClr val="folHlink"/>
                </a:solidFill>
              </a:rPr>
            </a:br>
            <a:endParaRPr lang="ru-RU" sz="4000" dirty="0" smtClean="0">
              <a:solidFill>
                <a:schemeClr val="folHlink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92375"/>
            <a:ext cx="4176712" cy="3633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1)  </a:t>
            </a:r>
            <a:r>
              <a:rPr lang="ru-RU" dirty="0" err="1" smtClean="0"/>
              <a:t>лæууы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2)  </a:t>
            </a:r>
            <a:r>
              <a:rPr lang="ru-RU" dirty="0" err="1" smtClean="0"/>
              <a:t>кæсы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3)  </a:t>
            </a:r>
            <a:r>
              <a:rPr lang="ru-RU" dirty="0" err="1" smtClean="0"/>
              <a:t>амоны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4)  </a:t>
            </a:r>
            <a:r>
              <a:rPr lang="ru-RU" dirty="0" err="1" smtClean="0"/>
              <a:t>хъахъхъæны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5)  </a:t>
            </a:r>
            <a:r>
              <a:rPr lang="ru-RU" dirty="0" err="1" smtClean="0"/>
              <a:t>фидауы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6)  </a:t>
            </a:r>
            <a:r>
              <a:rPr lang="ru-RU" dirty="0" err="1" smtClean="0"/>
              <a:t>æххæссы</a:t>
            </a:r>
            <a:r>
              <a:rPr lang="ru-RU" dirty="0" smtClean="0"/>
              <a:t> </a:t>
            </a:r>
          </a:p>
        </p:txBody>
      </p:sp>
      <p:pic>
        <p:nvPicPr>
          <p:cNvPr id="21508" name="Picture 5" descr="http://im3-tub-ru.yandex.net/i?id=e51ed3ce24b32e279dc90f376cd4bb38-12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149725"/>
            <a:ext cx="25558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Хæс: Нывы</a:t>
            </a:r>
            <a:r>
              <a:rPr lang="ru-RU" sz="2800" dirty="0" smtClean="0"/>
              <a:t> </a:t>
            </a:r>
            <a:r>
              <a:rPr lang="ru-RU" sz="2800" dirty="0" err="1"/>
              <a:t>цы</a:t>
            </a:r>
            <a:r>
              <a:rPr lang="ru-RU" sz="2800" dirty="0"/>
              <a:t> </a:t>
            </a:r>
            <a:r>
              <a:rPr lang="ru-RU" sz="2800" dirty="0" err="1"/>
              <a:t>уынæмæ,уыцы предметты</a:t>
            </a:r>
            <a:r>
              <a:rPr lang="ru-RU" sz="2800" dirty="0"/>
              <a:t> </a:t>
            </a:r>
            <a:r>
              <a:rPr lang="ru-RU" sz="2800" dirty="0" err="1"/>
              <a:t>нæмттæ ныффыссын</a:t>
            </a:r>
            <a:r>
              <a:rPr lang="ru-RU" sz="2800" dirty="0"/>
              <a:t> </a:t>
            </a:r>
            <a:r>
              <a:rPr lang="ru-RU" sz="2800" dirty="0" err="1"/>
              <a:t>дыууа</a:t>
            </a:r>
            <a:r>
              <a:rPr lang="ru-RU" sz="2800" dirty="0"/>
              <a:t> </a:t>
            </a:r>
            <a:r>
              <a:rPr lang="ru-RU" sz="2800" dirty="0" err="1"/>
              <a:t>къордæй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               </a:t>
            </a:r>
            <a:r>
              <a:rPr lang="ru-RU" sz="2800" dirty="0" err="1"/>
              <a:t>Чи</a:t>
            </a:r>
            <a:r>
              <a:rPr lang="ru-RU" sz="2800" dirty="0"/>
              <a:t>?     ЦЫ?</a:t>
            </a:r>
          </a:p>
        </p:txBody>
      </p:sp>
      <p:pic>
        <p:nvPicPr>
          <p:cNvPr id="10244" name="Picture 4" descr="1288079926_120912364_1____D__1288079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356100"/>
            <a:ext cx="3384550" cy="2501900"/>
          </a:xfrm>
          <a:prstGeom prst="rect">
            <a:avLst/>
          </a:prstGeom>
          <a:noFill/>
        </p:spPr>
      </p:pic>
      <p:pic>
        <p:nvPicPr>
          <p:cNvPr id="10245" name="Picture 5" descr="raduga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325" y="2060575"/>
            <a:ext cx="2733675" cy="2336800"/>
          </a:xfrm>
          <a:prstGeom prst="rect">
            <a:avLst/>
          </a:prstGeom>
          <a:noFill/>
        </p:spPr>
      </p:pic>
      <p:pic>
        <p:nvPicPr>
          <p:cNvPr id="10247" name="Picture 7" descr="бинонта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4508500"/>
            <a:ext cx="1276350" cy="2144713"/>
          </a:xfrm>
          <a:prstGeom prst="rect">
            <a:avLst/>
          </a:prstGeom>
          <a:noFill/>
        </p:spPr>
      </p:pic>
      <p:pic>
        <p:nvPicPr>
          <p:cNvPr id="10248" name="Picture 8" descr="vesna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349500"/>
            <a:ext cx="1698625" cy="1698625"/>
          </a:xfrm>
          <a:prstGeom prst="rect">
            <a:avLst/>
          </a:prstGeom>
          <a:noFill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205288"/>
            <a:ext cx="367188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 descr="i (2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2420938"/>
            <a:ext cx="2303462" cy="165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Хъазт</a:t>
            </a:r>
            <a:r>
              <a:rPr lang="ru-RU" dirty="0" smtClean="0">
                <a:solidFill>
                  <a:srgbClr val="FF0000"/>
                </a:solidFill>
              </a:rPr>
              <a:t>: «</a:t>
            </a:r>
            <a:r>
              <a:rPr lang="ru-RU" dirty="0" err="1" smtClean="0">
                <a:solidFill>
                  <a:srgbClr val="FF0000"/>
                </a:solidFill>
              </a:rPr>
              <a:t>Сараз</a:t>
            </a:r>
            <a:r>
              <a:rPr lang="ru-RU" dirty="0" smtClean="0">
                <a:solidFill>
                  <a:srgbClr val="FF0000"/>
                </a:solidFill>
              </a:rPr>
              <a:t> текст </a:t>
            </a:r>
            <a:r>
              <a:rPr lang="ru-RU" dirty="0" err="1" smtClean="0">
                <a:solidFill>
                  <a:srgbClr val="FF0000"/>
                </a:solidFill>
              </a:rPr>
              <a:t>œмœ йын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ратт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сœргонд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5" descr="http://im1-tub-ru.yandex.net/i?id=7d4662d600ee4b4e054b81ad9fdaaad4-0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09120"/>
            <a:ext cx="2048247" cy="209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chemeClr val="folHlink"/>
                </a:solidFill>
              </a:rPr>
              <a:t/>
            </a:r>
            <a:br>
              <a:rPr lang="ru-RU" sz="3200" dirty="0" smtClean="0">
                <a:solidFill>
                  <a:schemeClr val="folHlink"/>
                </a:solidFill>
              </a:rPr>
            </a:br>
            <a:r>
              <a:rPr lang="ru-RU" sz="3200" dirty="0" err="1" smtClean="0">
                <a:solidFill>
                  <a:srgbClr val="FF0000"/>
                </a:solidFill>
              </a:rPr>
              <a:t>Æмхæццæйæ лæвæрд хъуыдыйæдтæй сараз</a:t>
            </a:r>
            <a:r>
              <a:rPr lang="ru-RU" sz="3200" dirty="0" smtClean="0">
                <a:solidFill>
                  <a:srgbClr val="FF0000"/>
                </a:solidFill>
              </a:rPr>
              <a:t> текст</a:t>
            </a:r>
            <a:r>
              <a:rPr lang="ru-RU" sz="3200" dirty="0" smtClean="0">
                <a:solidFill>
                  <a:schemeClr val="folHlink"/>
                </a:solidFill>
              </a:rPr>
              <a:t>.</a:t>
            </a:r>
            <a:br>
              <a:rPr lang="ru-RU" sz="3200" dirty="0" smtClean="0">
                <a:solidFill>
                  <a:schemeClr val="folHlink"/>
                </a:solidFill>
              </a:rPr>
            </a:br>
            <a:endParaRPr lang="ru-RU" sz="3200" dirty="0" smtClean="0">
              <a:solidFill>
                <a:schemeClr val="folHlink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29600" cy="41322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1)                </a:t>
            </a:r>
            <a:r>
              <a:rPr lang="ru-RU" dirty="0" err="1" smtClean="0"/>
              <a:t>йæ лæппынтæн фæтарст</a:t>
            </a:r>
            <a:r>
              <a:rPr lang="ru-RU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marL="514350" indent="-514350" eaLnBrk="1" hangingPunct="1">
              <a:buFontTx/>
              <a:buAutoNum type="arabicParenR" startAt="2"/>
            </a:pPr>
            <a:r>
              <a:rPr lang="ru-RU" dirty="0" err="1" smtClean="0"/>
              <a:t>Иухатт</a:t>
            </a:r>
            <a:r>
              <a:rPr lang="ru-RU" dirty="0" smtClean="0"/>
              <a:t>               </a:t>
            </a:r>
            <a:r>
              <a:rPr lang="ru-RU" dirty="0" err="1" smtClean="0"/>
              <a:t>рудзынгмæ сгæпп кодта</a:t>
            </a:r>
            <a:r>
              <a:rPr lang="ru-RU" dirty="0" smtClean="0"/>
              <a:t>.</a:t>
            </a:r>
          </a:p>
          <a:p>
            <a:pPr marL="514350" indent="-514350" eaLnBrk="1" hangingPunct="1">
              <a:buNone/>
            </a:pPr>
            <a:endParaRPr lang="ru-RU" dirty="0" smtClean="0"/>
          </a:p>
          <a:p>
            <a:pPr marL="514350" indent="-514350" eaLnBrk="1" hangingPunct="1">
              <a:buNone/>
            </a:pPr>
            <a:r>
              <a:rPr lang="ru-RU" dirty="0" smtClean="0"/>
              <a:t>3)    </a:t>
            </a:r>
            <a:r>
              <a:rPr lang="ru-RU" dirty="0" err="1" smtClean="0"/>
              <a:t>Ǽрбазгъордта</a:t>
            </a: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4)  </a:t>
            </a:r>
            <a:r>
              <a:rPr lang="ru-RU" dirty="0" err="1" smtClean="0"/>
              <a:t>Гæды йæ лæппынтимæ цæры хæдзары къуымы</a:t>
            </a:r>
            <a:r>
              <a:rPr lang="ru-RU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5)  </a:t>
            </a:r>
            <a:r>
              <a:rPr lang="ru-RU" dirty="0" err="1" smtClean="0"/>
              <a:t>Уасæджы æддæмæ асырдта</a:t>
            </a:r>
            <a:r>
              <a:rPr lang="ru-RU" dirty="0" smtClean="0"/>
              <a:t> </a:t>
            </a:r>
          </a:p>
        </p:txBody>
      </p:sp>
      <p:pic>
        <p:nvPicPr>
          <p:cNvPr id="20484" name="Picture 7" descr="http://im0-tub-ru.yandex.net/i?id=b2397b5c348532702a2ad9c4cc959d61-5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971401" cy="87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http://im3-tub-ru.yandex.net/i?id=b077bf9e22f2926f41a6f949ebd32fcf-11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1152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http://im2-tub-ru.yandex.net/i?id=2d3b467c72136fc94bd1c1868d48793d-10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73246"/>
            <a:ext cx="1111821" cy="84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14348" y="1142984"/>
            <a:ext cx="8001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6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Хоргалм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306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Иухатт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раджы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кæддæр уызын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хоргалммæ курæг æрбацыд, рæстæгмæ мæ дæ хæдзары цæрын бауадз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зæгъгæ.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Хоргалм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сразы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Уызын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хæдзайраг сси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’мæ уæдæй фæстæмæ хоргалмы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лæппынтæ сæхицæн бынат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нал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ардтой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уызыны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судзинтæ сæ хъыгдœрдтой æппынæдзух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6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Уæд хоргалм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загъта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уызынæн: «Æз дæ ардæм æрбауагътон рæстæгмæ.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дæ судзинтæй мæ лæппынты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бон нал у ’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мæ дæ курын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ардыгæй куыд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ацæуай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6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Уызын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загъта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«Кæд искæмæй исты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риссы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уæд ацæуæд, мæнæн 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дæр æвз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æр нæу».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058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Къордты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куыст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3486" y="3244334"/>
            <a:ext cx="32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708920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63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къорд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06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1.Баххæст кæнын цухгонд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бынæттæ:</a:t>
            </a: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06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А)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Рæстæгмæ мæ дæ хæдзары цæрын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</a:p>
          <a:p>
            <a:pPr lvl="0" indent="306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Уызыны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судзинтæ сæ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æппынæдзух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306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   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Æз дæ ардæм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рæстæгмæ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306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мивдисджытæй спайда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кодтат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уыдон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аифтындзæг кæнут.</a:t>
            </a: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06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Хъуыдыйады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уæнгтæм гæсгæ равзар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indent="306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Æз дæ ардæм æрбауагътон рæстæгмæ.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412776"/>
            <a:ext cx="5072608" cy="3744416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i="1" dirty="0" smtClean="0">
                <a:solidFill>
                  <a:schemeClr val="tx1"/>
                </a:solidFill>
              </a:rPr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любознательности.»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Picture 3" descr="Картинка 13 из 206"/>
          <p:cNvPicPr>
            <a:picLocks noChangeAspect="1" noChangeArrowheads="1"/>
          </p:cNvPicPr>
          <p:nvPr/>
        </p:nvPicPr>
        <p:blipFill>
          <a:blip r:embed="rId2" cstate="print"/>
          <a:srcRect b="23250"/>
          <a:stretch>
            <a:fillRect/>
          </a:stretch>
        </p:blipFill>
        <p:spPr bwMode="auto">
          <a:xfrm>
            <a:off x="395536" y="1412776"/>
            <a:ext cx="3000396" cy="35004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5589240"/>
            <a:ext cx="2069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В.А. Сухомлинский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1714488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6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1400" algn="l"/>
                <a:tab pos="2590800" algn="l"/>
                <a:tab pos="3429000" algn="l"/>
                <a:tab pos="4730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къорд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306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1400" algn="l"/>
                <a:tab pos="2590800" algn="l"/>
                <a:tab pos="3429000" algn="l"/>
                <a:tab pos="4730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1400" algn="l"/>
                <a:tab pos="2590800" algn="l"/>
                <a:tab pos="3429000" algn="l"/>
                <a:tab pos="473075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1.Текстæн  раттын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æндæр сæргонд.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1400" algn="l"/>
                <a:tab pos="2590800" algn="l"/>
                <a:tab pos="3429000" algn="l"/>
                <a:tab pos="4730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Тексты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ссарут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мивдисæг  æппæрццæгимæ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1400" algn="l"/>
                <a:tab pos="2590800" algn="l"/>
                <a:tab pos="3429000" algn="l"/>
                <a:tab pos="4730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Лœвœрд  мивдисджытæ дзырды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хæйттæм гæсгæ равзарын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1400" algn="l"/>
                <a:tab pos="2590800" algn="l"/>
                <a:tab pos="3429000" algn="l"/>
                <a:tab pos="4730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æрбацыд,  хъыгдœрдтой,  загъта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æрбауагътон, ацæуæд.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6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1400" algn="l"/>
                <a:tab pos="2590800" algn="l"/>
                <a:tab pos="3429000" algn="l"/>
                <a:tab pos="4730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1571612"/>
            <a:ext cx="857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къорд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Мивдисджытœ баивын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синонимтœй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Æрбацыд-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Бауадз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Хъыгдœрдтой-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Мæ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бон нал у-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Риссы-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1143000"/>
          </a:xfrm>
        </p:spPr>
        <p:txBody>
          <a:bodyPr/>
          <a:lstStyle/>
          <a:p>
            <a:r>
              <a:rPr lang="ru-RU" dirty="0" err="1" smtClean="0"/>
              <a:t>Урок-хъазт</a:t>
            </a:r>
            <a:endParaRPr lang="ru-RU" dirty="0"/>
          </a:p>
        </p:txBody>
      </p:sp>
      <p:pic>
        <p:nvPicPr>
          <p:cNvPr id="54274" name="Picture 2" descr="http://1000dosok.info/s/05-09-6788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767590"/>
            <a:ext cx="2025225" cy="2757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590491"/>
            <a:ext cx="7128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бон хорз,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мœ зынаргъ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хœлœрттœ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Зœрдиагœй уœ хонын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нœ абоны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хъазт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«Зондабитœм».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Тынг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œхсызгон мын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уыдзœн  уœ фенд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Нœ хъазты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кœрон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уœм œнхъœлмœ кœсдзœн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сюрприз.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Зондаби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lettre-noel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5157192"/>
            <a:ext cx="2190381" cy="1484784"/>
          </a:xfrm>
          <a:prstGeom prst="rect">
            <a:avLst/>
          </a:prstGeom>
        </p:spPr>
      </p:pic>
      <p:pic>
        <p:nvPicPr>
          <p:cNvPr id="4" name="Picture 2" descr="C:\Documents and Settings\школа № 18 документы\Рабочий стол\20160216_15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43036" y="4399620"/>
            <a:ext cx="2580384" cy="193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1700808"/>
          <a:ext cx="8640949" cy="3744416"/>
        </p:xfrm>
        <a:graphic>
          <a:graphicData uri="http://schemas.openxmlformats.org/drawingml/2006/table">
            <a:tbl>
              <a:tblPr/>
              <a:tblGrid>
                <a:gridCol w="175395"/>
                <a:gridCol w="175395"/>
                <a:gridCol w="175395"/>
                <a:gridCol w="175395"/>
                <a:gridCol w="175395"/>
                <a:gridCol w="175395"/>
                <a:gridCol w="175395"/>
                <a:gridCol w="175395"/>
                <a:gridCol w="175395"/>
                <a:gridCol w="175395"/>
                <a:gridCol w="350790"/>
                <a:gridCol w="175395"/>
                <a:gridCol w="175395"/>
                <a:gridCol w="175395"/>
                <a:gridCol w="175395"/>
                <a:gridCol w="175395"/>
                <a:gridCol w="175395"/>
                <a:gridCol w="175395"/>
                <a:gridCol w="175395"/>
                <a:gridCol w="175395"/>
                <a:gridCol w="175395"/>
                <a:gridCol w="502271"/>
                <a:gridCol w="591858"/>
                <a:gridCol w="545439"/>
                <a:gridCol w="485479"/>
                <a:gridCol w="175395"/>
                <a:gridCol w="175395"/>
                <a:gridCol w="350790"/>
                <a:gridCol w="175395"/>
                <a:gridCol w="350790"/>
                <a:gridCol w="350790"/>
                <a:gridCol w="142563"/>
                <a:gridCol w="342916"/>
                <a:gridCol w="175395"/>
                <a:gridCol w="417783"/>
              </a:tblGrid>
              <a:tr h="5760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304">
                <a:tc gridSpan="2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975">
                <a:tc gridSpan="2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81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086">
                <a:tc gridSpan="2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35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3848" y="4766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Дзырдбыд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76577" y="2276872"/>
          <a:ext cx="523415" cy="576064"/>
        </p:xfrm>
        <a:graphic>
          <a:graphicData uri="http://schemas.openxmlformats.org/drawingml/2006/table">
            <a:tbl>
              <a:tblPr/>
              <a:tblGrid>
                <a:gridCol w="523415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35" y="1445422"/>
          <a:ext cx="8280923" cy="4287835"/>
        </p:xfrm>
        <a:graphic>
          <a:graphicData uri="http://schemas.openxmlformats.org/drawingml/2006/table">
            <a:tbl>
              <a:tblPr/>
              <a:tblGrid>
                <a:gridCol w="168087"/>
                <a:gridCol w="168087"/>
                <a:gridCol w="168087"/>
                <a:gridCol w="143820"/>
                <a:gridCol w="192355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336175"/>
                <a:gridCol w="168087"/>
                <a:gridCol w="168087"/>
                <a:gridCol w="481344"/>
                <a:gridCol w="567199"/>
                <a:gridCol w="522714"/>
                <a:gridCol w="465252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168087"/>
                <a:gridCol w="465252"/>
                <a:gridCol w="168087"/>
                <a:gridCol w="400376"/>
              </a:tblGrid>
              <a:tr h="61066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294">
                <a:tc gridSpan="1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 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290">
                <a:tc gridSpan="2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œ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9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948">
                <a:tc gridSpan="2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latin typeface="Calibri"/>
                          <a:ea typeface="Calibri"/>
                          <a:cs typeface="Times New Roman"/>
                        </a:rPr>
                        <a:t>œ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80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400" dirty="0" err="1" smtClean="0">
                          <a:latin typeface="Calibri"/>
                          <a:ea typeface="Calibri"/>
                          <a:cs typeface="Times New Roman"/>
                        </a:rPr>
                        <a:t>œ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Балц</a:t>
            </a:r>
            <a:r>
              <a:rPr lang="ru-RU" dirty="0" smtClean="0"/>
              <a:t> </a:t>
            </a:r>
            <a:r>
              <a:rPr lang="ru-RU" dirty="0" err="1" smtClean="0"/>
              <a:t>лексикœйы бœстœмœ»</a:t>
            </a:r>
            <a:endParaRPr lang="ru-RU" dirty="0"/>
          </a:p>
        </p:txBody>
      </p:sp>
      <p:pic>
        <p:nvPicPr>
          <p:cNvPr id="2050" name="Picture 2" descr="http://www.esky.pl/esky/images/myswitzerland/regions/wallis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4688952" cy="312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ypresentation.ru/documents/e24d77e343b7019dc751ea2e273a1cb4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49613" cy="62622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16832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Синонимты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</a:rPr>
              <a:t>быдыр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Лœвœрд дзырдтœн сœ синонимтœ </a:t>
            </a:r>
            <a:br>
              <a:rPr lang="ru-RU" dirty="0" err="1"/>
            </a:br>
            <a:r>
              <a:rPr lang="ru-RU" dirty="0" err="1" smtClean="0"/>
              <a:t> зœгъут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74838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Рœсугъд-</a:t>
            </a:r>
            <a:endParaRPr lang="ru-RU" sz="3200" dirty="0"/>
          </a:p>
          <a:p>
            <a:r>
              <a:rPr lang="ru-RU" sz="3200" dirty="0" err="1"/>
              <a:t>Мœллœг-</a:t>
            </a:r>
            <a:endParaRPr lang="ru-RU" sz="3200" dirty="0"/>
          </a:p>
          <a:p>
            <a:r>
              <a:rPr lang="ru-RU" sz="3200" dirty="0" err="1" smtClean="0"/>
              <a:t>Гыццыл</a:t>
            </a:r>
            <a:r>
              <a:rPr lang="ru-RU" sz="3200" dirty="0" smtClean="0"/>
              <a:t>-</a:t>
            </a:r>
            <a:endParaRPr lang="ru-RU" sz="3200" dirty="0"/>
          </a:p>
          <a:p>
            <a:r>
              <a:rPr lang="ru-RU" sz="3200" dirty="0" err="1"/>
              <a:t>Стыр</a:t>
            </a:r>
            <a:r>
              <a:rPr lang="ru-RU" sz="3200" dirty="0"/>
              <a:t>-</a:t>
            </a:r>
          </a:p>
          <a:p>
            <a:r>
              <a:rPr lang="ru-RU" sz="3200" dirty="0" err="1"/>
              <a:t>Хъœздыг-</a:t>
            </a:r>
            <a:endParaRPr lang="ru-RU" sz="3200" dirty="0"/>
          </a:p>
          <a:p>
            <a:r>
              <a:rPr lang="ru-RU" sz="3200" dirty="0" err="1"/>
              <a:t>Тыхджын</a:t>
            </a:r>
            <a:r>
              <a:rPr lang="ru-RU" sz="3200" dirty="0"/>
              <a:t>-</a:t>
            </a:r>
          </a:p>
          <a:p>
            <a:r>
              <a:rPr lang="ru-RU" sz="3200" dirty="0" err="1"/>
              <a:t>Худын</a:t>
            </a:r>
            <a:r>
              <a:rPr lang="ru-RU" sz="3200" dirty="0"/>
              <a:t>-</a:t>
            </a:r>
          </a:p>
          <a:p>
            <a:r>
              <a:rPr lang="ru-RU" sz="3200" dirty="0" err="1"/>
              <a:t>скъоладзау</a:t>
            </a:r>
            <a:r>
              <a:rPr lang="ru-RU" sz="3200" dirty="0"/>
              <a:t>-</a:t>
            </a:r>
          </a:p>
        </p:txBody>
      </p:sp>
      <p:pic>
        <p:nvPicPr>
          <p:cNvPr id="4" name="Рисунок 3" descr="73748656_3acb8f5a1132c7a353dd688b373f9d2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09919" y="4509120"/>
            <a:ext cx="2539114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Фразеологон</a:t>
            </a:r>
            <a:r>
              <a:rPr lang="ru-RU" dirty="0" smtClean="0"/>
              <a:t> </a:t>
            </a:r>
            <a:r>
              <a:rPr lang="ru-RU" dirty="0" err="1"/>
              <a:t>дзырдбœстытœ баивын</a:t>
            </a:r>
            <a:r>
              <a:rPr lang="ru-RU" dirty="0"/>
              <a:t> </a:t>
            </a:r>
            <a:r>
              <a:rPr lang="ru-RU" dirty="0" err="1"/>
              <a:t>синонимтœй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1.Куыдз </a:t>
            </a:r>
            <a:r>
              <a:rPr lang="ru-RU" sz="4000" dirty="0" err="1"/>
              <a:t>œмœ гœдыйы цард</a:t>
            </a:r>
            <a:r>
              <a:rPr lang="ru-RU" sz="4000" dirty="0"/>
              <a:t> </a:t>
            </a:r>
            <a:r>
              <a:rPr lang="ru-RU" sz="4000" dirty="0" err="1" smtClean="0"/>
              <a:t>кœнынц</a:t>
            </a:r>
            <a:r>
              <a:rPr lang="ru-RU" sz="4000" dirty="0" smtClean="0"/>
              <a:t>.</a:t>
            </a:r>
            <a:endParaRPr lang="ru-RU" sz="4000" dirty="0"/>
          </a:p>
          <a:p>
            <a:r>
              <a:rPr lang="ru-RU" sz="4000" dirty="0" err="1" smtClean="0"/>
              <a:t>2.Йœ </a:t>
            </a:r>
            <a:r>
              <a:rPr lang="ru-RU" sz="4000" dirty="0" err="1"/>
              <a:t>цœстытœ ныуурс</a:t>
            </a:r>
            <a:r>
              <a:rPr lang="ru-RU" sz="4000" dirty="0"/>
              <a:t> </a:t>
            </a:r>
            <a:r>
              <a:rPr lang="ru-RU" sz="4000" dirty="0" err="1"/>
              <a:t>сты</a:t>
            </a:r>
            <a:r>
              <a:rPr lang="ru-RU" sz="4000" dirty="0"/>
              <a:t>.</a:t>
            </a:r>
          </a:p>
          <a:p>
            <a:r>
              <a:rPr lang="ru-RU" sz="4000" dirty="0" err="1" smtClean="0"/>
              <a:t>3.Мœ </a:t>
            </a:r>
            <a:r>
              <a:rPr lang="ru-RU" sz="4000" dirty="0" err="1"/>
              <a:t>зœрдœйы ныххаудта</a:t>
            </a:r>
            <a:r>
              <a:rPr lang="ru-RU" sz="4000" dirty="0"/>
              <a:t>.</a:t>
            </a:r>
          </a:p>
          <a:p>
            <a:r>
              <a:rPr lang="ru-RU" sz="4000" dirty="0" err="1" smtClean="0"/>
              <a:t>4.Йœ </a:t>
            </a:r>
            <a:r>
              <a:rPr lang="ru-RU" sz="4000" dirty="0" err="1"/>
              <a:t>къухтœ хъилœй </a:t>
            </a:r>
            <a:r>
              <a:rPr lang="ru-RU" sz="4000" dirty="0" smtClean="0"/>
              <a:t>дары.</a:t>
            </a:r>
            <a:endParaRPr lang="ru-RU" sz="4000" dirty="0"/>
          </a:p>
          <a:p>
            <a:r>
              <a:rPr lang="ru-RU" sz="4000" dirty="0" err="1" smtClean="0"/>
              <a:t>5.Хуртœ </a:t>
            </a:r>
            <a:r>
              <a:rPr lang="ru-RU" sz="4000" dirty="0" err="1"/>
              <a:t>œмœ дзы</a:t>
            </a:r>
            <a:r>
              <a:rPr lang="ru-RU" sz="4000" dirty="0"/>
              <a:t> </a:t>
            </a:r>
            <a:r>
              <a:rPr lang="ru-RU" sz="4000" dirty="0" err="1"/>
              <a:t>мœйтœ </a:t>
            </a:r>
            <a:r>
              <a:rPr lang="ru-RU" sz="4000" dirty="0" err="1" smtClean="0"/>
              <a:t>кœсы.</a:t>
            </a:r>
            <a:endParaRPr lang="ru-RU" sz="4000" dirty="0"/>
          </a:p>
          <a:p>
            <a:r>
              <a:rPr lang="ru-RU" sz="4000" dirty="0" err="1" smtClean="0"/>
              <a:t>6.Мœ </a:t>
            </a:r>
            <a:r>
              <a:rPr lang="ru-RU" sz="4000" dirty="0" err="1"/>
              <a:t>зœрдыл œй </a:t>
            </a:r>
            <a:r>
              <a:rPr lang="ru-RU" sz="4000" dirty="0" err="1" smtClean="0"/>
              <a:t>дарын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72816"/>
            <a:ext cx="2123648" cy="15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424936" cy="4176464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latin typeface="+mn-lt"/>
                <a:cs typeface="Segoe UI" pitchFamily="34" charset="0"/>
              </a:rPr>
              <a:t>1.Хъазт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цœттœ кœнгœйœ </a:t>
            </a:r>
            <a:r>
              <a:rPr lang="ru-RU" sz="3600" b="0" dirty="0" smtClean="0">
                <a:latin typeface="+mn-lt"/>
                <a:cs typeface="Segoe UI" pitchFamily="34" charset="0"/>
              </a:rPr>
              <a:t>,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хынцын</a:t>
            </a:r>
            <a:r>
              <a:rPr lang="ru-RU" sz="3600" b="0" dirty="0" smtClean="0">
                <a:latin typeface="+mn-lt"/>
                <a:cs typeface="Segoe UI" pitchFamily="34" charset="0"/>
              </a:rPr>
              <a:t>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хъœуы скъоладзауты</a:t>
            </a:r>
            <a:r>
              <a:rPr lang="ru-RU" sz="3600" b="0" dirty="0" smtClean="0">
                <a:latin typeface="+mn-lt"/>
                <a:cs typeface="Segoe UI" pitchFamily="34" charset="0"/>
              </a:rPr>
              <a:t>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кар,сœ дунеœмбарынад.</a:t>
            </a:r>
            <a:r>
              <a:rPr lang="ru-RU" sz="3600" b="0" dirty="0" smtClean="0">
                <a:latin typeface="+mn-lt"/>
                <a:cs typeface="Segoe UI" pitchFamily="34" charset="0"/>
              </a:rPr>
              <a:t/>
            </a:r>
            <a:br>
              <a:rPr lang="ru-RU" sz="3600" b="0" dirty="0" smtClean="0">
                <a:latin typeface="+mn-lt"/>
                <a:cs typeface="Segoe UI" pitchFamily="34" charset="0"/>
              </a:rPr>
            </a:br>
            <a:r>
              <a:rPr lang="ru-RU" sz="3600" b="0" dirty="0" smtClean="0">
                <a:latin typeface="+mn-lt"/>
                <a:cs typeface="Segoe UI" pitchFamily="34" charset="0"/>
              </a:rPr>
              <a:t/>
            </a:r>
            <a:br>
              <a:rPr lang="ru-RU" sz="3600" b="0" dirty="0" smtClean="0">
                <a:latin typeface="+mn-lt"/>
                <a:cs typeface="Segoe UI" pitchFamily="34" charset="0"/>
              </a:rPr>
            </a:br>
            <a:r>
              <a:rPr lang="ru-RU" sz="3600" b="0" dirty="0" err="1" smtClean="0">
                <a:latin typeface="+mn-lt"/>
                <a:cs typeface="Segoe UI" pitchFamily="34" charset="0"/>
              </a:rPr>
              <a:t>2.Хъуамœ хъазт</a:t>
            </a:r>
            <a:r>
              <a:rPr lang="ru-RU" sz="3600" b="0" dirty="0" smtClean="0">
                <a:latin typeface="+mn-lt"/>
                <a:cs typeface="Segoe UI" pitchFamily="34" charset="0"/>
              </a:rPr>
              <a:t>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œнгом баст</a:t>
            </a:r>
            <a:r>
              <a:rPr lang="ru-RU" sz="3600" b="0" dirty="0" smtClean="0">
                <a:latin typeface="+mn-lt"/>
                <a:cs typeface="Segoe UI" pitchFamily="34" charset="0"/>
              </a:rPr>
              <a:t> уа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урочы</a:t>
            </a:r>
            <a:r>
              <a:rPr lang="ru-RU" sz="3600" b="0" dirty="0" smtClean="0">
                <a:latin typeface="+mn-lt"/>
                <a:cs typeface="Segoe UI" pitchFamily="34" charset="0"/>
              </a:rPr>
              <a:t>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грамматикон</a:t>
            </a:r>
            <a:r>
              <a:rPr lang="ru-RU" sz="3600" b="0" dirty="0" smtClean="0">
                <a:latin typeface="+mn-lt"/>
                <a:cs typeface="Segoe UI" pitchFamily="34" charset="0"/>
              </a:rPr>
              <a:t>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œрмœгимœ</a:t>
            </a:r>
            <a:r>
              <a:rPr lang="ru-RU" sz="3600" b="0" dirty="0" smtClean="0">
                <a:latin typeface="+mn-lt"/>
                <a:cs typeface="Segoe UI" pitchFamily="34" charset="0"/>
              </a:rPr>
              <a:t>.</a:t>
            </a:r>
            <a:br>
              <a:rPr lang="ru-RU" sz="3600" b="0" dirty="0" smtClean="0">
                <a:latin typeface="+mn-lt"/>
                <a:cs typeface="Segoe UI" pitchFamily="34" charset="0"/>
              </a:rPr>
            </a:br>
            <a:r>
              <a:rPr lang="ru-RU" sz="3600" b="0" dirty="0" smtClean="0">
                <a:latin typeface="+mn-lt"/>
                <a:cs typeface="Segoe UI" pitchFamily="34" charset="0"/>
              </a:rPr>
              <a:t/>
            </a:r>
            <a:br>
              <a:rPr lang="ru-RU" sz="3600" b="0" dirty="0" smtClean="0">
                <a:latin typeface="+mn-lt"/>
                <a:cs typeface="Segoe UI" pitchFamily="34" charset="0"/>
              </a:rPr>
            </a:br>
            <a:r>
              <a:rPr lang="ru-RU" sz="3600" b="0" dirty="0" err="1" smtClean="0">
                <a:latin typeface="+mn-lt"/>
                <a:cs typeface="Segoe UI" pitchFamily="34" charset="0"/>
              </a:rPr>
              <a:t>3.Бœрцœй </a:t>
            </a:r>
            <a:r>
              <a:rPr lang="ru-RU" sz="3600" b="0" dirty="0" smtClean="0">
                <a:latin typeface="+mn-lt"/>
                <a:cs typeface="Segoe UI" pitchFamily="34" charset="0"/>
              </a:rPr>
              <a:t>фаг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хъуамœ уой</a:t>
            </a:r>
            <a:r>
              <a:rPr lang="ru-RU" sz="3600" b="0" dirty="0" smtClean="0">
                <a:latin typeface="+mn-lt"/>
                <a:cs typeface="Segoe UI" pitchFamily="34" charset="0"/>
              </a:rPr>
              <a:t> ,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урочы</a:t>
            </a:r>
            <a:r>
              <a:rPr lang="ru-RU" sz="3600" b="0" dirty="0" smtClean="0">
                <a:latin typeface="+mn-lt"/>
                <a:cs typeface="Segoe UI" pitchFamily="34" charset="0"/>
              </a:rPr>
              <a:t>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цы</a:t>
            </a:r>
            <a:r>
              <a:rPr lang="ru-RU" sz="3600" b="0" dirty="0" smtClean="0">
                <a:latin typeface="+mn-lt"/>
                <a:cs typeface="Segoe UI" pitchFamily="34" charset="0"/>
              </a:rPr>
              <a:t>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хъазтытœй пайдагонд</a:t>
            </a:r>
            <a:r>
              <a:rPr lang="ru-RU" sz="3600" b="0" dirty="0" smtClean="0">
                <a:latin typeface="+mn-lt"/>
                <a:cs typeface="Segoe UI" pitchFamily="34" charset="0"/>
              </a:rPr>
              <a:t> </a:t>
            </a:r>
            <a:r>
              <a:rPr lang="ru-RU" sz="3600" b="0" dirty="0" err="1" smtClean="0">
                <a:latin typeface="+mn-lt"/>
                <a:cs typeface="Segoe UI" pitchFamily="34" charset="0"/>
              </a:rPr>
              <a:t>цœуы,уыдон.</a:t>
            </a:r>
            <a:r>
              <a:rPr lang="ru-RU" b="0" dirty="0" smtClean="0">
                <a:latin typeface="+mn-lt"/>
                <a:cs typeface="Segoe UI" pitchFamily="34" charset="0"/>
              </a:rPr>
              <a:t/>
            </a:r>
            <a:br>
              <a:rPr lang="ru-RU" b="0" dirty="0" smtClean="0">
                <a:latin typeface="+mn-lt"/>
                <a:cs typeface="Segoe UI" pitchFamily="34" charset="0"/>
              </a:rPr>
            </a:br>
            <a:endParaRPr lang="ru-RU" b="0" dirty="0">
              <a:latin typeface="+mn-lt"/>
              <a:cs typeface="Segoe U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7772400" cy="15001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sz="3600" dirty="0" err="1" smtClean="0">
                <a:solidFill>
                  <a:srgbClr val="FF0000"/>
                </a:solidFill>
              </a:rPr>
              <a:t>Хъазты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технологийœ пайда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кœнгœйœ хынцын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хъœуы ахœм домœнтœ: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lovethesepics.com/wp-content/uploads/2012/12/Crater-Lake-at-the-Mouth-of-Taal-Volcano-in-Luzon-Philipp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424936" cy="5832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780928"/>
            <a:ext cx="6840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«</a:t>
            </a:r>
            <a:r>
              <a:rPr lang="ru-RU" sz="6600" dirty="0" err="1" smtClean="0">
                <a:solidFill>
                  <a:srgbClr val="FFFF00"/>
                </a:solidFill>
              </a:rPr>
              <a:t>Омонимты</a:t>
            </a:r>
            <a:r>
              <a:rPr lang="ru-RU" sz="6600" dirty="0" smtClean="0">
                <a:solidFill>
                  <a:srgbClr val="FFFF00"/>
                </a:solidFill>
              </a:rPr>
              <a:t> </a:t>
            </a:r>
            <a:r>
              <a:rPr lang="ru-RU" sz="6600" dirty="0" err="1" smtClean="0">
                <a:solidFill>
                  <a:srgbClr val="FFFF00"/>
                </a:solidFill>
              </a:rPr>
              <a:t>цад</a:t>
            </a:r>
            <a:r>
              <a:rPr lang="ru-RU" sz="6600" dirty="0" smtClean="0">
                <a:solidFill>
                  <a:srgbClr val="FFFF00"/>
                </a:solidFill>
              </a:rPr>
              <a:t>»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Бирœстъœлфыты бœсты </a:t>
            </a:r>
            <a:r>
              <a:rPr lang="ru-RU" dirty="0" err="1" smtClean="0"/>
              <a:t>зœгъут </a:t>
            </a:r>
            <a:r>
              <a:rPr lang="ru-RU" dirty="0" err="1"/>
              <a:t>цухгонд</a:t>
            </a:r>
            <a:r>
              <a:rPr lang="ru-RU" dirty="0"/>
              <a:t> </a:t>
            </a:r>
            <a:r>
              <a:rPr lang="ru-RU" dirty="0" err="1"/>
              <a:t>омонимтœ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1520" y="1484784"/>
            <a:ext cx="52565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1.Тоны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йœ пакъуы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хъазœн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Райста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саби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дœр йœ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2.Кœд къœрмœг тъыст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йœ хъусы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Гъе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уœддœр йœ ныхас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55776" y="4077072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3.Уыгœрдœны федтон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ахстон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уœрццы лœппынтœ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4.Сœрвœты дын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хœрœг хизы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Зонд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йœ сœрмœ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ппын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8" name="Picture 6" descr="https://im3-tub-ru.yandex.net/i?id=c24edf37a601889c956b847754d0cf1e&amp;n=33&amp;h=215&amp;w=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80728"/>
            <a:ext cx="1264996" cy="2211175"/>
          </a:xfrm>
          <a:prstGeom prst="rect">
            <a:avLst/>
          </a:prstGeom>
          <a:noFill/>
        </p:spPr>
      </p:pic>
      <p:pic>
        <p:nvPicPr>
          <p:cNvPr id="18440" name="Picture 8" descr="http://hollydolly.com.ua/images/V_ushah_kak_budto_voda_Chto_delat-_kogda_kak_budto_voda_v_uh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1448036" cy="1158429"/>
          </a:xfrm>
          <a:prstGeom prst="rect">
            <a:avLst/>
          </a:prstGeom>
          <a:noFill/>
        </p:spPr>
      </p:pic>
      <p:pic>
        <p:nvPicPr>
          <p:cNvPr id="18442" name="Picture 10" descr="http://www.news.nashbryansk.ru/uploads/2013/01/perepel-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933056"/>
            <a:ext cx="1969740" cy="1318870"/>
          </a:xfrm>
          <a:prstGeom prst="rect">
            <a:avLst/>
          </a:prstGeom>
          <a:noFill/>
        </p:spPr>
      </p:pic>
      <p:pic>
        <p:nvPicPr>
          <p:cNvPr id="18444" name="Picture 12" descr="http://danlik.ru/wp-content/uploads/bfi_thumb/Bratya-Grimm-2ykmbpdzntgozr61srzbi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194421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vitppt.com.ua/images/56/55748/96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628800"/>
            <a:ext cx="69482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Галиу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къух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рахиз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къух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Галиу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къах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рахиз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къах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S Mincho" pitchFamily="49" charset="-128"/>
              </a:rPr>
              <a:t>Ӕ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 уæлæмæ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мах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дæлæмæ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S Mincho" pitchFamily="49" charset="-128"/>
              </a:rPr>
              <a:t>Ӕ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 фæстæмæ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мах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размæ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Рахизырдæм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галиуырдæм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Цæй æрбадæм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ныр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сыстæм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Цæст æрæхгæн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байгом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æй кæн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Цæсгом амбæхс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равдис-ма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S Mincho" pitchFamily="49" charset="-128"/>
              </a:rPr>
              <a:t>Ӕ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 мæсты дæн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мах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хъæлдзæг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https://otvet.imgsmail.ru/download/94609501_411299948215ee6dc2178b1e2589130e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252673" cy="2276871"/>
          </a:xfrm>
          <a:prstGeom prst="rect">
            <a:avLst/>
          </a:prstGeom>
          <a:noFill/>
        </p:spPr>
      </p:pic>
      <p:pic>
        <p:nvPicPr>
          <p:cNvPr id="1029" name="Picture 5" descr="http://skvorrf.hostfabrica.ru/wp-content/uploads/2015/07/zaryad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25144"/>
            <a:ext cx="2937182" cy="1865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1-tub-ru.yandex.net/i?id=e53a1dfce5f130296caa83c3bc8c328b&amp;n=33&amp;h=215&amp;w=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45557" cy="5537949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67744" y="188640"/>
            <a:ext cx="4515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Антонимты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хъœд»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Нывтœм гœсгœ ныффыссут</a:t>
            </a:r>
            <a:r>
              <a:rPr lang="ru-RU" dirty="0"/>
              <a:t> </a:t>
            </a:r>
            <a:r>
              <a:rPr lang="ru-RU" dirty="0" err="1"/>
              <a:t>антонимтœ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http://static1.read.ru/images/booksillustrations/93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948773" cy="2016224"/>
          </a:xfrm>
          <a:prstGeom prst="rect">
            <a:avLst/>
          </a:prstGeom>
          <a:noFill/>
        </p:spPr>
      </p:pic>
      <p:pic>
        <p:nvPicPr>
          <p:cNvPr id="14340" name="Picture 4" descr="http://img2.labirint.ru/books/377058/scrn_bi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448272" cy="1971771"/>
          </a:xfrm>
          <a:prstGeom prst="rect">
            <a:avLst/>
          </a:prstGeom>
          <a:noFill/>
        </p:spPr>
      </p:pic>
      <p:pic>
        <p:nvPicPr>
          <p:cNvPr id="14342" name="Picture 6" descr="http://static4.read.ru/images/booksillustrations/93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2867472" cy="1949881"/>
          </a:xfrm>
          <a:prstGeom prst="rect">
            <a:avLst/>
          </a:prstGeom>
          <a:noFill/>
        </p:spPr>
      </p:pic>
      <p:pic>
        <p:nvPicPr>
          <p:cNvPr id="14344" name="Picture 8" descr="http://raduga.name/wp-content/uploads/2014/10/567764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7112"/>
            <a:ext cx="2770312" cy="1904590"/>
          </a:xfrm>
          <a:prstGeom prst="rect">
            <a:avLst/>
          </a:prstGeom>
          <a:noFill/>
        </p:spPr>
      </p:pic>
      <p:pic>
        <p:nvPicPr>
          <p:cNvPr id="14346" name="Picture 10" descr="http://www.novobeladmin.gomel.by/Libraries/%D0%9D%D0%BE%D0%B2%D0%BE%D1%81%D1%82%D0%B8/%D0%94%D0%B5%D0%BD%D1%8C_%D1%80%D0%B0%D0%B2%D0%BD%D0%BE%D0%B4%D0%B5%D0%BD%D1%81%D1%82%D0%B2%D0%B8%D1%8F.sflb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420888"/>
            <a:ext cx="2815168" cy="2111376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908720"/>
            <a:ext cx="18684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157192"/>
            <a:ext cx="17287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941168"/>
            <a:ext cx="16573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Œмбисœндтœ ахœццœ кœнут  кœронмœ.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Къœйттœй куыст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im1-tub-ru.yandex.net/i?id=98aca5eb11feec789e25eb7205a30d04&amp;n=33&amp;h=215&amp;w=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25144"/>
            <a:ext cx="29241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Тексты </a:t>
            </a:r>
            <a:r>
              <a:rPr lang="ru-RU" dirty="0" err="1"/>
              <a:t>ставддœрœй фыст</a:t>
            </a:r>
            <a:r>
              <a:rPr lang="ru-RU" dirty="0"/>
              <a:t> </a:t>
            </a:r>
            <a:r>
              <a:rPr lang="ru-RU" dirty="0" err="1"/>
              <a:t>дзырдтœ баивын</a:t>
            </a:r>
            <a:r>
              <a:rPr lang="ru-RU" dirty="0"/>
              <a:t> </a:t>
            </a:r>
            <a:r>
              <a:rPr lang="ru-RU" dirty="0" err="1"/>
              <a:t>антонимтœй</a:t>
            </a:r>
            <a:r>
              <a:rPr lang="ru-RU" dirty="0"/>
              <a:t>.Текст </a:t>
            </a:r>
            <a:r>
              <a:rPr lang="ru-RU" dirty="0" err="1"/>
              <a:t>ногœй рацаразын.Раттын</a:t>
            </a:r>
            <a:r>
              <a:rPr lang="ru-RU" dirty="0"/>
              <a:t> </a:t>
            </a:r>
            <a:r>
              <a:rPr lang="ru-RU" dirty="0" err="1"/>
              <a:t>сœргонд фыццаг</a:t>
            </a:r>
            <a:r>
              <a:rPr lang="ru-RU" dirty="0"/>
              <a:t> </a:t>
            </a:r>
            <a:r>
              <a:rPr lang="ru-RU" dirty="0" err="1"/>
              <a:t>вариантœн дœр œмœ дыккаг</a:t>
            </a:r>
            <a:r>
              <a:rPr lang="ru-RU" dirty="0"/>
              <a:t> </a:t>
            </a:r>
            <a:r>
              <a:rPr lang="ru-RU" dirty="0" err="1"/>
              <a:t>вариантœн </a:t>
            </a:r>
            <a:r>
              <a:rPr lang="ru-RU" dirty="0" err="1" smtClean="0"/>
              <a:t>дœр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08012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Криптограммœ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3068960"/>
          <a:ext cx="6438851" cy="406524"/>
        </p:xfrm>
        <a:graphic>
          <a:graphicData uri="http://schemas.openxmlformats.org/drawingml/2006/table">
            <a:tbl>
              <a:tblPr/>
              <a:tblGrid>
                <a:gridCol w="509922"/>
                <a:gridCol w="535851"/>
                <a:gridCol w="544493"/>
                <a:gridCol w="466709"/>
                <a:gridCol w="518565"/>
                <a:gridCol w="509922"/>
                <a:gridCol w="535851"/>
                <a:gridCol w="604993"/>
                <a:gridCol w="561779"/>
                <a:gridCol w="449423"/>
                <a:gridCol w="561779"/>
                <a:gridCol w="639564"/>
              </a:tblGrid>
              <a:tr h="4065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576" y="4149080"/>
          <a:ext cx="2592288" cy="432048"/>
        </p:xfrm>
        <a:graphic>
          <a:graphicData uri="http://schemas.openxmlformats.org/drawingml/2006/table">
            <a:tbl>
              <a:tblPr/>
              <a:tblGrid>
                <a:gridCol w="679756"/>
                <a:gridCol w="725840"/>
                <a:gridCol w="610628"/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3568" y="5157192"/>
          <a:ext cx="3759200" cy="472440"/>
        </p:xfrm>
        <a:graphic>
          <a:graphicData uri="http://schemas.openxmlformats.org/drawingml/2006/table">
            <a:tbl>
              <a:tblPr/>
              <a:tblGrid>
                <a:gridCol w="571500"/>
                <a:gridCol w="586740"/>
                <a:gridCol w="510540"/>
                <a:gridCol w="518160"/>
                <a:gridCol w="472440"/>
                <a:gridCol w="480060"/>
                <a:gridCol w="619760"/>
              </a:tblGrid>
              <a:tr h="472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76056" y="5157192"/>
          <a:ext cx="576064" cy="422528"/>
        </p:xfrm>
        <a:graphic>
          <a:graphicData uri="http://schemas.openxmlformats.org/drawingml/2006/table">
            <a:tbl>
              <a:tblPr/>
              <a:tblGrid>
                <a:gridCol w="576064"/>
              </a:tblGrid>
              <a:tr h="422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3568" y="119675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Хœс</a:t>
            </a:r>
            <a:r>
              <a:rPr lang="ru-RU" sz="2800" dirty="0" err="1" smtClean="0">
                <a:solidFill>
                  <a:srgbClr val="FF0000"/>
                </a:solidFill>
              </a:rPr>
              <a:t>: Нымœцтœ баивут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дамгъœтœй œмœ </a:t>
            </a:r>
            <a:r>
              <a:rPr lang="ru-RU" sz="2800" dirty="0" err="1" smtClean="0">
                <a:solidFill>
                  <a:srgbClr val="FF0000"/>
                </a:solidFill>
              </a:rPr>
              <a:t>   бакœсут œмбисонд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Дзуапп</a:t>
            </a:r>
            <a:r>
              <a:rPr lang="ru-RU" dirty="0"/>
              <a:t> 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 </a:t>
            </a:r>
            <a:r>
              <a:rPr lang="ru-RU" dirty="0" err="1" smtClean="0">
                <a:solidFill>
                  <a:srgbClr val="FF0000"/>
                </a:solidFill>
              </a:rPr>
              <a:t>Œрхъуыдыдзинад </a:t>
            </a:r>
            <a:r>
              <a:rPr lang="ru-RU" dirty="0" err="1">
                <a:solidFill>
                  <a:srgbClr val="FF0000"/>
                </a:solidFill>
              </a:rPr>
              <a:t>стыр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хъуыддаг</a:t>
            </a:r>
            <a:r>
              <a:rPr lang="ru-RU" dirty="0">
                <a:solidFill>
                  <a:srgbClr val="FF0000"/>
                </a:solidFill>
              </a:rPr>
              <a:t> 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Хъазт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Чи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фылдœр»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Хœс:</a:t>
            </a:r>
            <a:r>
              <a:rPr lang="ru-RU" dirty="0" err="1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сывœллœтты дыууœ къордыл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адих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кœнын: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err="1" smtClean="0">
                <a:solidFill>
                  <a:srgbClr val="00B050"/>
                </a:solidFill>
              </a:rPr>
              <a:t>чызджытœ œмœ лœппутœ.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err="1" smtClean="0">
                <a:solidFill>
                  <a:srgbClr val="00B050"/>
                </a:solidFill>
              </a:rPr>
              <a:t>Чи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фылдœр сœ </a:t>
            </a:r>
            <a:r>
              <a:rPr lang="ru-RU" dirty="0" smtClean="0">
                <a:solidFill>
                  <a:srgbClr val="00B050"/>
                </a:solidFill>
              </a:rPr>
              <a:t>2 </a:t>
            </a:r>
            <a:r>
              <a:rPr lang="ru-RU" dirty="0" err="1" smtClean="0">
                <a:solidFill>
                  <a:srgbClr val="00B050"/>
                </a:solidFill>
              </a:rPr>
              <a:t>минутмœ  ныффысса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миногонтœ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  <a:r>
              <a:rPr lang="ru-RU" dirty="0" err="1" smtClean="0">
                <a:solidFill>
                  <a:srgbClr val="00B050"/>
                </a:solidFill>
              </a:rPr>
              <a:t>уыцы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къорд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амбылдта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s00.infourok.ru/images/doc/275/280625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00799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124744"/>
            <a:ext cx="3070521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Рефлекси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Стыр</a:t>
            </a:r>
            <a:r>
              <a:rPr lang="ru-RU" dirty="0" smtClean="0"/>
              <a:t> </a:t>
            </a:r>
            <a:r>
              <a:rPr lang="ru-RU" dirty="0" err="1" smtClean="0"/>
              <a:t>бузныг</a:t>
            </a:r>
            <a:endParaRPr lang="ru-RU" dirty="0"/>
          </a:p>
        </p:txBody>
      </p:sp>
      <p:pic>
        <p:nvPicPr>
          <p:cNvPr id="24578" name="Picture 2" descr="https://yt3.ggpht.com/-2OWU2aTeaAM/AAAAAAAAAAI/AAAAAAAAAAA/lLxLlU_XNsU/s900-c-k-no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err="1" smtClean="0">
                <a:solidFill>
                  <a:srgbClr val="FF0000"/>
                </a:solidFill>
              </a:rPr>
              <a:t>Хъазт</a:t>
            </a:r>
            <a:r>
              <a:rPr lang="ru-RU" sz="3600" dirty="0" smtClean="0">
                <a:solidFill>
                  <a:srgbClr val="FF0000"/>
                </a:solidFill>
              </a:rPr>
              <a:t> :   «</a:t>
            </a:r>
            <a:r>
              <a:rPr lang="ru-RU" sz="3600" dirty="0" err="1" smtClean="0">
                <a:solidFill>
                  <a:srgbClr val="FF0000"/>
                </a:solidFill>
              </a:rPr>
              <a:t>Чи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фылдœр?</a:t>
            </a:r>
            <a:r>
              <a:rPr lang="ru-RU" sz="3600" dirty="0" smtClean="0">
                <a:solidFill>
                  <a:srgbClr val="FF0000"/>
                </a:solidFill>
              </a:rPr>
              <a:t>   «</a:t>
            </a:r>
            <a:r>
              <a:rPr lang="ru-RU" sz="3600" dirty="0" err="1" smtClean="0">
                <a:solidFill>
                  <a:srgbClr val="FF0000"/>
                </a:solidFill>
              </a:rPr>
              <a:t>Чи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тагъддœр?»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 rot="10800000" flipV="1">
            <a:off x="827584" y="1570147"/>
            <a:ext cx="763284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Хœс: Иу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минутмœ чи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фылдœр ныффысдзœн дзырдтœ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цœмœй мыртœ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к, г,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д,т-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йœ  райдайой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Хœс:Фœстœрдыгœй кœсгœйœ </a:t>
            </a:r>
            <a:r>
              <a:rPr lang="ru-RU" sz="4000" dirty="0" smtClean="0"/>
              <a:t>ног </a:t>
            </a:r>
            <a:r>
              <a:rPr lang="ru-RU" sz="4000" dirty="0" err="1" smtClean="0"/>
              <a:t>дзырдтœ  чи</a:t>
            </a:r>
            <a:r>
              <a:rPr lang="ru-RU" sz="4000" dirty="0" smtClean="0"/>
              <a:t> </a:t>
            </a:r>
            <a:r>
              <a:rPr lang="ru-RU" sz="4000" dirty="0" err="1" smtClean="0"/>
              <a:t>дœтты </a:t>
            </a:r>
            <a:r>
              <a:rPr lang="ru-RU" sz="4000" dirty="0" smtClean="0"/>
              <a:t>,</a:t>
            </a:r>
            <a:r>
              <a:rPr lang="ru-RU" sz="4000" dirty="0" err="1" smtClean="0"/>
              <a:t>ахœмтœ œрхъуыды кœнын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3568" y="3068960"/>
            <a:ext cx="7920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Дзау-уадз,уœд-дœу,раз-зар,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сур-рус,сœр-рœс,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уœн-нœу,хор-рох,дис-сид,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уас-сау,œд-дœ,нœт-тœн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Хœс:Дыууœрдœм кœсгœйœ дœр сœхи цы</a:t>
            </a:r>
            <a:r>
              <a:rPr lang="ru-RU" sz="4000" dirty="0" smtClean="0"/>
              <a:t> </a:t>
            </a:r>
            <a:r>
              <a:rPr lang="ru-RU" sz="4000" dirty="0" err="1" smtClean="0"/>
              <a:t>дзырдтœ нœ ивынц,ахœмтœ ныффыссын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105835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Хох,сис,œм,œнœ,ала,заз,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err="1" smtClean="0">
                <a:solidFill>
                  <a:srgbClr val="FF0000"/>
                </a:solidFill>
              </a:rPr>
              <a:t>Калак,хих,ныхын,ичъи,гœнœг,</a:t>
            </a:r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err="1" smtClean="0">
                <a:solidFill>
                  <a:srgbClr val="FF0000"/>
                </a:solidFill>
              </a:rPr>
              <a:t>разар,уацау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Хъазт</a:t>
            </a:r>
            <a:r>
              <a:rPr lang="ru-RU" dirty="0" smtClean="0"/>
              <a:t> :   «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бахау</a:t>
            </a:r>
            <a:r>
              <a:rPr lang="ru-RU" dirty="0" smtClean="0"/>
              <a:t> </a:t>
            </a:r>
            <a:r>
              <a:rPr lang="ru-RU" dirty="0" err="1" smtClean="0"/>
              <a:t>къœппœджы»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http://flash.com.ru/wp-content/added/phpkc1C8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869160"/>
            <a:ext cx="2049016" cy="1536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1053</Words>
  <Application>Microsoft Office PowerPoint</Application>
  <PresentationFormat>Экран (4:3)</PresentationFormat>
  <Paragraphs>338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 </vt:lpstr>
      <vt:lpstr>Михаил Шолохов</vt:lpstr>
      <vt:lpstr>Презентация PowerPoint</vt:lpstr>
      <vt:lpstr>1.Хъазт цœттœ кœнгœйœ ,хынцын хъœуы скъоладзауты кар,сœ дунеœмбарынад.  2.Хъуамœ хъазт œнгом баст уа урочы грамматикон œрмœгимœ.  3.Бœрцœй фаг хъуамœ уой ,урочы цы хъазтытœй пайдагонд цœуы,уыдон. </vt:lpstr>
      <vt:lpstr> Хъазт «Чи фылдœр» Хœс: сывœллœтты дыууœ къордыл адих кœнын: чызджытœ œмœ лœппутœ. Чи фылдœр сœ 2 минутмœ  ныффысса миногонтœ,уыцы къорд амбылдта. </vt:lpstr>
      <vt:lpstr>Хъазт :   «Чи фылдœр?   «Чи тагъддœр?»</vt:lpstr>
      <vt:lpstr>  Хœс:Фœстœрдыгœй кœсгœйœ ног дзырдтœ  чи дœтты ,ахœмтœ œрхъуыды кœнын. </vt:lpstr>
      <vt:lpstr>  Хœс:Дыууœрдœм кœсгœйœ дœр сœхи цы дзырдтœ нœ ивынц,ахœмтœ ныффыссын </vt:lpstr>
      <vt:lpstr>Хъазт :   «Ма бахау къœппœджы» </vt:lpstr>
      <vt:lpstr>Хæс :   Лæвæрд нымæцонтæ ныффыссын тетрæдты,саразын сæ хъæугæ хуыз</vt:lpstr>
      <vt:lpstr>     Кълеткæты  нымæцты бæсты сæвæрут дамгъæтæ, алфавитмæ гæсгæ уыцы нымæц чи æййафы. </vt:lpstr>
      <vt:lpstr>Хæс: Хауæнты формæтæм гæсгæ раст сæвæрын нымæцон </vt:lpstr>
      <vt:lpstr>Хæс: Бахынцын арифметикон дæнцæгтæ. </vt:lpstr>
      <vt:lpstr>Хъазт :  «Уœлдай дзырд» </vt:lpstr>
      <vt:lpstr>Презентация PowerPoint</vt:lpstr>
      <vt:lpstr> Хæс: Уæлдай цæджындз ссарут. Цæмæн у уæлдай? Рафыссут нымæцонтæ </vt:lpstr>
      <vt:lpstr>Презентация PowerPoint</vt:lpstr>
      <vt:lpstr>Бацамон, мивдисджыты цухгонд  дамгъæтæ кæрæдзийы фæдыл раст æвæрд цы цæджындзы сты, уый.</vt:lpstr>
      <vt:lpstr> Хæс: Баиу кæнын дыууæ цæджындзы дзырдтæ афтæ,цæмæй сæ рауайа дзырдбæстытæ.</vt:lpstr>
      <vt:lpstr>Хъазт:  «Сœмбырд кœн œмбисонд» </vt:lpstr>
      <vt:lpstr>Хæс.  Нывты бæсты сæвæрут хъæугæ номдартæ.  Æмгарау мæм дæ …           дар       Æмгарау …                зоныс     </vt:lpstr>
      <vt:lpstr> </vt:lpstr>
      <vt:lpstr>               Хистæр зондамонæг   у ! </vt:lpstr>
      <vt:lpstr>Æмбисонд «Адæймаг йе ’гъдауæй …»-йы кæцы мивдисæг æвæрын хъæуы?  </vt:lpstr>
      <vt:lpstr>Хæс: Нывы цы уынæмæ,уыцы предметты нæмттæ ныффыссын дыууа къордæй                      Чи?     ЦЫ?</vt:lpstr>
      <vt:lpstr> Хъазт: «Сараз текст œмœ йын ратт сœргонд» </vt:lpstr>
      <vt:lpstr> Æмхæццæйæ лæвæрд хъуыдыйæдтæй сараз текст. </vt:lpstr>
      <vt:lpstr>Презентация PowerPoint</vt:lpstr>
      <vt:lpstr>Къордты куыст</vt:lpstr>
      <vt:lpstr>Презентация PowerPoint</vt:lpstr>
      <vt:lpstr>Презентация PowerPoint</vt:lpstr>
      <vt:lpstr>Урок-хъазт</vt:lpstr>
      <vt:lpstr>Презентация PowerPoint</vt:lpstr>
      <vt:lpstr>Презентация PowerPoint</vt:lpstr>
      <vt:lpstr>Презентация PowerPoint</vt:lpstr>
      <vt:lpstr>«Балц лексикœйы бœстœмœ»</vt:lpstr>
      <vt:lpstr>Презентация PowerPoint</vt:lpstr>
      <vt:lpstr>Лœвœрд дзырдтœн сœ синонимтœ   зœгъут</vt:lpstr>
      <vt:lpstr>Фразеологон дзырдбœстытœ баивын синонимтœй </vt:lpstr>
      <vt:lpstr>Презентация PowerPoint</vt:lpstr>
      <vt:lpstr>Бирœстъœлфыты бœсты зœгъут цухгонд омонимтœ </vt:lpstr>
      <vt:lpstr>Презентация PowerPoint</vt:lpstr>
      <vt:lpstr>Презентация PowerPoint</vt:lpstr>
      <vt:lpstr>Презентация PowerPoint</vt:lpstr>
      <vt:lpstr>Нывтœм гœсгœ ныффыссут антонимтœ </vt:lpstr>
      <vt:lpstr>Œмбисœндтœ ахœццœ кœнут  кœронмœ.   Къœйттœй куыст.  </vt:lpstr>
      <vt:lpstr>Тексты ставддœрœй фыст дзырдтœ баивын антонимтœй.Текст ногœй рацаразын.Раттын сœргонд фыццаг вариантœн дœр œмœ дыккаг вариантœн дœр. </vt:lpstr>
      <vt:lpstr>Криптограммœ </vt:lpstr>
      <vt:lpstr>Дзуапп :  « Œрхъуыдыдзинад стыр хъуыддаг у» </vt:lpstr>
      <vt:lpstr>Презентация PowerPoint</vt:lpstr>
      <vt:lpstr> Стыр бузныг</vt:lpstr>
    </vt:vector>
  </TitlesOfParts>
  <Company>Школа №18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«Сусœг фыстœг»  ( криптограммœ) </dc:title>
  <dc:creator>Учительская</dc:creator>
  <cp:lastModifiedBy>PB</cp:lastModifiedBy>
  <cp:revision>86</cp:revision>
  <dcterms:created xsi:type="dcterms:W3CDTF">2016-02-12T08:17:23Z</dcterms:created>
  <dcterms:modified xsi:type="dcterms:W3CDTF">2018-02-24T13:30:34Z</dcterms:modified>
</cp:coreProperties>
</file>