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72" r:id="rId2"/>
    <p:sldId id="377" r:id="rId3"/>
    <p:sldId id="378" r:id="rId4"/>
    <p:sldId id="379" r:id="rId5"/>
    <p:sldId id="364" r:id="rId6"/>
    <p:sldId id="365" r:id="rId7"/>
    <p:sldId id="366" r:id="rId8"/>
    <p:sldId id="367" r:id="rId9"/>
    <p:sldId id="368" r:id="rId10"/>
    <p:sldId id="369" r:id="rId11"/>
    <p:sldId id="374" r:id="rId12"/>
    <p:sldId id="385" r:id="rId13"/>
    <p:sldId id="380" r:id="rId14"/>
    <p:sldId id="381" r:id="rId15"/>
    <p:sldId id="382" r:id="rId16"/>
    <p:sldId id="384" r:id="rId17"/>
    <p:sldId id="383" r:id="rId18"/>
    <p:sldId id="346" r:id="rId19"/>
    <p:sldId id="361" r:id="rId20"/>
    <p:sldId id="376" r:id="rId21"/>
    <p:sldId id="362" r:id="rId22"/>
    <p:sldId id="352" r:id="rId23"/>
    <p:sldId id="353" r:id="rId24"/>
    <p:sldId id="355" r:id="rId25"/>
    <p:sldId id="356" r:id="rId26"/>
    <p:sldId id="358" r:id="rId27"/>
    <p:sldId id="359" r:id="rId28"/>
    <p:sldId id="340" r:id="rId29"/>
    <p:sldId id="325" r:id="rId30"/>
    <p:sldId id="363" r:id="rId31"/>
    <p:sldId id="37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219B8-2CE7-42CC-9616-D8D6168BBBA4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EACC0-1349-4DA5-AE61-2DA8E7A66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243-6FBC-4CC5-94C3-4E7014B3653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«Я» 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Руководитель</a:t>
                      </a:r>
                    </a:p>
                    <a:p>
                      <a:r>
                        <a:rPr lang="ru-RU" sz="3600" dirty="0" smtClean="0"/>
                        <a:t>Аналитик</a:t>
                      </a:r>
                    </a:p>
                    <a:p>
                      <a:r>
                        <a:rPr lang="ru-RU" sz="3600" dirty="0" smtClean="0"/>
                        <a:t>Эксперт</a:t>
                      </a:r>
                    </a:p>
                    <a:p>
                      <a:r>
                        <a:rPr lang="ru-RU" sz="3600" dirty="0" smtClean="0"/>
                        <a:t>Генератор идей</a:t>
                      </a:r>
                    </a:p>
                    <a:p>
                      <a:r>
                        <a:rPr lang="ru-RU" sz="3600" dirty="0" smtClean="0"/>
                        <a:t>Рассказчик</a:t>
                      </a:r>
                    </a:p>
                    <a:p>
                      <a:r>
                        <a:rPr lang="ru-RU" sz="3600" dirty="0" smtClean="0"/>
                        <a:t>Ведущий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Организатор</a:t>
                      </a:r>
                    </a:p>
                    <a:p>
                      <a:r>
                        <a:rPr lang="ru-RU" sz="3600" dirty="0" smtClean="0"/>
                        <a:t>Консультант</a:t>
                      </a:r>
                    </a:p>
                    <a:p>
                      <a:r>
                        <a:rPr lang="ru-RU" sz="3600" dirty="0" smtClean="0"/>
                        <a:t>Посредник между учеником и социально-культурным опытом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Активный , ответственный, верящий в себя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Фаталист с чувством безнадёжности, склонный  к пораженчеству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Какими методами, приёмами при обучении руководствоваться?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Репродуктивный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метод обучения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Продуктивные методы и приемы обучения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Удобный метод объяснить что –либо</a:t>
                      </a:r>
                    </a:p>
                    <a:p>
                      <a:r>
                        <a:rPr lang="ru-RU" sz="1600" dirty="0" smtClean="0"/>
                        <a:t>Можно адаптировать для</a:t>
                      </a:r>
                      <a:r>
                        <a:rPr lang="ru-RU" sz="1600" baseline="0" dirty="0" smtClean="0"/>
                        <a:t> уровня учащихся</a:t>
                      </a:r>
                    </a:p>
                    <a:p>
                      <a:r>
                        <a:rPr lang="ru-RU" sz="1600" baseline="0" dirty="0" smtClean="0"/>
                        <a:t>Воодушевить </a:t>
                      </a:r>
                    </a:p>
                    <a:p>
                      <a:r>
                        <a:rPr lang="ru-RU" sz="1600" baseline="0" dirty="0" smtClean="0"/>
                        <a:t>Быстрый метод предоставления материала</a:t>
                      </a:r>
                    </a:p>
                    <a:p>
                      <a:r>
                        <a:rPr lang="ru-RU" sz="1600" b="1" baseline="0" dirty="0" smtClean="0"/>
                        <a:t>Недостатки: </a:t>
                      </a:r>
                    </a:p>
                    <a:p>
                      <a:r>
                        <a:rPr lang="ru-RU" sz="1600" baseline="0" dirty="0" smtClean="0"/>
                        <a:t>Уровень запоминания очень низок</a:t>
                      </a:r>
                    </a:p>
                    <a:p>
                      <a:r>
                        <a:rPr lang="ru-RU" sz="1600" baseline="0" dirty="0" smtClean="0"/>
                        <a:t>Весь класс должен работать в одном и том же темпе, заданном учителем</a:t>
                      </a:r>
                    </a:p>
                    <a:p>
                      <a:r>
                        <a:rPr lang="ru-RU" sz="1600" baseline="0" dirty="0" smtClean="0"/>
                        <a:t>Не предполагает активной вовлеченности  учащихся</a:t>
                      </a:r>
                    </a:p>
                    <a:p>
                      <a:r>
                        <a:rPr lang="ru-RU" sz="1600" baseline="0" dirty="0" smtClean="0"/>
                        <a:t>Требует послушных , тихих учеников</a:t>
                      </a:r>
                    </a:p>
                    <a:p>
                      <a:r>
                        <a:rPr lang="ru-RU" sz="1600" baseline="0" dirty="0" smtClean="0"/>
                        <a:t>Учащимся не даётся возможности высказывать свои идеи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Исследовательский метод</a:t>
                      </a:r>
                    </a:p>
                    <a:p>
                      <a:r>
                        <a:rPr lang="ru-RU" sz="1600" baseline="0" dirty="0" smtClean="0"/>
                        <a:t>Проектный метод</a:t>
                      </a:r>
                    </a:p>
                    <a:p>
                      <a:r>
                        <a:rPr lang="ru-RU" sz="1600" baseline="0" dirty="0" smtClean="0"/>
                        <a:t>Рефлексивный метод</a:t>
                      </a:r>
                    </a:p>
                    <a:p>
                      <a:r>
                        <a:rPr lang="ru-RU" sz="1600" baseline="0" dirty="0" smtClean="0"/>
                        <a:t>Диалоговый метод</a:t>
                      </a:r>
                    </a:p>
                    <a:p>
                      <a:r>
                        <a:rPr lang="ru-RU" sz="1600" baseline="0" dirty="0" smtClean="0"/>
                        <a:t>Практический метод</a:t>
                      </a:r>
                    </a:p>
                    <a:p>
                      <a:r>
                        <a:rPr lang="ru-RU" sz="1600" dirty="0" smtClean="0"/>
                        <a:t>Опора на имеющиеся знания и опыт учащихся</a:t>
                      </a:r>
                    </a:p>
                    <a:p>
                      <a:r>
                        <a:rPr lang="ru-RU" sz="1600" dirty="0" smtClean="0"/>
                        <a:t>Предоставление выбора</a:t>
                      </a:r>
                    </a:p>
                    <a:p>
                      <a:r>
                        <a:rPr lang="ru-RU" sz="1600" dirty="0" smtClean="0"/>
                        <a:t>Постановка вопросов самими</a:t>
                      </a:r>
                      <a:r>
                        <a:rPr lang="ru-RU" sz="1600" baseline="0" dirty="0" smtClean="0"/>
                        <a:t> учащимися</a:t>
                      </a:r>
                    </a:p>
                    <a:p>
                      <a:r>
                        <a:rPr lang="ru-RU" sz="1600" baseline="0" dirty="0" smtClean="0"/>
                        <a:t>Демонстрация практических и мыслительных умений</a:t>
                      </a:r>
                    </a:p>
                    <a:p>
                      <a:r>
                        <a:rPr lang="ru-RU" sz="1600" baseline="0" dirty="0" smtClean="0"/>
                        <a:t>Групповая (парная) работа</a:t>
                      </a:r>
                    </a:p>
                    <a:p>
                      <a:r>
                        <a:rPr lang="ru-RU" sz="1600" baseline="0" dirty="0" smtClean="0"/>
                        <a:t>Самостоятельная работа</a:t>
                      </a:r>
                    </a:p>
                    <a:p>
                      <a:r>
                        <a:rPr lang="ru-RU" sz="1600" baseline="0" dirty="0" smtClean="0"/>
                        <a:t>Взаимопроверка </a:t>
                      </a:r>
                    </a:p>
                    <a:p>
                      <a:r>
                        <a:rPr lang="ru-RU" sz="1600" baseline="0" dirty="0" err="1" smtClean="0"/>
                        <a:t>Взаимообучение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Планирование действий</a:t>
                      </a:r>
                    </a:p>
                    <a:p>
                      <a:r>
                        <a:rPr lang="ru-RU" sz="1600" baseline="0" dirty="0" smtClean="0"/>
                        <a:t>Построение гипотез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для меня важнее: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дать предметные знания или вооружить учащихся способами действий?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Учу ли «Я» учащихся организовывать свою деятельность?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Определять цель и план действий</a:t>
            </a:r>
          </a:p>
          <a:p>
            <a:r>
              <a:rPr lang="ru-RU" dirty="0" smtClean="0"/>
              <a:t>Действовать по плану</a:t>
            </a:r>
          </a:p>
          <a:p>
            <a:r>
              <a:rPr lang="ru-RU" dirty="0" smtClean="0"/>
              <a:t>Оценивать результат своих действий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Учу ли «Я» учащихся работать с информацией?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Находить  необходимую  информацию, отбирать то, что требуется</a:t>
            </a:r>
          </a:p>
          <a:p>
            <a:r>
              <a:rPr lang="ru-RU" dirty="0" smtClean="0"/>
              <a:t>Осмысливать информацию, выделять главное, группировать и т.д.</a:t>
            </a:r>
          </a:p>
          <a:p>
            <a:r>
              <a:rPr lang="ru-RU" dirty="0" smtClean="0"/>
              <a:t>Использовать информацию для ответа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Учу ли «Я» учащихся общаться с самим собой и с другим «Я»?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Слушать и слышать другое «Я»</a:t>
            </a:r>
          </a:p>
          <a:p>
            <a:r>
              <a:rPr lang="ru-RU" dirty="0" smtClean="0"/>
              <a:t>Понимать других</a:t>
            </a:r>
          </a:p>
          <a:p>
            <a:r>
              <a:rPr lang="ru-RU" dirty="0" smtClean="0"/>
              <a:t>Сотрудничать  с другими «Я»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Учу ли «Я» учащихся оценивать свои действия и других «Я» для стремления к лучшему «Я»?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05448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Устанавливать собственный уровень овладения учебного действия</a:t>
            </a:r>
          </a:p>
          <a:p>
            <a:r>
              <a:rPr lang="ru-RU" dirty="0" smtClean="0"/>
              <a:t>Объяснять свои действия к лучшему «Я»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dirty="0" smtClean="0"/>
              <a:t>Помните :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– это не количество знаний, которые получил школьник, а умение пользоваться ими, применять их в разнообразной самостоятельной деятельности,</a:t>
            </a:r>
          </a:p>
          <a:p>
            <a:pPr>
              <a:buNone/>
            </a:pPr>
            <a:r>
              <a:rPr lang="ru-RU" dirty="0" smtClean="0"/>
              <a:t> – это не наличие знания, а умение его добывать,</a:t>
            </a:r>
          </a:p>
          <a:p>
            <a:pPr>
              <a:buNone/>
            </a:pPr>
            <a:r>
              <a:rPr lang="ru-RU" dirty="0" smtClean="0"/>
              <a:t>  – это не наличие знания, а умение определять свое незнание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Содержание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«Знания не ради знания, а знание ради развития»</a:t>
            </a:r>
          </a:p>
          <a:p>
            <a:endParaRPr lang="ru-RU" sz="4800" dirty="0" smtClean="0"/>
          </a:p>
          <a:p>
            <a:r>
              <a:rPr lang="ru-RU" sz="4800" dirty="0" smtClean="0"/>
              <a:t>Знания –это средство развития «Я»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активный или пассивный учитель?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учитель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Пассивный учитель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Концентрация на: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Девиз: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процессе: « Что нужно сделать дальше?»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«Это не моя вина»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улучшении: «Как можно было бы сделать это лучше?»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 Я</a:t>
                      </a:r>
                      <a:r>
                        <a:rPr lang="ru-RU" baseline="0" dirty="0" smtClean="0"/>
                        <a:t> ничего не могу сделать с этим»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позитиве: « По крайней мере  у меня получилось..»</a:t>
                      </a:r>
                    </a:p>
                    <a:p>
                      <a:r>
                        <a:rPr lang="ru-RU" dirty="0" smtClean="0"/>
                        <a:t>опыте:  « Какие уроки я могу извлечь из этого?»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«Это никогда не получится у меня»</a:t>
                      </a:r>
                    </a:p>
                    <a:p>
                      <a:r>
                        <a:rPr lang="ru-RU" dirty="0" smtClean="0"/>
                        <a:t>Проблемы зависят вне  моего контроля</a:t>
                      </a:r>
                    </a:p>
                    <a:p>
                      <a:r>
                        <a:rPr lang="ru-RU" dirty="0" smtClean="0"/>
                        <a:t>Обвинение других: учеников, родителей, руководителей и т.д.</a:t>
                      </a:r>
                    </a:p>
                    <a:p>
                      <a:r>
                        <a:rPr lang="ru-RU" dirty="0" smtClean="0"/>
                        <a:t>Концентрация на отрицательных моментах</a:t>
                      </a:r>
                    </a:p>
                    <a:p>
                      <a:r>
                        <a:rPr lang="ru-RU" dirty="0" smtClean="0"/>
                        <a:t>Запрос: «Дайте!</a:t>
                      </a:r>
                      <a:r>
                        <a:rPr lang="ru-RU" baseline="0" dirty="0" smtClean="0"/>
                        <a:t> Покажите!»</a:t>
                      </a:r>
                    </a:p>
                    <a:p>
                      <a:r>
                        <a:rPr lang="ru-RU" baseline="0" dirty="0" smtClean="0"/>
                        <a:t>Цинизм  по отношению к организуемой деятельности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не можете никого ничему научить, прежде чем человек сам этого не захочет, вы можете привести лошадь на водопой, но не в ваших  силах заставить её пить!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  <a:r>
              <a:rPr lang="ru-RU" dirty="0" err="1" smtClean="0"/>
              <a:t>Э.Парслоу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Напичканный знаниями, но не умеющий их использовать ученик напоминает фаршированную рыбу, которая не может плавать» 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r>
              <a:rPr lang="ru-RU" dirty="0" smtClean="0"/>
              <a:t>                    Александр Львович </a:t>
            </a:r>
            <a:r>
              <a:rPr lang="ru-RU" dirty="0" err="1" smtClean="0"/>
              <a:t>Менц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лучше, накормить голодного рыбой или научить его ловить рыбу?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лучше, дать ребенку знания или научить его способу получения знаний?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Если человека постоянно приучать усваивать знания и умения в готовом виде, можно и притупить его природные творческие способности – </a:t>
            </a:r>
            <a:br>
              <a:rPr lang="ru-RU" i="1" dirty="0" smtClean="0"/>
            </a:br>
            <a:r>
              <a:rPr lang="ru-RU" i="1" dirty="0" smtClean="0"/>
              <a:t>«разучить» думать самостоятельно.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А. </a:t>
            </a:r>
            <a:r>
              <a:rPr lang="ru-RU" dirty="0" err="1" smtClean="0"/>
              <a:t>Дистервег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«Я слышу -я забываю, я вижу -я запоминаю, я делаю -я понимаю»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Китайская пословица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Исследования немецких ученых показали, человек запоминает 10 % только того, что читает, 20% того, что слышит, 30 % того, что видит, 50-70 % запоминается при участии в групповых дискуссиях, 80% - при самостоятельном обнаружении и формулировании проблем, 90 % усваивает учебный материал , когда обучающийся непосредственно участвует в реальной деятельности, в самостоятельной постановке проблем, выработке и принятии решения, формулировке выводов и прогнозов.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Все, что достигнуто дрессировкой, нажимом, насилием,- непрочно, неверно, ненадежно.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dirty="0" err="1" smtClean="0"/>
              <a:t>Януш</a:t>
            </a:r>
            <a:r>
              <a:rPr lang="ru-RU" dirty="0" smtClean="0"/>
              <a:t> Корчак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«Сегодня образование есть освоение разных деятельностей и вообще освоение деятельности как таковой»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Щедровицкий П.Г.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«Не любая активность человека может называться деятельностью, а только та, которая «связана с преобразованием действительности»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В.В. Давыдов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  РЕБЕНОК ДОЛЖЕН ПОПАСТЬ В СИТУАЦИЮ:  </a:t>
            </a:r>
            <a:r>
              <a:rPr lang="ru-RU" sz="4800" dirty="0" smtClean="0"/>
              <a:t>не что делать, а как делать.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Иметь активную позицию – это одно дело, но предъявлять к себе завышенные требования- совсем другое.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Не требуйте от себя больше, чем от других.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воистину мудрые мысли были обдуманы уже тысячу раз, но чтобы они по-настоящему стали вашими, нужно  честно обдумывать их еще и ещё, пока они  не укоренятся в вашем мозгу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Гёте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сказано на свете:</a:t>
            </a:r>
          </a:p>
          <a:p>
            <a:pPr>
              <a:buNone/>
            </a:pPr>
            <a:r>
              <a:rPr lang="ru-RU" dirty="0" smtClean="0"/>
              <a:t>Несказанного нет.</a:t>
            </a:r>
          </a:p>
          <a:p>
            <a:pPr>
              <a:buNone/>
            </a:pPr>
            <a:r>
              <a:rPr lang="ru-RU" dirty="0" smtClean="0"/>
              <a:t>Но вечно людям светит</a:t>
            </a:r>
          </a:p>
          <a:p>
            <a:pPr>
              <a:buNone/>
            </a:pPr>
            <a:r>
              <a:rPr lang="ru-RU" dirty="0" smtClean="0"/>
              <a:t>Несказанный свет.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Новелла Матвеева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Всё ,  что от вас требуется  сегодня – обеспечить инструменты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реализации  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Изменить метод обучения (с объяснительного на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Изменить позицию </a:t>
            </a:r>
          </a:p>
          <a:p>
            <a:r>
              <a:rPr lang="ru-RU" dirty="0" smtClean="0"/>
              <a:t>Изменить оценки результатов обучения (оценивать не только предметные ЗУН, но и, прежде всего,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и личностные результаты);</a:t>
            </a:r>
          </a:p>
          <a:p>
            <a:r>
              <a:rPr lang="ru-RU" dirty="0" smtClean="0"/>
              <a:t>Изменить ведение диалога</a:t>
            </a:r>
          </a:p>
          <a:p>
            <a:r>
              <a:rPr lang="ru-RU" dirty="0" smtClean="0"/>
              <a:t>Изменить механизм и условия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Какого ученика вы хотите иметь в результате обучения?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Активный учащийся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Пассивный учащийся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Учение –это моя работа, поэтому успех или неудача зависят от меня: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Учение – это то, что со мной делают профессионалы, поэтому мой  успех или неудача зависят от  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должен найти подходящие 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-Учителя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должен проверить, правильно ли я понимаю учебный материал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-Качества преподавания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должен понять, где у меня затруднения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-Моих способностей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должен справиться с этими затруднениями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-Моего интеллекта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несу ответственность за построение своего образа «Я»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у меня не получается: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Мне нужно больше стараться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Виноват учитель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Изменить стратегию учёбы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Виновато плохое качество преподавания 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Использовать другие средства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Я просто глуп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Освежить мои знания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любом случае,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если я  возьму все под свою ответственность и контроль, у меня  будет больше шансов</a:t>
                      </a:r>
                      <a:r>
                        <a:rPr lang="ru-RU" sz="3600" baseline="0" dirty="0" smtClean="0"/>
                        <a:t> достичь успеха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Единственное рациональное решение -бросить школу</a:t>
                      </a:r>
                    </a:p>
                    <a:p>
                      <a:r>
                        <a:rPr lang="ru-RU" sz="3200" dirty="0" smtClean="0"/>
                        <a:t>-перейти в другую школу</a:t>
                      </a:r>
                    </a:p>
                    <a:p>
                      <a:r>
                        <a:rPr lang="ru-RU" sz="3200" dirty="0" smtClean="0"/>
                        <a:t>-обратиться к другому педагогу за помощью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Я способен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Я не способен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 моих силах изменить все к лучшему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Это зависит не от меня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Надо мне стараться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Я не смогу, поэтому не буду выполнять дальнейшие действия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Фокусировка 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Процессе :</a:t>
                      </a:r>
                      <a:r>
                        <a:rPr lang="ru-RU" sz="2800" baseline="0" dirty="0" smtClean="0"/>
                        <a:t> «</a:t>
                      </a:r>
                      <a:r>
                        <a:rPr lang="ru-RU" sz="2800" dirty="0" smtClean="0"/>
                        <a:t> Что надо делать дальше, чтобы стать лучше?»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Отрицательных</a:t>
                      </a:r>
                      <a:r>
                        <a:rPr lang="ru-RU" sz="2800" baseline="0" dirty="0" smtClean="0"/>
                        <a:t> моментах. результатах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Прогрессе ( это важнее, чем достижение совершенства)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Невозможности добиться совершенства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Позитив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Любом негативе, связанном с организуемой деятельности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1112</Words>
  <Application>Microsoft Office PowerPoint</Application>
  <PresentationFormat>Экран (4:3)</PresentationFormat>
  <Paragraphs>182</Paragraphs>
  <Slides>31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Кто «Я» ?</vt:lpstr>
      <vt:lpstr>Я активный или пассивный учитель?</vt:lpstr>
      <vt:lpstr>Слайд 3</vt:lpstr>
      <vt:lpstr>     Всё ,  что от вас требуется  сегодня – обеспечить инструменты                 реализации  стандарта</vt:lpstr>
      <vt:lpstr>Какого ученика вы хотите иметь в результате обучения?</vt:lpstr>
      <vt:lpstr>Если у меня не получается:</vt:lpstr>
      <vt:lpstr>В любом случае,</vt:lpstr>
      <vt:lpstr>Установка </vt:lpstr>
      <vt:lpstr>Фокусировка на</vt:lpstr>
      <vt:lpstr>Результат </vt:lpstr>
      <vt:lpstr>Какими методами, приёмами при обучении руководствоваться? </vt:lpstr>
      <vt:lpstr>Что для меня важнее:</vt:lpstr>
      <vt:lpstr>Учу ли «Я» учащихся организовывать свою деятельность?</vt:lpstr>
      <vt:lpstr>Учу ли «Я» учащихся работать с информацией?</vt:lpstr>
      <vt:lpstr>Учу ли «Я» учащихся общаться с самим собой и с другим «Я»?</vt:lpstr>
      <vt:lpstr>Учу ли «Я» учащихся оценивать свои действия и других «Я» для стремления к лучшему «Я»? </vt:lpstr>
      <vt:lpstr>Слайд 17</vt:lpstr>
      <vt:lpstr>Развитие</vt:lpstr>
      <vt:lpstr>         Содержание обучения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человека начинается с его рождения, он ещё не говорит, ещё не слушает, но уже учится </dc:title>
  <cp:lastModifiedBy>user</cp:lastModifiedBy>
  <cp:revision>66</cp:revision>
  <dcterms:modified xsi:type="dcterms:W3CDTF">2018-06-05T01:51:02Z</dcterms:modified>
</cp:coreProperties>
</file>