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62" r:id="rId2"/>
    <p:sldId id="313" r:id="rId3"/>
    <p:sldId id="310" r:id="rId4"/>
    <p:sldId id="317" r:id="rId5"/>
    <p:sldId id="318" r:id="rId6"/>
    <p:sldId id="311" r:id="rId7"/>
    <p:sldId id="319" r:id="rId8"/>
    <p:sldId id="320" r:id="rId9"/>
    <p:sldId id="321" r:id="rId10"/>
    <p:sldId id="323" r:id="rId11"/>
    <p:sldId id="322" r:id="rId12"/>
    <p:sldId id="324" r:id="rId13"/>
    <p:sldId id="325" r:id="rId14"/>
    <p:sldId id="326" r:id="rId15"/>
    <p:sldId id="327" r:id="rId16"/>
    <p:sldId id="328" r:id="rId17"/>
    <p:sldId id="329" r:id="rId18"/>
    <p:sldId id="330" r:id="rId1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8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5" autoAdjust="0"/>
    <p:restoredTop sz="94640" autoAdjust="0"/>
  </p:normalViewPr>
  <p:slideViewPr>
    <p:cSldViewPr>
      <p:cViewPr varScale="1">
        <p:scale>
          <a:sx n="59" d="100"/>
          <a:sy n="59" d="100"/>
        </p:scale>
        <p:origin x="68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29474F00-B977-41DF-9B3E-DE85C0F198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B5414D4-DB26-4294-A3AC-2CD4BC64D7AC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16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17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18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67FEA44-9069-4871-885B-DA07142CB0B2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ru-RU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4755-1CA1-4153-B773-61FAC516CD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44266-F14E-4F72-A7F0-997DABDF99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EDE3E-8E1D-4F3B-9DA5-1E7DF343B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E1FD-9D87-4364-8F62-37F37BA865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6471-9F7E-4CE5-B877-A8E3A519C9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089C-3F1A-4821-B13A-A9F9F6EC9E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BF053-CCEA-440B-ADAD-E1B5D9A4E0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E4F9-AD78-4B5F-901B-0F4D8617DE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F4A98-8BD7-4D05-8F42-216A840DA8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9667B-8F73-4C86-AF3C-1DBDCAA1E9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A855-D4D4-452F-B824-C7AA549256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4398C4C-BB30-4A86-A549-A14FC1CA64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66" y="1619597"/>
            <a:ext cx="9610882" cy="23679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3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Аппаратные средства </a:t>
            </a:r>
            <a:r>
              <a:rPr lang="ru-RU" sz="53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ЭВМ, </a:t>
            </a:r>
            <a:endParaRPr lang="ru-RU" sz="5300" b="1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3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архитектура аппаратных </a:t>
            </a:r>
            <a:r>
              <a:rPr lang="ru-RU" sz="53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средств</a:t>
            </a:r>
            <a:endParaRPr lang="ru-RU" sz="53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работа\дисциплины\Архитектура\лекции\13\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966" y="4422779"/>
            <a:ext cx="3624050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Системная плата (материнская плата);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528" y="850880"/>
            <a:ext cx="9572692" cy="209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/>
              <a:t>Материнская плата </a:t>
            </a:r>
            <a:r>
              <a:rPr lang="ru-RU" sz="2800" dirty="0" smtClean="0"/>
              <a:t>— это комплекс различных устройств поддерживающий работу системы в целом.</a:t>
            </a:r>
          </a:p>
          <a:p>
            <a:r>
              <a:rPr lang="ru-RU" sz="2800" b="1" dirty="0" smtClean="0"/>
              <a:t> Материнская плата внутри компьютера - </a:t>
            </a:r>
            <a:r>
              <a:rPr lang="ru-RU" sz="2800" dirty="0" smtClean="0"/>
              <a:t>главная монтажная деталь, к которой крепятся остальные компоненты. </a:t>
            </a:r>
            <a:endParaRPr lang="ru-RU" sz="2800" dirty="0"/>
          </a:p>
        </p:txBody>
      </p:sp>
      <p:pic>
        <p:nvPicPr>
          <p:cNvPr id="2050" name="Picture 2" descr="D:\работа\дисциплины\Архитектура\лекции\13\mother_plat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9982" y="2636829"/>
            <a:ext cx="5857916" cy="485149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Процессор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3966" y="1286143"/>
            <a:ext cx="9644130" cy="490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Центральный процессор</a:t>
            </a:r>
            <a:r>
              <a:rPr lang="ru-RU" sz="2400" b="1" dirty="0" smtClean="0"/>
              <a:t> (ЦПУ) </a:t>
            </a:r>
            <a:r>
              <a:rPr lang="ru-RU" sz="2400" dirty="0" smtClean="0"/>
              <a:t>— это основной рабочий компонент компьютера, который выполняет арифметические и логические операции, заданные программой, управляет вычислительным процессом и координирует работу всех устройств компьютера. </a:t>
            </a:r>
          </a:p>
          <a:p>
            <a:endParaRPr lang="ru-RU" sz="2400" dirty="0" smtClean="0"/>
          </a:p>
          <a:p>
            <a:r>
              <a:rPr lang="ru-RU" sz="2400" dirty="0" smtClean="0"/>
              <a:t>Центральный процессор в общем случае содержит в себе: </a:t>
            </a:r>
          </a:p>
          <a:p>
            <a:r>
              <a:rPr lang="ru-RU" sz="2400" dirty="0" smtClean="0"/>
              <a:t> - арифметико-логическое устройство; </a:t>
            </a:r>
          </a:p>
          <a:p>
            <a:r>
              <a:rPr lang="ru-RU" sz="2400" dirty="0" smtClean="0"/>
              <a:t> - шины данных и шины адресов; </a:t>
            </a:r>
          </a:p>
          <a:p>
            <a:r>
              <a:rPr lang="ru-RU" sz="2400" dirty="0" smtClean="0"/>
              <a:t> - регистры; </a:t>
            </a:r>
          </a:p>
          <a:p>
            <a:r>
              <a:rPr lang="ru-RU" sz="2400" dirty="0" smtClean="0"/>
              <a:t> - счетчики команд; </a:t>
            </a:r>
          </a:p>
          <a:p>
            <a:r>
              <a:rPr lang="ru-RU" sz="2400" dirty="0" smtClean="0"/>
              <a:t> - кэш — очень быструю память малого объема (от 8 до 512 Кбайт); </a:t>
            </a:r>
          </a:p>
          <a:p>
            <a:r>
              <a:rPr lang="ru-RU" sz="2400" dirty="0" smtClean="0"/>
              <a:t> - математический сопроцессор чисел с плавающей точкой.</a:t>
            </a: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Процессор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pic>
        <p:nvPicPr>
          <p:cNvPr id="4098" name="Picture 2" descr="D:\работа\дисциплины\Архитектура\лекции\13\intel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594" y="1851011"/>
            <a:ext cx="3371871" cy="3371871"/>
          </a:xfrm>
          <a:prstGeom prst="rect">
            <a:avLst/>
          </a:prstGeom>
          <a:noFill/>
        </p:spPr>
      </p:pic>
      <p:pic>
        <p:nvPicPr>
          <p:cNvPr id="4099" name="Picture 3" descr="D:\работа\дисциплины\Архитектура\лекции\13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5998" y="993755"/>
            <a:ext cx="3714776" cy="2786082"/>
          </a:xfrm>
          <a:prstGeom prst="rect">
            <a:avLst/>
          </a:prstGeom>
          <a:noFill/>
        </p:spPr>
      </p:pic>
      <p:pic>
        <p:nvPicPr>
          <p:cNvPr id="4101" name="Picture 5" descr="D:\работа\дисциплины\Архитектура\лекции\13\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22" y="4065589"/>
            <a:ext cx="3857652" cy="275546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Звуковая карта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3966" y="1286143"/>
            <a:ext cx="9644130" cy="100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Звуковая карта </a:t>
            </a:r>
            <a:r>
              <a:rPr lang="ru-RU" sz="3200" dirty="0" smtClean="0"/>
              <a:t>производит преобразование звука из аналоговой формы в цифровую.</a:t>
            </a:r>
            <a:endParaRPr lang="ru-RU" sz="3200" dirty="0"/>
          </a:p>
        </p:txBody>
      </p:sp>
      <p:pic>
        <p:nvPicPr>
          <p:cNvPr id="5122" name="Picture 2" descr="D:\работа\дисциплины\Архитектура\лекции\13\c-media-5.1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222" y="2351077"/>
            <a:ext cx="7620000" cy="48641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Видеокарта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528" y="922317"/>
            <a:ext cx="9644130" cy="209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Изображение на экране компьютера создается </a:t>
            </a:r>
            <a:r>
              <a:rPr lang="ru-RU" sz="2800" b="1" dirty="0" smtClean="0"/>
              <a:t>графической картой, </a:t>
            </a:r>
            <a:r>
              <a:rPr lang="ru-RU" sz="2800" dirty="0" smtClean="0"/>
              <a:t>которой управляет ЦПУ. Графическая карта должна сформировать каждую такую точку, и на это уходит большая часть мощности процессора.</a:t>
            </a:r>
            <a:endParaRPr lang="ru-RU" sz="2800" dirty="0"/>
          </a:p>
        </p:txBody>
      </p:sp>
      <p:pic>
        <p:nvPicPr>
          <p:cNvPr id="6146" name="Picture 2" descr="D:\работа\дисциплины\Архитектура\лекции\13\videoc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9982" y="2851143"/>
            <a:ext cx="5357850" cy="463861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Жесткий диск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528" y="1065193"/>
            <a:ext cx="9644130" cy="375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Жесткий диск (накопители на жестких магнитных дисках, НЖМД) </a:t>
            </a:r>
            <a:r>
              <a:rPr lang="ru-RU" sz="3200" dirty="0" smtClean="0"/>
              <a:t>- тип постоянной памяти. В отличие от оперативной памяти, данные, хранящиеся на жестком диске, не теряются при выключении компьютера, что делает жесткий диск идеальным для длительного хранения программ и файлов данных, а также самых важных программ операционной системы. </a:t>
            </a: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Жесткий диск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pic>
        <p:nvPicPr>
          <p:cNvPr id="7173" name="Picture 5" descr="D:\работа\дисциплины\Архитектура\лекции\13\6eb2f9bfbdd9153adb20fc25d705ebe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04" y="779442"/>
            <a:ext cx="3880581" cy="3143271"/>
          </a:xfrm>
          <a:prstGeom prst="rect">
            <a:avLst/>
          </a:prstGeom>
          <a:noFill/>
        </p:spPr>
      </p:pic>
      <p:pic>
        <p:nvPicPr>
          <p:cNvPr id="7174" name="Picture 6" descr="D:\работа\дисциплины\Архитектура\лекции\13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22" y="850879"/>
            <a:ext cx="5038453" cy="6000792"/>
          </a:xfrm>
          <a:prstGeom prst="rect">
            <a:avLst/>
          </a:prstGeom>
          <a:noFill/>
        </p:spPr>
      </p:pic>
      <p:pic>
        <p:nvPicPr>
          <p:cNvPr id="7175" name="Picture 7" descr="D:\работа\дисциплины\Архитектура\лекции\13\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966" y="4137027"/>
            <a:ext cx="4069108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000" b="1" dirty="0" smtClean="0">
                <a:solidFill>
                  <a:schemeClr val="accent6"/>
                </a:solidFill>
              </a:rPr>
              <a:t>Дисковод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528" y="922317"/>
            <a:ext cx="9644130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Дисководы </a:t>
            </a:r>
            <a:r>
              <a:rPr lang="ru-RU" sz="2400" dirty="0" smtClean="0"/>
              <a:t>гибких магнитных дисков хранят данные примерно так же, как и жесткие диски - путем изменения магнитной полярности металлических частичек на их поверхности. Но отличие состоит в том, что дискеты можно вынимать из дисководов. Но ограниченная емкость дискет (1, 44 МВ в отличие тысяч мегабайтов жестких дисков) уменьшает их полезность. </a:t>
            </a:r>
            <a:endParaRPr lang="ru-RU" sz="2400" dirty="0"/>
          </a:p>
        </p:txBody>
      </p:sp>
      <p:pic>
        <p:nvPicPr>
          <p:cNvPr id="8194" name="Picture 2" descr="D:\работа\дисциплины\Архитектура\лекции\13\SFD-321-BL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2813" y="3422646"/>
            <a:ext cx="3857631" cy="385763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07937"/>
            <a:ext cx="10080625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en-US" sz="4000" b="1" dirty="0" smtClean="0">
                <a:solidFill>
                  <a:schemeClr val="accent6"/>
                </a:solidFill>
              </a:rPr>
              <a:t>CD-ROM / DVD-ROM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528" y="922318"/>
            <a:ext cx="9644130" cy="2840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Пишущий CD-ROM </a:t>
            </a:r>
            <a:r>
              <a:rPr lang="ru-RU" sz="2400" dirty="0" smtClean="0"/>
              <a:t>может записывать информацию любого типа - музыку, изображение или текст. Есть записываемые диски, на которые можно записать информацию только один раз (CD-R). Но есть и перезаписываемые диски (CD-RW), они стоят дороже, но позволяют стирать информацию и добавлять новую. Однако, если вы записываете музыку на перезаписываемый компакт-диск, вы можете его слушать только на ПК, а записываемый диск - на любом CD-плейере.</a:t>
            </a:r>
            <a:endParaRPr lang="ru-RU" sz="2400" dirty="0"/>
          </a:p>
        </p:txBody>
      </p:sp>
      <p:pic>
        <p:nvPicPr>
          <p:cNvPr id="9219" name="Picture 3" descr="D:\работа\дисциплины\Архитектура\лекции\13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5800" y="3351208"/>
            <a:ext cx="4857784" cy="388622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741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 Архитектура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5776" y="971525"/>
            <a:ext cx="9597695" cy="6336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algn="just"/>
            <a:r>
              <a:rPr lang="ru-RU" sz="2800" dirty="0" smtClean="0"/>
              <a:t>    Совокупность устройств, предназначенных для автоматической или автоматизированной обработки информации называют </a:t>
            </a:r>
            <a:r>
              <a:rPr lang="ru-RU" sz="2800" b="1" dirty="0" smtClean="0"/>
              <a:t>вычислительной техникой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    Конкретный набор, связанных между собою устройств, называют </a:t>
            </a:r>
            <a:r>
              <a:rPr lang="ru-RU" sz="2800" b="1" dirty="0" smtClean="0"/>
              <a:t>вычислительной системой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    </a:t>
            </a:r>
            <a:r>
              <a:rPr lang="ru-RU" sz="2800" b="1" dirty="0" smtClean="0"/>
              <a:t>Центральным устройством </a:t>
            </a:r>
            <a:r>
              <a:rPr lang="ru-RU" sz="2800" dirty="0" smtClean="0"/>
              <a:t>большинства вычислительных систем является электронная вычислительная машина (ЭВМ) или компьютер.</a:t>
            </a:r>
            <a:r>
              <a:rPr lang="ru-RU" sz="2800" b="1" dirty="0" smtClean="0"/>
              <a:t>    </a:t>
            </a:r>
          </a:p>
          <a:p>
            <a:pPr algn="just"/>
            <a:r>
              <a:rPr lang="ru-RU" sz="2800" b="1" dirty="0" smtClean="0"/>
              <a:t> </a:t>
            </a:r>
          </a:p>
          <a:p>
            <a:pPr algn="just"/>
            <a:r>
              <a:rPr lang="ru-RU" sz="2800" b="1" i="1" dirty="0" smtClean="0"/>
              <a:t>    Архитектура</a:t>
            </a:r>
            <a:r>
              <a:rPr lang="ru-RU" sz="2800" i="1" dirty="0" smtClean="0"/>
              <a:t> - это наиболее общие принципы построения ЭВМ, реализующие программное управление работой и взаимодействием основных ее функциональных узлов.</a:t>
            </a:r>
            <a:endParaRPr lang="ru-RU" sz="2800" dirty="0" smtClean="0"/>
          </a:p>
          <a:p>
            <a:pPr algn="just"/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528" y="2065325"/>
            <a:ext cx="9644130" cy="460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Магистрально-модульный принцип построения ЭВМ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Компьютер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7906" y="1253671"/>
            <a:ext cx="9429817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Компьютер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это электронное устройство, которое выполняет операции ввода информации, хранения и обработки ее по определенной программе, вывод полученных результатов в форме, пригодной для восприятия человеком.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0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любую из названных операций отвечают специальные блоки компьютера: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устройство ввода,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центральный процессор,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запоминающее устройство,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устройство вывода.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1357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Архитектура ЭВМ по фон Нейману </a:t>
            </a:r>
            <a:endParaRPr lang="ru-RU" sz="4400" dirty="0">
              <a:solidFill>
                <a:schemeClr val="accent2"/>
              </a:solidFill>
            </a:endParaRPr>
          </a:p>
        </p:txBody>
      </p:sp>
      <p:pic>
        <p:nvPicPr>
          <p:cNvPr id="51202" name="Picture 2" descr="D:\работа\дисциплины\Архитектура\лекции\13\08242af63e0b73b62c5e47ff3e60bbe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56" y="2136763"/>
            <a:ext cx="9122322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Принципы фон Неймана 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3966" y="1208069"/>
            <a:ext cx="957269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1.</a:t>
            </a:r>
            <a:r>
              <a:rPr kumimoji="0" lang="ru-RU" sz="2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/>
              <a:t>Принцип двоичного кодирования.</a:t>
            </a:r>
            <a:r>
              <a:rPr lang="ru-RU" sz="2600" dirty="0" smtClean="0"/>
              <a:t> Для представления данных и команд используется двоичная система счисления.</a:t>
            </a:r>
          </a:p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lang="ru-RU" sz="2600" b="1" dirty="0" smtClean="0"/>
              <a:t>Принцип однородности памяти.</a:t>
            </a:r>
            <a:r>
              <a:rPr lang="ru-RU" sz="2600" dirty="0" smtClean="0"/>
              <a:t>  Программы и данные хранятся в одной и той же памяти.</a:t>
            </a:r>
          </a:p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lang="ru-RU" sz="2600" b="1" dirty="0" smtClean="0"/>
              <a:t>   3. Принцип адресуемости памяти.</a:t>
            </a:r>
            <a:r>
              <a:rPr lang="ru-RU" sz="2600" dirty="0" smtClean="0"/>
              <a:t>  Структурно основная память состоит из пронумерованных ячеек; процессору в произвольный момент времени доступна любая ячейка. </a:t>
            </a:r>
          </a:p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4. П</a:t>
            </a:r>
            <a:r>
              <a:rPr lang="ru-RU" sz="2600" b="1" dirty="0" smtClean="0"/>
              <a:t>ринцип последовательного программного управления. </a:t>
            </a:r>
            <a:r>
              <a:rPr lang="ru-RU" sz="2600" dirty="0" smtClean="0"/>
              <a:t>Все команды располагаются в памяти и выполняются последовательно, одна после завершения другой.</a:t>
            </a:r>
          </a:p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5. </a:t>
            </a:r>
            <a:r>
              <a:rPr lang="ru-RU" sz="2600" b="1" dirty="0" smtClean="0"/>
              <a:t>Принцип условного перехода. </a:t>
            </a:r>
            <a:r>
              <a:rPr lang="ru-RU" sz="2600" dirty="0" smtClean="0">
                <a:latin typeface="Arial" pitchFamily="34" charset="0"/>
              </a:rPr>
              <a:t>Возможность изменения программы по ходу работы.</a:t>
            </a:r>
            <a:endParaRPr kumimoji="0" lang="ru-RU" sz="2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Состав ПК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3966" y="1493821"/>
            <a:ext cx="9572692" cy="24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>Современный персональный компьютер состоит из нескольких основных конструктивных компонентов: </a:t>
            </a:r>
          </a:p>
          <a:p>
            <a:pPr lvl="0"/>
            <a:r>
              <a:rPr lang="ru-RU" sz="2800" dirty="0" smtClean="0"/>
              <a:t> </a:t>
            </a:r>
          </a:p>
          <a:p>
            <a:pPr lvl="0"/>
            <a:r>
              <a:rPr lang="ru-RU" sz="2800" dirty="0" smtClean="0"/>
              <a:t>     - системного блока; </a:t>
            </a:r>
          </a:p>
          <a:p>
            <a:pPr lvl="0"/>
            <a:r>
              <a:rPr lang="ru-RU" sz="2800" dirty="0" smtClean="0"/>
              <a:t>     - устройства ввода; </a:t>
            </a:r>
          </a:p>
          <a:p>
            <a:pPr lvl="0"/>
            <a:r>
              <a:rPr lang="ru-RU" sz="2800" dirty="0" smtClean="0"/>
              <a:t>     - устройства вывода. 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Системный блок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528" y="1051255"/>
            <a:ext cx="9572692" cy="530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/>
              <a:t>Системный блок </a:t>
            </a:r>
            <a:r>
              <a:rPr lang="ru-RU" sz="2800" dirty="0" smtClean="0"/>
              <a:t>– самый главный блок компьютера. 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В системном блоке размещаются: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блок питания;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системная плата (материнская плата);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процессор</a:t>
            </a:r>
            <a:r>
              <a:rPr lang="ru-RU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звуковая карта;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видеокарта (графическая карта);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накопители на жёстких магнитных дисках;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накопители на гибких магнитных дисках;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оптические, магнитооптические и пр. накопители;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накопитель CD-ROM, DVD-ROM; 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528" y="1279507"/>
            <a:ext cx="9680575" cy="33575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4400" b="1" baseline="33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4400" b="1" baseline="33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0363" y="207937"/>
            <a:ext cx="9720262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5240" rIns="90000" bIns="45000"/>
          <a:lstStyle/>
          <a:p>
            <a:pPr algn="ctr"/>
            <a:r>
              <a:rPr lang="ru-RU" sz="4400" b="1" dirty="0" smtClean="0">
                <a:solidFill>
                  <a:schemeClr val="accent2"/>
                </a:solidFill>
              </a:rPr>
              <a:t>Блок питания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528" y="850880"/>
            <a:ext cx="9572692" cy="215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Б</a:t>
            </a:r>
            <a:r>
              <a:rPr lang="ru-RU" sz="2400" b="1" dirty="0" smtClean="0"/>
              <a:t>лок питания </a:t>
            </a:r>
            <a:r>
              <a:rPr lang="ru-RU" sz="2400" dirty="0" smtClean="0"/>
              <a:t>- устройство, преобразующее переменное напряжение электросети в постоянное напряжение различной полярности и величины, необходимое для питания системной платы и внутренних устройств. Блок питания содержит вентилятор, создающий циркулирующие потоки воздуха для охлаждения системного блока. </a:t>
            </a:r>
            <a:endParaRPr lang="ru-RU" sz="2400" dirty="0"/>
          </a:p>
        </p:txBody>
      </p:sp>
      <p:pic>
        <p:nvPicPr>
          <p:cNvPr id="1026" name="Picture 2" descr="D:\работа\дисциплины\Архитектура\лекции\13\becf7b43997290ca553465938abb2b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536" y="2987643"/>
            <a:ext cx="7112050" cy="42212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693</Words>
  <Application>Microsoft Office PowerPoint</Application>
  <PresentationFormat>Произвольный</PresentationFormat>
  <Paragraphs>96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 Unicode MS</vt:lpstr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Позитроник</cp:lastModifiedBy>
  <cp:revision>74</cp:revision>
  <cp:lastPrinted>1601-01-01T00:00:00Z</cp:lastPrinted>
  <dcterms:created xsi:type="dcterms:W3CDTF">2011-10-05T10:09:03Z</dcterms:created>
  <dcterms:modified xsi:type="dcterms:W3CDTF">2020-09-02T16:48:21Z</dcterms:modified>
</cp:coreProperties>
</file>