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7" r:id="rId5"/>
    <p:sldId id="264" r:id="rId6"/>
    <p:sldId id="258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65" r:id="rId15"/>
    <p:sldId id="269" r:id="rId16"/>
    <p:sldId id="273" r:id="rId17"/>
    <p:sldId id="275" r:id="rId18"/>
    <p:sldId id="280" r:id="rId19"/>
    <p:sldId id="274" r:id="rId20"/>
    <p:sldId id="282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923-3EB7-4A3A-A840-3A205B613A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2F4A-1C17-49AA-820B-DE561727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3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923-3EB7-4A3A-A840-3A205B613A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2F4A-1C17-49AA-820B-DE561727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8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923-3EB7-4A3A-A840-3A205B613A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2F4A-1C17-49AA-820B-DE561727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23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923-3EB7-4A3A-A840-3A205B613A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2F4A-1C17-49AA-820B-DE561727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923-3EB7-4A3A-A840-3A205B613A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2F4A-1C17-49AA-820B-DE561727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64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923-3EB7-4A3A-A840-3A205B613A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2F4A-1C17-49AA-820B-DE561727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0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923-3EB7-4A3A-A840-3A205B613A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2F4A-1C17-49AA-820B-DE561727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2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923-3EB7-4A3A-A840-3A205B613A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2F4A-1C17-49AA-820B-DE561727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42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923-3EB7-4A3A-A840-3A205B613A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2F4A-1C17-49AA-820B-DE561727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9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923-3EB7-4A3A-A840-3A205B613A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2F4A-1C17-49AA-820B-DE561727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0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3923-3EB7-4A3A-A840-3A205B613A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2F4A-1C17-49AA-820B-DE561727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83923-3EB7-4A3A-A840-3A205B613A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92F4A-1C17-49AA-820B-DE561727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2;&#1086;&#1080;%20&#1076;&#1086;&#1082;&#1091;&#1084;&#1077;&#1085;&#1090;&#1099;\&#1052;&#1086;&#1080;%20&#1088;&#1080;&#1089;&#1091;&#1085;&#1082;&#1080;\&#1092;&#1086;&#1090;&#1086;\&#1057;&#1077;&#1084;&#1100;&#1103;\&#1044;&#1077;&#1090;&#1080;\MOV04858.MPG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egaznanie.ru/index.php/animalworld/arcticanimals/5512-2010-11-28-09-13-05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юлень\kartinkijane.ru-6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315416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88640"/>
            <a:ext cx="834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униципальное бюджетное общеобразовательное учреждение</a:t>
            </a:r>
          </a:p>
          <a:p>
            <a:pPr algn="ctr"/>
            <a:r>
              <a:rPr lang="ru-RU" dirty="0" err="1" smtClean="0"/>
              <a:t>Краснослободская</a:t>
            </a:r>
            <a:r>
              <a:rPr lang="ru-RU" dirty="0" smtClean="0"/>
              <a:t> основная школа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96752"/>
            <a:ext cx="9442442" cy="20100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Муниципальный экологический смотр – конкурс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«Они нуждаются в нашей защите»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9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«На одной волне с тюленями»</a:t>
            </a:r>
            <a:endParaRPr lang="ru-RU" sz="39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4365104"/>
            <a:ext cx="2915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Макшеев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класс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Жукова Людмила Владимировна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6" y="3494584"/>
            <a:ext cx="3056935" cy="31859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11440" y="6453336"/>
            <a:ext cx="96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1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Тюлень\kartinkijane.ru-6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8964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3000" b="1" dirty="0" smtClean="0">
                <a:effectLst/>
                <a:latin typeface="Times New Roman"/>
                <a:ea typeface="Times New Roman"/>
                <a:cs typeface="Times New Roman"/>
              </a:rPr>
              <a:t>Размножение и продолжительность жизни тюленя</a:t>
            </a:r>
            <a:endParaRPr lang="ru-RU" sz="3000" dirty="0">
              <a:ea typeface="Calibri"/>
              <a:cs typeface="Times New Roman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t="3981" r="6267" b="6158"/>
          <a:stretch/>
        </p:blipFill>
        <p:spPr bwMode="auto">
          <a:xfrm>
            <a:off x="5940152" y="4725144"/>
            <a:ext cx="2321602" cy="1956784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08439"/>
            <a:ext cx="7272808" cy="6052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   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	Потомство у тюленей появляется только один раз в год. Происходит это в конце лета. 	Млекопитающие собираются в огромные тюленьи лежбища на ледяной поверхности (материк или большая дрейфующая льдина).</a:t>
            </a:r>
            <a:endParaRPr lang="ru-RU" sz="2400" dirty="0">
              <a:ea typeface="Calibri"/>
              <a:cs typeface="Times New Roman"/>
            </a:endParaRPr>
          </a:p>
          <a:p>
            <a:pPr fontAlgn="base">
              <a:lnSpc>
                <a:spcPct val="150000"/>
              </a:lnSpc>
              <a:spcAft>
                <a:spcPts val="1125"/>
              </a:spcAft>
            </a:pPr>
            <a:r>
              <a:rPr lang="ru-RU" sz="2400" dirty="0" smtClean="0">
                <a:effectLst/>
                <a:latin typeface="inherit"/>
                <a:ea typeface="Times New Roman"/>
                <a:cs typeface="Helvetica"/>
              </a:rPr>
              <a:t> 	</a:t>
            </a: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Продолжительность жизни здоровой особи зависит от вида и пола. В среднем самки могут достигать возраста 35 лет, самцы — 25.</a:t>
            </a:r>
            <a:endParaRPr lang="ru-RU" sz="2400" dirty="0">
              <a:ea typeface="Calibri"/>
              <a:cs typeface="Times New Roman"/>
            </a:endParaRPr>
          </a:p>
          <a:p>
            <a:pPr fontAlgn="base">
              <a:lnSpc>
                <a:spcPct val="150000"/>
              </a:lnSpc>
              <a:spcAft>
                <a:spcPts val="1125"/>
              </a:spcAft>
            </a:pPr>
            <a:endParaRPr lang="ru-RU" sz="2000" dirty="0">
              <a:ea typeface="Calibri"/>
              <a:cs typeface="Times New Roman"/>
            </a:endParaRPr>
          </a:p>
          <a:p>
            <a:pPr fontAlgn="base">
              <a:lnSpc>
                <a:spcPct val="150000"/>
              </a:lnSpc>
              <a:spcAft>
                <a:spcPts val="1125"/>
              </a:spcAft>
            </a:pPr>
            <a:r>
              <a:rPr lang="ru-RU" sz="1600" dirty="0" smtClean="0">
                <a:effectLst/>
                <a:latin typeface="inherit"/>
                <a:ea typeface="Times New Roman"/>
                <a:cs typeface="Helvetica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0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Тюлень\kartinkijane.ru-6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7848872" cy="5360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Aft>
                <a:spcPts val="1125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Спаривание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происходит в январе, после чего мама 9 — 11 месяцев вынашивает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детенышей-тюленей.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Малыш сразу же после рождения может весить 20, а то и 30 кг при длине тела 1 метр.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sz="2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fontAlgn="base">
              <a:lnSpc>
                <a:spcPct val="150000"/>
              </a:lnSpc>
              <a:spcAft>
                <a:spcPts val="1125"/>
              </a:spcAf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	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Мама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кормит малыша молоком. По истечению месяца после рождения (в зависимости от вида от 5 до 30 дней), малыши спускаются в воду и дальше сами заботятся о пропитании. </a:t>
            </a:r>
          </a:p>
          <a:p>
            <a:pPr lvl="0" fontAlgn="base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r="11363"/>
          <a:stretch/>
        </p:blipFill>
        <p:spPr bwMode="auto">
          <a:xfrm>
            <a:off x="4919623" y="4293096"/>
            <a:ext cx="1761874" cy="11941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301208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Малыши рождаются белого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цвета.</a:t>
            </a:r>
          </a:p>
          <a:p>
            <a:pPr lvl="0" algn="ctr" fontAlgn="base">
              <a:lnSpc>
                <a:spcPct val="150000"/>
              </a:lnSpc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– 3 неделе жизни шубка малыша меняется на серую.</a:t>
            </a:r>
          </a:p>
        </p:txBody>
      </p:sp>
    </p:spTree>
    <p:extLst>
      <p:ext uri="{BB962C8B-B14F-4D97-AF65-F5344CB8AC3E}">
        <p14:creationId xmlns:p14="http://schemas.microsoft.com/office/powerpoint/2010/main" val="42000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Тюлень\kartinkijane.ru-6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61528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764704"/>
            <a:ext cx="8928992" cy="4879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algn="just" fontAlgn="base">
              <a:lnSpc>
                <a:spcPct val="114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sz="2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Тюлени </a:t>
            </a: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— действительно жирные существа, причём жир не нужен им не только для того, чтобы не мёрзнуть: он также позволяет им сохранять лучшую плавучесть.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algn="just" fontAlgn="base">
              <a:lnSpc>
                <a:spcPct val="114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На </a:t>
            </a: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суше тюлени передвигаются на передних ластах, подволакивая </a:t>
            </a:r>
            <a:r>
              <a:rPr lang="ru-RU" sz="2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задние. </a:t>
            </a: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Погружаясь в воду, тюлени используют передние конечности в качестве руля глубины, а гребут исключительно задними </a:t>
            </a:r>
            <a:r>
              <a:rPr lang="ru-RU" sz="2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ластами.</a:t>
            </a:r>
          </a:p>
          <a:p>
            <a:pPr marL="342900" lvl="0" algn="just" fontAlgn="base">
              <a:lnSpc>
                <a:spcPct val="114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Возраст </a:t>
            </a:r>
            <a:r>
              <a:rPr lang="ru-RU" sz="2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умерших тюленей определяют по количеству кругов у оснований их клыков.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algn="just" fontAlgn="base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0"/>
            <a:ext cx="6922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Интересные факты о тюленях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3202cad2ab5aedec6c31d9c76b9a38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7" t="12151" r="15947" b="7041"/>
          <a:stretch/>
        </p:blipFill>
        <p:spPr bwMode="auto">
          <a:xfrm>
            <a:off x="5368727" y="4588230"/>
            <a:ext cx="2232248" cy="2205675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Тюлень\kartinkijane.ru-6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8641"/>
            <a:ext cx="8676456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5000"/>
              </a:lnSpc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тюленей слабое зрение, зато великолепный слух.</a:t>
            </a:r>
            <a:endParaRPr lang="ru-RU" sz="2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fontAlgn="base">
              <a:lnSpc>
                <a:spcPct val="115000"/>
              </a:lnSpc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Естественные враги тюленей — касатки и белые медведи.</a:t>
            </a:r>
          </a:p>
          <a:p>
            <a:pPr marL="342900" lvl="0" indent="-342900" fontAlgn="base">
              <a:lnSpc>
                <a:spcPct val="115000"/>
              </a:lnSpc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Тюлени способны различать запахи на расстоянии до нескольких сотен метров, а в отдельных случаях и до полукилометра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территории России обитает девять различных видов </a:t>
            </a:r>
            <a:r>
              <a:rPr lang="ru-RU" sz="2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тюленей.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Как </a:t>
            </a: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и многие наземные существа, покрытые шерстью, тюлени тоже линяют. Во время линьки некоторые виды тюленей чешут друг другу спину, помогая таким образом собратьям избавиться от старой шерсти.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683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Тюлень\kartinkijane.ru-659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116632"/>
            <a:ext cx="5148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Тюлени превосходные артисты.</a:t>
            </a:r>
          </a:p>
        </p:txBody>
      </p:sp>
      <p:pic>
        <p:nvPicPr>
          <p:cNvPr id="5" name="MOV04858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4" t="16699" r="25260" b="15785"/>
          <a:stretch/>
        </p:blipFill>
        <p:spPr bwMode="auto">
          <a:xfrm>
            <a:off x="5009269" y="3180669"/>
            <a:ext cx="2847436" cy="289437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Documents and Settings\Admin\Рабочий стол\post-25-124566187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1"/>
          <a:stretch/>
        </p:blipFill>
        <p:spPr bwMode="auto">
          <a:xfrm>
            <a:off x="1115616" y="3985115"/>
            <a:ext cx="2558159" cy="2517622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836712"/>
            <a:ext cx="4861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Тюлени в цирке выступают: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Они легко с мячом играют,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кувыркаются, и пляшут,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ластами ребятам машут!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Admin\Рабочий стол\DETAIL_PICTURE__2146085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10642" b="8521"/>
          <a:stretch/>
        </p:blipFill>
        <p:spPr bwMode="auto">
          <a:xfrm>
            <a:off x="755576" y="548680"/>
            <a:ext cx="3036728" cy="2631989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4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Тюлень\kartinkijane.ru-6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784887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Тюлени очень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умные, мирные и чувствительные, даже при отсутствии слезных желез, тюлени способны плакать.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Агрессивными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 отношению друг к другу бывают только самцы в брачный период, в основном же эти создания участливы и заботливы к своим сородичам.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Тюлени-дружелюбные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существа</a:t>
            </a:r>
          </a:p>
        </p:txBody>
      </p:sp>
      <p:pic>
        <p:nvPicPr>
          <p:cNvPr id="1026" name="Picture 2" descr="C:\Documents and Settings\Admin\Рабочий стол\wallpapers_375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6"/>
          <a:stretch/>
        </p:blipFill>
        <p:spPr bwMode="auto">
          <a:xfrm>
            <a:off x="3154682" y="4365104"/>
            <a:ext cx="4668518" cy="215070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6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Тюлень\kartinkijane.ru-6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0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Охраняемые виды тюленей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Многие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тюлени, к сожалению, существуют на грани исчезновения. Поэтому они занесены в Красную книгу и являются особо охраняемыми животными.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настоящих тюленей таких видов два – это тюлени-монахи и каспийский тюлень. Первый при этом вообще помечен как исчезающий – их в мире сегодня не более пятисот штук.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касается их ушастых собратьев, то редким является нынче сивуч, поголовье которого – не более семидесяти тысяч.</a:t>
            </a:r>
          </a:p>
        </p:txBody>
      </p:sp>
      <p:pic>
        <p:nvPicPr>
          <p:cNvPr id="5123" name="Picture 3" descr="C:\Documents and Settings\Admin\Рабочий стол\monk-seal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t="9203" r="3874" b="6396"/>
          <a:stretch/>
        </p:blipFill>
        <p:spPr bwMode="auto">
          <a:xfrm>
            <a:off x="539552" y="4797152"/>
            <a:ext cx="2912056" cy="885762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975399"/>
            <a:ext cx="1802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Тюлень-монах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Documents and Settings\Admin\Рабочий стол\12548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t="9719" r="9228" b="-225"/>
          <a:stretch/>
        </p:blipFill>
        <p:spPr bwMode="auto">
          <a:xfrm>
            <a:off x="4452448" y="4293095"/>
            <a:ext cx="1919752" cy="1560299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602128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Каспийский тюлень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Documents and Settings\Admin\Рабочий стол\Сивуч-животное-Образ-жизни-и-среда-обитания-тюленя-сивуча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3948" r="3303"/>
          <a:stretch/>
        </p:blipFill>
        <p:spPr bwMode="auto">
          <a:xfrm>
            <a:off x="7107983" y="4399574"/>
            <a:ext cx="1605183" cy="1621714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92280" y="6021288"/>
            <a:ext cx="1115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Сивуч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Тюлень\kartinkijane.ru-6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94513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0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Виды тюленей в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Росси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27754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Из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настоящих тюленей фауна нашей страны может похвастаться девятью видами (сюда не относится вымирающий тюлень-монах: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Черном море его всего десять пар).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Ушастые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тюлени в России представлены только двумя видами: это северный морской котик и сивуч (другое название – северный морской лев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Из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всех живущих в нашей стране тюленей добывать можно только байкальскую нерпу, пятнистого тюленя (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ларгу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морского зайца и гренландского тюленя (все они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–настоящие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Documents and Settings\Admin\Рабочий стол\bajkalskaya-nerpa-obraz-zhizni-i-sreda-obitaniya-bajkalskoj-nerpy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7644" r="15899" b="9888"/>
          <a:stretch/>
        </p:blipFill>
        <p:spPr bwMode="auto">
          <a:xfrm>
            <a:off x="755576" y="4807318"/>
            <a:ext cx="2072823" cy="1226579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1" y="6095739"/>
            <a:ext cx="2520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Байкальская нерпа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Documents and Settings\Admin\Рабочий стол\Aakaspottedse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" t="20032" b="15276"/>
          <a:stretch/>
        </p:blipFill>
        <p:spPr bwMode="auto">
          <a:xfrm>
            <a:off x="3491880" y="4721043"/>
            <a:ext cx="2849471" cy="139913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6120173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Пятнистый тюлень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C:\Documents and Settings\Admin\Рабочий стол\Grenlandskiy-tyule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0" b="20025"/>
          <a:stretch/>
        </p:blipFill>
        <p:spPr bwMode="auto">
          <a:xfrm>
            <a:off x="6804248" y="4365104"/>
            <a:ext cx="1601803" cy="1470037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4207" y="5835141"/>
            <a:ext cx="3096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Гренландский тюлень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42222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Тюлень\kartinkijane.ru-6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522" y="-381001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0"/>
            <a:ext cx="480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угрожает тюленям?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69269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Тюленей подстерегает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немало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опасностей: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2"/>
            <a:ext cx="585525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8589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охота за тюленями,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попадание в сети рыбаков,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загрязнение окружающей среды,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потеря естественных мест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обитания и изменение климата.</a:t>
            </a:r>
          </a:p>
        </p:txBody>
      </p:sp>
      <p:pic>
        <p:nvPicPr>
          <p:cNvPr id="2050" name="Picture 2" descr="C:\Documents and Settings\Admin\Рабочий стол\0_46404_38ae8a2b_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11" y="3748740"/>
            <a:ext cx="3093585" cy="232018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c851ca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2639597" cy="204778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Рабочий стол\img2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1" t="3125" r="2568" b="53108"/>
          <a:stretch/>
        </p:blipFill>
        <p:spPr bwMode="auto">
          <a:xfrm>
            <a:off x="6444208" y="2907826"/>
            <a:ext cx="2570205" cy="200100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Admin\Рабочий стол\Captura-de-ecrã-2017-10-2-às-14.19.16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783" t="-74286" r="175969" b="74286"/>
          <a:stretch/>
        </p:blipFill>
        <p:spPr bwMode="auto">
          <a:xfrm>
            <a:off x="452439" y="3428999"/>
            <a:ext cx="1887314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Admin\Рабочий стол\Captura-de-ecrã-2017-10-2-às-14.19.16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 r="52185"/>
          <a:stretch/>
        </p:blipFill>
        <p:spPr bwMode="auto">
          <a:xfrm>
            <a:off x="6703303" y="5094852"/>
            <a:ext cx="1469098" cy="151323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4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Тюлень\kartinkijane.ru-6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639357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можем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мы, чтобы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тюленям?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0"/>
            <a:ext cx="2587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92807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сорить!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Тюлени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могут заболеть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даже погибнуть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если случайно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проглотят пластмассовый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шарик,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сломанную игрушку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пакет. Тюлени,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морские птицы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другие животные могут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легко запутаться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рваной рыболовной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сети, веревках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пластиковой упаковке.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Мы можем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помочь решить проблему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мусора, если примем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участие в уборке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местного пляжа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просто дикого побережья моря.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Однако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должны быть убеждены,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соблюдаем при этом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безопасности.</a:t>
            </a:r>
          </a:p>
        </p:txBody>
      </p:sp>
      <p:pic>
        <p:nvPicPr>
          <p:cNvPr id="7" name="Рисунок 6" descr="D:\Мои документы\Мои рисунки\Изображение\5класс ФОТО\Чистая планета\Изображение 206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t="6753" r="16144"/>
          <a:stretch/>
        </p:blipFill>
        <p:spPr bwMode="auto">
          <a:xfrm>
            <a:off x="5796136" y="4927532"/>
            <a:ext cx="1800200" cy="141771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:\Мои документы\Мои рисунки\Изображение\5класс ФОТО\Чистая планета\Изображение 206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22906" r="15770"/>
          <a:stretch/>
        </p:blipFill>
        <p:spPr bwMode="auto">
          <a:xfrm>
            <a:off x="2353262" y="5247791"/>
            <a:ext cx="2052390" cy="1356687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40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Тюлень\kartinkijane.ru-6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0"/>
            <a:ext cx="2336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5"/>
            <a:ext cx="8784976" cy="556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fontAlgn="base">
              <a:lnSpc>
                <a:spcPct val="114000"/>
              </a:lnSpc>
              <a:spcAft>
                <a:spcPts val="0"/>
              </a:spcAft>
              <a:buAutoNum type="arabicPeriod"/>
            </a:pP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Немного из истории</a:t>
            </a:r>
          </a:p>
          <a:p>
            <a:pPr marL="457200" algn="just" fontAlgn="base">
              <a:lnSpc>
                <a:spcPct val="114000"/>
              </a:lnSpc>
              <a:spcAft>
                <a:spcPts val="0"/>
              </a:spcAft>
              <a:buAutoNum type="arabicPeriod"/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Наука о тюленях</a:t>
            </a:r>
          </a:p>
          <a:p>
            <a:pPr marL="457200" algn="just" fontAlgn="base">
              <a:lnSpc>
                <a:spcPct val="114000"/>
              </a:lnSpc>
              <a:spcAft>
                <a:spcPts val="0"/>
              </a:spcAft>
              <a:buAutoNum type="arabicPeriod"/>
            </a:pP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Виды тюленей</a:t>
            </a:r>
          </a:p>
          <a:p>
            <a:pPr marL="457200" algn="just" fontAlgn="base">
              <a:lnSpc>
                <a:spcPct val="114000"/>
              </a:lnSpc>
              <a:spcAft>
                <a:spcPts val="0"/>
              </a:spcAft>
              <a:buAutoNum type="arabicPeriod"/>
            </a:pP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Особенности и среда обитания тюленя</a:t>
            </a:r>
          </a:p>
          <a:p>
            <a:pPr marL="457200" algn="just" fontAlgn="base">
              <a:lnSpc>
                <a:spcPct val="114000"/>
              </a:lnSpc>
              <a:spcAft>
                <a:spcPts val="0"/>
              </a:spcAft>
              <a:buAutoNum type="arabicPeriod"/>
            </a:pP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Характер и образ жизни тюленя</a:t>
            </a:r>
          </a:p>
          <a:p>
            <a:pPr marL="457200" algn="just" fontAlgn="base">
              <a:lnSpc>
                <a:spcPct val="114000"/>
              </a:lnSpc>
              <a:spcAft>
                <a:spcPts val="0"/>
              </a:spcAft>
              <a:buAutoNum type="arabicPeriod"/>
            </a:pP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Питание тюленей</a:t>
            </a:r>
          </a:p>
          <a:p>
            <a:pPr marL="457200" algn="just" fontAlgn="base">
              <a:lnSpc>
                <a:spcPct val="114000"/>
              </a:lnSpc>
              <a:spcAft>
                <a:spcPts val="0"/>
              </a:spcAft>
              <a:buAutoNum type="arabicPeriod"/>
            </a:pP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Размножение и продолжительность жизни тюленя</a:t>
            </a:r>
          </a:p>
          <a:p>
            <a:pPr marL="457200" algn="just" fontAlgn="base">
              <a:lnSpc>
                <a:spcPct val="114000"/>
              </a:lnSpc>
              <a:spcAft>
                <a:spcPts val="0"/>
              </a:spcAft>
              <a:buAutoNum type="arabicPeriod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Интересные факты о тюленях</a:t>
            </a:r>
          </a:p>
          <a:p>
            <a:pPr marL="457200" algn="just" fontAlgn="base">
              <a:lnSpc>
                <a:spcPct val="114000"/>
              </a:lnSpc>
              <a:spcAft>
                <a:spcPts val="0"/>
              </a:spcAft>
              <a:buAutoNum type="arabicPeriod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Охраняемые виды</a:t>
            </a:r>
          </a:p>
          <a:p>
            <a:pPr marL="457200" algn="just" fontAlgn="base">
              <a:lnSpc>
                <a:spcPct val="114000"/>
              </a:lnSpc>
              <a:spcAft>
                <a:spcPts val="0"/>
              </a:spcAft>
              <a:buAutoNum type="arabicPeriod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Виды тюлений в России</a:t>
            </a:r>
          </a:p>
          <a:p>
            <a:pPr marL="457200" algn="just" fontAlgn="base">
              <a:lnSpc>
                <a:spcPct val="114000"/>
              </a:lnSpc>
              <a:spcAft>
                <a:spcPts val="0"/>
              </a:spcAft>
              <a:buAutoNum type="arabicPeriod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Что угрожает тюленям</a:t>
            </a:r>
          </a:p>
          <a:p>
            <a:pPr marL="457200" algn="just" fontAlgn="base">
              <a:lnSpc>
                <a:spcPct val="114000"/>
              </a:lnSpc>
              <a:spcAft>
                <a:spcPts val="0"/>
              </a:spcAft>
              <a:buAutoNum type="arabicPeriod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Заключение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just" fontAlgn="base">
              <a:lnSpc>
                <a:spcPct val="114000"/>
              </a:lnSpc>
              <a:spcAft>
                <a:spcPts val="0"/>
              </a:spcAft>
              <a:buAutoNum type="arabicPeriod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Источники ( литература)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95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юлень\kartinkijane.ru-6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71752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60648"/>
            <a:ext cx="8064896" cy="1776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Тюлени-одни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красивейших животных, которых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можем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встретить в природе. Уже более 30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 Международный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фонд защиты животных (IFAW)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проводит международные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акции в защиту тюленей.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2828836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Друзья!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Присоединяйте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 голос протеста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голосам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сторонников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IFAW.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Admin\Рабочий стол\phot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3382" r="17149" b="9662"/>
          <a:stretch/>
        </p:blipFill>
        <p:spPr bwMode="auto">
          <a:xfrm>
            <a:off x="3920490" y="4293096"/>
            <a:ext cx="1515606" cy="2376264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59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Тюлень\kartinkijane.ru-6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764705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animalglobe.ru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givotniymir.ru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http://megaznanie.ru/index.php/animalworld/arcticanimals/5512-2010-11-28-09-13-05.html</a:t>
            </a:r>
            <a:endParaRPr lang="en-US" sz="2800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naturall.ru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8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28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yl.ru</a:t>
            </a:r>
            <a:endParaRPr kumimoji="0" lang="ru-RU" sz="2800" b="0" i="0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88640"/>
            <a:ext cx="2393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Тюлень\kartinkijane.ru-6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0"/>
            <a:ext cx="435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Немного из истории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92696"/>
            <a:ext cx="878497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	Первые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тюлени жили в Тихом океане рядом с современной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территорией Калифорнии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. За миллионы лет они распространились в северной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части Тихого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океана и проникли в Атлантику по древнему проливу, который разделял Северную и Южную Америки. Позднее они переместились в южное полушарие.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	Тюлени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пользовались всеми богатствами моря, не забывая при этом о суше, где они отдыхали, линяли, производили потомство и выхаживали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своих детенышей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. Сейчас тюлени распространены по всему миру, однако самые крупные их колонии находятся в холодных Арктике и Антарктике,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где больше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всего пищи.</a:t>
            </a:r>
          </a:p>
        </p:txBody>
      </p:sp>
      <p:pic>
        <p:nvPicPr>
          <p:cNvPr id="5" name="Рисунок 4" descr="F:\Тюлень\img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3" t="40878" r="18077" b="4392"/>
          <a:stretch/>
        </p:blipFill>
        <p:spPr bwMode="auto">
          <a:xfrm>
            <a:off x="2200878" y="5427576"/>
            <a:ext cx="1513344" cy="1316752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5517232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Самцы покидают лежбища раньше самок, чтобы на новом месте занять и подготовить территорию.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Тюлень\kartinkijane.ru-6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0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Наука о тюленях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1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науке тюлени называются "ластоногие",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из-за особой формы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конечностей.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07668"/>
            <a:ext cx="8280920" cy="12355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видов тюленей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морских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львов (карибского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тюленя-монаха  можно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было бы выделить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отдельный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34-ый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вид, но он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считается вымершим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636913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775335"/>
              </p:ext>
            </p:extLst>
          </p:nvPr>
        </p:nvGraphicFramePr>
        <p:xfrm>
          <a:off x="251520" y="2636913"/>
          <a:ext cx="8712968" cy="4214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944"/>
                <a:gridCol w="7728024"/>
              </a:tblGrid>
              <a:tr h="453137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 эти виды делятся на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три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семейства или группы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5493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1-я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 видов настоящего тюленя, также известного как "безухий тюлень". Вместо ушей у него маленькие дырочки, как раз позади глаз.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122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2-я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 видов морских львов и морских котиков, которых часто называют "ушастыми тюленями", потому что у них есть маленькие ушные раковины.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9429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3-я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моржи. У них присутствуют черты и первой, и второй групп, но, кроме того, есть и существенные отличия от остальных ластоногих, моржи -единственный вид, который может</a:t>
                      </a:r>
                    </a:p>
                    <a:p>
                      <a:pPr algn="l"/>
                      <a:r>
                        <a:rPr lang="ru-RU" sz="2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похвастаться большими клыками, которые принято называть бивнями.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7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Тюлень\kartinkijane.ru-6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435" y="-385983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52536" y="980728"/>
            <a:ext cx="9217024" cy="48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76672"/>
            <a:ext cx="6750496" cy="48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Виды тюленей</a:t>
            </a:r>
          </a:p>
        </p:txBody>
      </p:sp>
      <p:pic>
        <p:nvPicPr>
          <p:cNvPr id="4098" name="Picture 2" descr="C:\Documents and Settings\Admin\Рабочий стол\132574872_010__1_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10025" r="15204" b="33866"/>
          <a:stretch/>
        </p:blipFill>
        <p:spPr bwMode="auto">
          <a:xfrm>
            <a:off x="6670975" y="239433"/>
            <a:ext cx="2219372" cy="130063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0" y="1569660"/>
            <a:ext cx="1962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Полосатый тюлень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Documents and Settings\Admin\Рабочий стол\zhivotnye-s-inoplanetnoj-vneshnostju-animalreader.ru-0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25" y="1032491"/>
            <a:ext cx="1149326" cy="85699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15951" y="1994415"/>
            <a:ext cx="1405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Тюлень-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хохлач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Documents and Settings\Admin\Рабочий стол\morskoj_leopard_0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t="11043" r="20859" b="7375"/>
          <a:stretch/>
        </p:blipFill>
        <p:spPr bwMode="auto">
          <a:xfrm>
            <a:off x="4211960" y="889751"/>
            <a:ext cx="1726565" cy="134874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5976" y="2418177"/>
            <a:ext cx="158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Морской леопард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Documents and Settings\Admin\Рабочий стол\488109_90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1" t="21623" r="13718" b="19441"/>
          <a:stretch/>
        </p:blipFill>
        <p:spPr bwMode="auto">
          <a:xfrm>
            <a:off x="6710836" y="2749585"/>
            <a:ext cx="1454965" cy="101967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10836" y="3861048"/>
            <a:ext cx="160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Морской слон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Documents and Settings\Admin\Рабочий стол\0045-049-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5" t="7115" r="2435" b="11731"/>
          <a:stretch/>
        </p:blipFill>
        <p:spPr bwMode="auto">
          <a:xfrm>
            <a:off x="4480565" y="3610844"/>
            <a:ext cx="1771022" cy="124095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55976" y="507033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Тюлень-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крабоед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:\Documents and Settings\Admin\Рабочий стол\ross-seal2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3" r="9760" b="12980"/>
          <a:stretch/>
        </p:blipFill>
        <p:spPr bwMode="auto">
          <a:xfrm>
            <a:off x="303857" y="752228"/>
            <a:ext cx="1744345" cy="93726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324544" y="1772816"/>
            <a:ext cx="274049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4000"/>
              </a:lnSpc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Тюлень Росса</a:t>
            </a:r>
          </a:p>
        </p:txBody>
      </p:sp>
      <p:pic>
        <p:nvPicPr>
          <p:cNvPr id="19" name="Рисунок 18" descr="C:\Documents and Settings\Admin\Рабочий стол\weddel_face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0" t="20958" r="17600"/>
          <a:stretch/>
        </p:blipFill>
        <p:spPr bwMode="auto">
          <a:xfrm>
            <a:off x="642629" y="2418177"/>
            <a:ext cx="1066800" cy="100584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2442" y="3573016"/>
            <a:ext cx="2001921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4000"/>
              </a:lnSpc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Тюлень </a:t>
            </a:r>
            <a:endParaRPr lang="ru-RU" sz="20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14000"/>
              </a:lnSpc>
            </a:pPr>
            <a:r>
              <a:rPr lang="ru-RU" sz="20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Уэделла</a:t>
            </a:r>
            <a:endParaRPr lang="ru-RU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C:\Documents and Settings\Admin\Рабочий стол\морской_заяц2.jp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18352" b="13883"/>
          <a:stretch/>
        </p:blipFill>
        <p:spPr bwMode="auto">
          <a:xfrm>
            <a:off x="142442" y="4498836"/>
            <a:ext cx="2313305" cy="114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5536" y="5805264"/>
            <a:ext cx="2040384" cy="76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4000"/>
              </a:lnSpc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Морской </a:t>
            </a:r>
            <a:endParaRPr lang="ru-RU" sz="20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14000"/>
              </a:lnSpc>
            </a:pP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C:\Documents and Settings\Admin\Рабочий стол\2ci6ucz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t="15818" r="22584" b="13673"/>
          <a:stretch/>
        </p:blipFill>
        <p:spPr bwMode="auto">
          <a:xfrm>
            <a:off x="2643003" y="3259421"/>
            <a:ext cx="1424940" cy="200406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69925" y="5641836"/>
            <a:ext cx="2010640" cy="78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3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Длинномордый тюлень</a:t>
            </a:r>
            <a:endParaRPr lang="ru-RU" sz="1050" b="1" i="1" dirty="0">
              <a:ea typeface="Calibri"/>
              <a:cs typeface="Times New Roman"/>
            </a:endParaRPr>
          </a:p>
        </p:txBody>
      </p:sp>
      <p:pic>
        <p:nvPicPr>
          <p:cNvPr id="25" name="Рисунок 24" descr="C:\Documents and Settings\Admin\Рабочий стол\hello_html_7f4a1c4e.jpg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435" r="5600" b="15073"/>
          <a:stretch/>
        </p:blipFill>
        <p:spPr bwMode="auto">
          <a:xfrm>
            <a:off x="6673316" y="4613303"/>
            <a:ext cx="1856025" cy="91406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710836" y="5641836"/>
            <a:ext cx="1965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Обыкновенный тюлень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Тюлень\kartinkijane.ru-6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980727"/>
            <a:ext cx="4067944" cy="439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юлень </a:t>
            </a: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встречается в морях, которые вливаются в Северный Ледовитый океан, держится преимущественно неподалеку от берега, большую часть времени проводит в воде.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lnSpc>
                <a:spcPct val="114000"/>
              </a:lnSpc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4149080"/>
            <a:ext cx="4770530" cy="261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	Тюленями принято называть представителей групп  ушастых и настоящих тюленей. 	Конечности животных</a:t>
            </a:r>
            <a:endParaRPr lang="ru-RU" sz="2400" u="sng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4000"/>
              </a:lnSpc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заканчиваются ластами с хорошо развитыми крупными когтями. </a:t>
            </a:r>
            <a:endParaRPr lang="ru-RU" sz="2400" dirty="0"/>
          </a:p>
        </p:txBody>
      </p:sp>
      <p:pic>
        <p:nvPicPr>
          <p:cNvPr id="6" name="Рисунок 5" descr="F:\Тюлень\img1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t="25470" r="11795" b="5641"/>
          <a:stretch/>
        </p:blipFill>
        <p:spPr bwMode="auto">
          <a:xfrm>
            <a:off x="5003831" y="836712"/>
            <a:ext cx="3420380" cy="321074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085184"/>
            <a:ext cx="3528392" cy="135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14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	В среднем длина тела разнится от 1 до 6 м, вес — от 100 кг до 3,5 т.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0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/>
                <a:latin typeface="Times New Roman"/>
                <a:ea typeface="Times New Roman"/>
              </a:rPr>
              <a:t>Особенности и среда обитания тюленя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510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Тюлень\kartinkijane.ru-6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80" y="1100935"/>
            <a:ext cx="3388016" cy="21120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-99392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/>
                <a:ea typeface="Times New Roman"/>
                <a:cs typeface="Times New Roman"/>
              </a:rPr>
              <a:t>Характер и образ жизни тюленя</a:t>
            </a:r>
            <a:endParaRPr lang="ru-RU" sz="3200" dirty="0">
              <a:ea typeface="Calibri"/>
              <a:cs typeface="Times New Roman"/>
            </a:endParaRPr>
          </a:p>
          <a:p>
            <a:pPr fontAlgn="base">
              <a:lnSpc>
                <a:spcPct val="150000"/>
              </a:lnSpc>
              <a:spcAft>
                <a:spcPts val="1125"/>
              </a:spcAft>
            </a:pPr>
            <a:r>
              <a:rPr lang="ru-RU" sz="1600" dirty="0" smtClean="0">
                <a:solidFill>
                  <a:srgbClr val="666666"/>
                </a:solidFill>
                <a:effectLst/>
                <a:latin typeface="inherit"/>
                <a:ea typeface="Times New Roman"/>
                <a:cs typeface="Helvetica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29357"/>
            <a:ext cx="5256584" cy="641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inherit"/>
                <a:ea typeface="Times New Roman"/>
                <a:cs typeface="Times New Roman"/>
              </a:rPr>
              <a:t>	</a:t>
            </a:r>
            <a:r>
              <a:rPr lang="ru-RU" sz="2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Тюлень </a:t>
            </a:r>
            <a:r>
              <a:rPr lang="ru-RU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 фото кажется неповоротливым и медлительным 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животным, но</a:t>
            </a:r>
            <a:r>
              <a:rPr lang="ru-RU" sz="2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только если оно находится на суше. 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sz="2200" dirty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2200" dirty="0" smtClean="0">
                <a:effectLst/>
                <a:latin typeface="Times New Roman"/>
                <a:ea typeface="Times New Roman"/>
                <a:cs typeface="Times New Roman"/>
              </a:rPr>
              <a:t>В воде млекопитающее может развить скорость до 25 км/ч. 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sz="22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200" dirty="0" smtClean="0">
                <a:effectLst/>
                <a:latin typeface="Times New Roman"/>
                <a:ea typeface="Times New Roman"/>
                <a:cs typeface="Times New Roman"/>
              </a:rPr>
              <a:t>Глубина ныряния может составлять до 600 м.</a:t>
            </a:r>
            <a:r>
              <a:rPr lang="ru-RU" sz="2200" b="1" dirty="0" smtClean="0">
                <a:effectLst/>
                <a:latin typeface="inherit"/>
                <a:ea typeface="Times New Roman"/>
                <a:cs typeface="Times New Roman"/>
              </a:rPr>
              <a:t> 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sz="2200" b="1" dirty="0">
                <a:latin typeface="inherit"/>
                <a:ea typeface="Times New Roman"/>
                <a:cs typeface="Times New Roman"/>
              </a:rPr>
              <a:t>	</a:t>
            </a:r>
            <a:r>
              <a:rPr lang="ru-RU" sz="2000" dirty="0" smtClean="0">
                <a:effectLst/>
                <a:latin typeface="inherit"/>
                <a:ea typeface="Times New Roman"/>
                <a:cs typeface="Helvetica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 fontAlgn="base">
              <a:lnSpc>
                <a:spcPct val="150000"/>
              </a:lnSpc>
              <a:spcAft>
                <a:spcPts val="1125"/>
              </a:spcAft>
            </a:pPr>
            <a:r>
              <a:rPr lang="ru-RU" sz="2000" dirty="0" smtClean="0">
                <a:effectLst/>
                <a:latin typeface="inherit"/>
                <a:ea typeface="Times New Roman"/>
                <a:cs typeface="Helvetica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3717032"/>
            <a:ext cx="46440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Тюлень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может пребывать 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водой около 10 минут, обусловлено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это тем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что сбоку под кожей есть воздушный мешок,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помощью которого животное запасает кислород.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Тюлень\kartinkijane.ru-6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969" y="-409699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0"/>
            <a:ext cx="8640960" cy="531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2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Тюлень </a:t>
            </a:r>
            <a:r>
              <a:rPr lang="ru-RU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издает звук, похожий на щелканье, что принято считать своего рода </a:t>
            </a:r>
            <a:r>
              <a:rPr lang="ru-RU" sz="22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эхолокацией</a:t>
            </a:r>
            <a:r>
              <a:rPr lang="ru-RU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	Большую часть своей жизни представители всех видов </a:t>
            </a:r>
            <a:r>
              <a:rPr lang="ru-RU" sz="2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тюленей </a:t>
            </a:r>
            <a:r>
              <a:rPr lang="ru-RU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проводят в</a:t>
            </a:r>
            <a:r>
              <a:rPr lang="ru-RU" sz="2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море</a:t>
            </a:r>
            <a:r>
              <a:rPr lang="ru-RU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На сушу они выбираются только во время линьки и для размножения.</a:t>
            </a:r>
            <a:r>
              <a:rPr lang="ru-RU" sz="2200" dirty="0" smtClean="0">
                <a:effectLst/>
                <a:latin typeface="Times New Roman"/>
                <a:ea typeface="Times New Roman"/>
              </a:rPr>
              <a:t> 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sz="2200" dirty="0" smtClean="0">
                <a:effectLst/>
                <a:latin typeface="Times New Roman"/>
                <a:ea typeface="Times New Roman"/>
              </a:rPr>
              <a:t>	Животные даже спят в воде (перевернувшись на спину или засыпая </a:t>
            </a:r>
            <a:r>
              <a:rPr lang="ru-RU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тюлени </a:t>
            </a:r>
            <a:r>
              <a:rPr lang="ru-RU" sz="2200" dirty="0" smtClean="0">
                <a:effectLst/>
                <a:latin typeface="Times New Roman"/>
                <a:ea typeface="Times New Roman"/>
              </a:rPr>
              <a:t>погружается неглубоко под воду (на пару метров),  спят крепко.</a:t>
            </a:r>
            <a:endParaRPr lang="ru-RU" sz="2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Aft>
                <a:spcPts val="1125"/>
              </a:spcAft>
            </a:pPr>
            <a:r>
              <a:rPr lang="ru-RU" sz="2200" dirty="0" smtClean="0">
                <a:effectLst/>
                <a:latin typeface="inherit"/>
                <a:ea typeface="Times New Roman"/>
                <a:cs typeface="Helvetica"/>
              </a:rPr>
              <a:t> </a:t>
            </a:r>
            <a:endParaRPr lang="ru-RU" sz="2200" dirty="0">
              <a:ea typeface="Calibri"/>
              <a:cs typeface="Times New Roman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endParaRPr lang="ru-RU" sz="2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2479678" cy="139498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9180"/>
            <a:ext cx="1889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342516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	Новорожденные особи  проводят на суше только первые 2-3 недели, затем спускаются в воду для начала самостоятельной жизни.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25" y="5311711"/>
            <a:ext cx="2144465" cy="16405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0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Тюлень\kartinkijane.ru-6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-99392"/>
            <a:ext cx="5998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/>
                <a:ea typeface="Times New Roman"/>
                <a:cs typeface="Times New Roman"/>
              </a:rPr>
              <a:t>Питание тюленей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900100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Основной пищей для </a:t>
            </a:r>
            <a:r>
              <a:rPr lang="ru-RU" sz="2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семейства тюленей</a:t>
            </a: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является рыба . Определенных предпочтений у зверя нет — какая рыба встретится ему во время охоты, ту он и поймает. В теплый период животное вдоволь питается рыбой,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моллюсками и </a:t>
            </a: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осьминогами.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Aft>
                <a:spcPts val="1125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351086" cy="2822873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2395" r="27458" b="6587"/>
          <a:stretch/>
        </p:blipFill>
        <p:spPr bwMode="auto">
          <a:xfrm>
            <a:off x="1310318" y="3573016"/>
            <a:ext cx="2685618" cy="2678857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11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505</Words>
  <Application>Microsoft Office PowerPoint</Application>
  <PresentationFormat>Экран (4:3)</PresentationFormat>
  <Paragraphs>146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Краснослободская ОШ</cp:lastModifiedBy>
  <cp:revision>40</cp:revision>
  <dcterms:created xsi:type="dcterms:W3CDTF">2018-01-14T02:21:22Z</dcterms:created>
  <dcterms:modified xsi:type="dcterms:W3CDTF">2018-01-19T05:02:40Z</dcterms:modified>
</cp:coreProperties>
</file>