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7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3E163-1DE9-42F0-ADEF-A1EA0F64625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0231C-6259-4B65-A84F-7515782040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0231C-6259-4B65-A84F-75157820400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C1EB2-985B-494B-ACE4-E2A676AC0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1%20&#1089;&#1077;&#1085;&#1090;&#1103;&#1073;&#1088;&#1103;%202011\&#1057;&#1077;&#1085;&#1090;&#1103;&#1073;&#1088;&#1100;%201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1%20&#1089;&#1077;&#1085;&#1090;&#1103;&#1073;&#1088;&#1103;%202011\&#1047;&#1076;&#1088;&#1072;&#1074;&#1089;&#1090;&#1074;&#1091;&#1081;%20&#1085;&#1086;&#1074;&#1099;&#1081;%20&#1091;&#1095;&#1077;&#1073;&#1085;&#1099;&#1081;%20&#1075;&#1086;&#1076;%204.mp3" TargetMode="External"/><Relationship Id="rId4" Type="http://schemas.openxmlformats.org/officeDocument/2006/relationships/image" Target="../media/image1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1%20&#1089;&#1077;&#1085;&#1090;&#1103;&#1073;&#1088;&#1103;%202011\&#1057;&#1077;&#1085;&#1090;&#1103;&#1073;&#1088;&#1100;%205.mp3" TargetMode="Externa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3075" name="Рисунок 2" descr="F:\Шк.комп.биол\Биология\Фото+Приро\природа\IMG_0689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13" y="2928938"/>
            <a:ext cx="264318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4" descr="#u2e5839e851s#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38" y="571500"/>
            <a:ext cx="7302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#u2e5839e851s#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25" y="5857875"/>
            <a:ext cx="7302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#u2e5839e851s#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3" y="142875"/>
            <a:ext cx="7302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#u2e5839e851s#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75" y="5786438"/>
            <a:ext cx="7302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#u2e5839e851s#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5" y="642938"/>
            <a:ext cx="7302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Рисунок 9" descr="#u2e5839e851s#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88" y="3429000"/>
            <a:ext cx="7302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Рисунок 10" descr="#u311e40fb75s#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3662597" flipV="1">
            <a:off x="6000751" y="3500437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Рисунок 11" descr="#u311e40fb75s#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25" y="19288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Рисунок 12" descr="#u311e40fb75s#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38" y="19288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Рисунок 13" descr="#u311e40fb75s#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564356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Рисунок 14" descr="#u311e40fb75s#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627470" flipV="1">
            <a:off x="642938" y="5143500"/>
            <a:ext cx="7858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Рисунок 15" descr="#u2b04a6fa57s#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8" y="5286375"/>
            <a:ext cx="714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Сентябрь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9125" y="3286125"/>
            <a:ext cx="2952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ЧТО ГОД УЧЕБНЫЙ ВАМ ПРОРОЧИТ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1. Хронические недосыпания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2. Непредвиденные вызовы родителей в школу.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3. Временную амнезию во время ответов у доски.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4. Циклические (в конце каждой четверти) припадки любви к школьным учителям.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5. Быть героем школьных историй.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6. Славу победителя в школьном кроссе.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ЧЕГО СТОИТ ОПАСАТЬСЯ В НАСТУПИВШЕМ УЧЕБНОМ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1. Своего острого языка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2. Перемен в личной жизни, которые произойдут на большой перемене.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3. Овладения навыками пользователя компьютера и его повышенного интереса к дискам с коллекциями ученических сочинений учителем литературы.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4. Потерять учебник по геометрии.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5. Приводящего в восторг ощущения свободного полета при своем падении в глазах учителя химии.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6. Однажды весной прийти в школу в свитере наизнанку и не заметить этого.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500188"/>
            <a:ext cx="8229600" cy="4668837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700" dirty="0" smtClean="0"/>
              <a:t>                                    </a:t>
            </a:r>
            <a:endParaRPr lang="ru-RU" sz="17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rgbClr val="00B0F0"/>
                </a:solidFill>
              </a:rPr>
              <a:t>               </a:t>
            </a:r>
            <a:r>
              <a:rPr lang="ru-RU" sz="3000" b="1" i="1" dirty="0" smtClean="0">
                <a:solidFill>
                  <a:srgbClr val="002060"/>
                </a:solidFill>
              </a:rPr>
              <a:t>1</a:t>
            </a:r>
            <a:r>
              <a:rPr lang="ru-RU" sz="3000" b="1" i="1" dirty="0">
                <a:solidFill>
                  <a:srgbClr val="002060"/>
                </a:solidFill>
              </a:rPr>
              <a:t>. Вы – яркая незаурядная личность.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i="1" dirty="0" smtClean="0">
                <a:solidFill>
                  <a:srgbClr val="002060"/>
                </a:solidFill>
              </a:rPr>
              <a:t>               2</a:t>
            </a:r>
            <a:r>
              <a:rPr lang="ru-RU" sz="3000" b="1" i="1" dirty="0">
                <a:solidFill>
                  <a:srgbClr val="002060"/>
                </a:solidFill>
              </a:rPr>
              <a:t>. Величайший из лодырей всех </a:t>
            </a:r>
            <a:r>
              <a:rPr lang="ru-RU" sz="3000" b="1" i="1" dirty="0" smtClean="0">
                <a:solidFill>
                  <a:srgbClr val="002060"/>
                </a:solidFill>
              </a:rPr>
              <a:t>лет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i="1" dirty="0">
                <a:solidFill>
                  <a:srgbClr val="002060"/>
                </a:solidFill>
              </a:rPr>
              <a:t> </a:t>
            </a:r>
            <a:r>
              <a:rPr lang="ru-RU" sz="3000" b="1" i="1" dirty="0" smtClean="0">
                <a:solidFill>
                  <a:srgbClr val="002060"/>
                </a:solidFill>
              </a:rPr>
              <a:t>                    и </a:t>
            </a:r>
            <a:r>
              <a:rPr lang="ru-RU" sz="3000" b="1" i="1" dirty="0">
                <a:solidFill>
                  <a:srgbClr val="002060"/>
                </a:solidFill>
              </a:rPr>
              <a:t>классов.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i="1" dirty="0" smtClean="0">
                <a:solidFill>
                  <a:srgbClr val="002060"/>
                </a:solidFill>
              </a:rPr>
              <a:t>              3. </a:t>
            </a:r>
            <a:r>
              <a:rPr lang="ru-RU" sz="3000" b="1" i="1" dirty="0">
                <a:solidFill>
                  <a:srgbClr val="002060"/>
                </a:solidFill>
              </a:rPr>
              <a:t>Лучше бы вам этого не знать.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i="1" dirty="0" smtClean="0">
                <a:solidFill>
                  <a:srgbClr val="002060"/>
                </a:solidFill>
              </a:rPr>
              <a:t>              4. Для этого класса вы слишком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i="1" dirty="0" smtClean="0">
                <a:solidFill>
                  <a:srgbClr val="002060"/>
                </a:solidFill>
              </a:rPr>
              <a:t>                          интеллигентны.</a:t>
            </a:r>
            <a:endParaRPr lang="ru-RU" sz="3000" b="1" i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i="1" dirty="0" smtClean="0">
                <a:solidFill>
                  <a:srgbClr val="002060"/>
                </a:solidFill>
              </a:rPr>
              <a:t>             5</a:t>
            </a:r>
            <a:r>
              <a:rPr lang="ru-RU" sz="3000" b="1" i="1" dirty="0">
                <a:solidFill>
                  <a:srgbClr val="002060"/>
                </a:solidFill>
              </a:rPr>
              <a:t>. Мастер разводить мелкую философию на </a:t>
            </a:r>
            <a:endParaRPr lang="ru-RU" sz="3000" b="1" i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i="1" dirty="0">
                <a:solidFill>
                  <a:srgbClr val="002060"/>
                </a:solidFill>
              </a:rPr>
              <a:t> </a:t>
            </a:r>
            <a:r>
              <a:rPr lang="ru-RU" sz="3000" b="1" i="1" dirty="0" smtClean="0">
                <a:solidFill>
                  <a:srgbClr val="002060"/>
                </a:solidFill>
              </a:rPr>
              <a:t>                                  глубоких     местах</a:t>
            </a:r>
            <a:r>
              <a:rPr lang="ru-RU" sz="3000" b="1" i="1" dirty="0">
                <a:solidFill>
                  <a:srgbClr val="002060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i="1" dirty="0" smtClean="0">
                <a:solidFill>
                  <a:srgbClr val="002060"/>
                </a:solidFill>
              </a:rPr>
              <a:t>             6</a:t>
            </a:r>
            <a:r>
              <a:rPr lang="ru-RU" sz="3000" b="1" i="1" dirty="0">
                <a:solidFill>
                  <a:srgbClr val="002060"/>
                </a:solidFill>
              </a:rPr>
              <a:t>. Бывают ученики сложнее, но редко.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b="1" i="1" dirty="0">
                <a:solidFill>
                  <a:srgbClr val="00B0F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i="1" dirty="0"/>
          </a:p>
        </p:txBody>
      </p:sp>
      <p:sp>
        <p:nvSpPr>
          <p:cNvPr id="19461" name="Прямоугольник 5"/>
          <p:cNvSpPr>
            <a:spLocks noChangeArrowheads="1"/>
          </p:cNvSpPr>
          <p:nvPr/>
        </p:nvSpPr>
        <p:spPr bwMode="auto">
          <a:xfrm>
            <a:off x="1500188" y="500063"/>
            <a:ext cx="67865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C000"/>
                </a:solidFill>
                <a:latin typeface="Calibri" pitchFamily="34" charset="0"/>
              </a:rPr>
              <a:t>        </a:t>
            </a:r>
          </a:p>
          <a:p>
            <a:r>
              <a:rPr lang="ru-RU" sz="3200" b="1">
                <a:solidFill>
                  <a:srgbClr val="FFC000"/>
                </a:solidFill>
                <a:latin typeface="Calibri" pitchFamily="34" charset="0"/>
              </a:rPr>
              <a:t>     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ЧТО О ВАС ГОВОРЯТ УЧИТЕЛЯ</a:t>
            </a:r>
          </a:p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 (выберите подходящий вариант)  </a:t>
            </a:r>
          </a:p>
        </p:txBody>
      </p:sp>
      <p:pic>
        <p:nvPicPr>
          <p:cNvPr id="19462" name="Рисунок 6" descr="#u2e5839e851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642938"/>
            <a:ext cx="7302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7" descr="#u2e5839e851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5000625"/>
            <a:ext cx="1285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Рисунок 8" descr="#u2e5839e851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3429000"/>
            <a:ext cx="99853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Рисунок 9" descr="#u2e5839e851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714375"/>
            <a:ext cx="1357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Рисунок 10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571750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Рисунок 11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3714750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Рисунок 12" descr="#u311e40fb75s#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186113">
            <a:off x="2032000" y="254317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Рисунок 13" descr="#u311e40fb75s#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630394">
            <a:off x="6454775" y="529907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Рисунок 14" descr="#u311e40fb75s#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818155">
            <a:off x="4740275" y="14414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9286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ЧТО О ТЕБЕ ДУМАЮТ ОДНОКЛАССНИКИ</a:t>
            </a: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dirty="0" smtClean="0"/>
              <a:t>(выберите подходящий вариант)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1</a:t>
            </a:r>
            <a:r>
              <a:rPr lang="ru-RU" b="1" i="1" dirty="0">
                <a:solidFill>
                  <a:srgbClr val="FF0000"/>
                </a:solidFill>
              </a:rPr>
              <a:t>. Мы за тобой, как за каменной стеной.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FF0000"/>
                </a:solidFill>
              </a:rPr>
              <a:t>2. Нам не жить друг без друга.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FF0000"/>
                </a:solidFill>
              </a:rPr>
              <a:t>3. Зачем, зачем на белом свете есть безответная любовь?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FF0000"/>
                </a:solidFill>
              </a:rPr>
              <a:t>4. Конечно, ты не </a:t>
            </a:r>
            <a:r>
              <a:rPr lang="ru-RU" b="1" i="1" dirty="0" err="1">
                <a:solidFill>
                  <a:srgbClr val="FF0000"/>
                </a:solidFill>
              </a:rPr>
              <a:t>Ди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Каприо</a:t>
            </a:r>
            <a:r>
              <a:rPr lang="ru-RU" b="1" i="1" dirty="0">
                <a:solidFill>
                  <a:srgbClr val="FF0000"/>
                </a:solidFill>
              </a:rPr>
              <a:t>, но тоже ничего.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FF0000"/>
                </a:solidFill>
              </a:rPr>
              <a:t>5. Будь чуть-чуть добрее к людям.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FF0000"/>
                </a:solidFill>
              </a:rPr>
              <a:t>6. С тобой можно идти в разведку.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solidFill>
                  <a:srgbClr val="92D05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0485" name="Рисунок 4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63" y="857250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Рисунок 5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2500313"/>
            <a:ext cx="571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Рисунок 6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4143375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Рисунок 7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1643063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Рисунок 1" descr="http://dp.odnoklassniki.ru/getImage?photoId=364547558158&amp;type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19047">
            <a:off x="769938" y="6027738"/>
            <a:ext cx="5746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Администратор\Рабочий стол\личные\Мои рисунки\Природа\Жизнь\000385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4889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Приметы и суеверия 11 </a:t>
            </a:r>
            <a:r>
              <a:rPr lang="ru-RU" b="1" i="1" dirty="0" smtClean="0"/>
              <a:t>класса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Пяти четвертям не бывать. А четырех не миновать!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Съевшего слишком много бутербродов постигнет тяжелая участь!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Руки чешутся перед дракой – шея после!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Грозный вид классного руководителя, разглядывавшего после очередного учебного дня журнал предвещает бурю в отдельно взятом кабинете.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Чужой учитель, внезапно появившийся в кабинете грозит «приятным» разговором со своим.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Поцелуй в правую щечку говорит о примирении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Если из окна 33 кабинета слышен вой, крики и вылетают разные предметы- это урок в самом разгаре.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Администратор\Рабочий стол\личные\Мои рисунки\Природа\Жизнь\00038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9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785813"/>
            <a:ext cx="8229600" cy="58404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Если сфотографироваться с классным руководителем под ручку в начале учебного дня – получишь три 5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Носить мальчиков на руках- напрасный труд!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К</a:t>
            </a:r>
            <a:r>
              <a:rPr lang="ru-RU" b="1" dirty="0" smtClean="0"/>
              <a:t>огда 4 друга списывают с одной тетради- это к разлуке!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Чтобы вас не вызвали к доске, нужно закрыть оба глаза и скрестить пальцы на обеих руках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Существует поверье, что если учитель поставит за один день в одном классе более 10 двоек, то ей грозит тяжелая психическая болезнь.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215062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Вымывшего </a:t>
            </a:r>
            <a:r>
              <a:rPr lang="ru-RU" b="1" dirty="0" smtClean="0">
                <a:solidFill>
                  <a:srgbClr val="002060"/>
                </a:solidFill>
              </a:rPr>
              <a:t>весь класс </a:t>
            </a:r>
            <a:r>
              <a:rPr lang="ru-RU" b="1" dirty="0">
                <a:solidFill>
                  <a:srgbClr val="002060"/>
                </a:solidFill>
              </a:rPr>
              <a:t>ждет любовь классного руководителя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</a:rPr>
              <a:t>Оставленный мусор в классе – это к двойке по английскому языку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</a:rPr>
              <a:t>Очень вкусная пицца, испеченная для не очень вежливых мальчиков, будет съедена тем, только теми, кто ее пек!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</a:rPr>
              <a:t>Тяга к знаниям, обнаруженная к концу учебного года – к теплым солнечным дням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</a:rPr>
              <a:t>Приходящего вовремя в школу ждет удача, а опаздывающего уже нет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3556" name="Рисунок 3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857250"/>
            <a:ext cx="6175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4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357188"/>
            <a:ext cx="7604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Рисунок 5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714375"/>
            <a:ext cx="6889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Рисунок 6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857250"/>
            <a:ext cx="6175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Рисунок 7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214313"/>
            <a:ext cx="6175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Рисунок 8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5143500"/>
            <a:ext cx="64293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Рисунок 9" descr="#u311e40fb75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372482">
            <a:off x="6623050" y="7175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Рисунок 10" descr="#u311e40fb75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818155">
            <a:off x="7480300" y="44323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Рисунок 11" descr="#u311e40fb75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21850">
            <a:off x="693738" y="371792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357938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Чистая или красиво исписанная доска предвещает хорошее настроение классного руководителя  </a:t>
            </a:r>
          </a:p>
          <a:p>
            <a:r>
              <a:rPr lang="ru-RU" b="1" smtClean="0">
                <a:solidFill>
                  <a:srgbClr val="002060"/>
                </a:solidFill>
              </a:rPr>
              <a:t>Плохая погода может испортить настрое-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   ние тому, кто предсказывал хорошую. </a:t>
            </a:r>
          </a:p>
          <a:p>
            <a:r>
              <a:rPr lang="ru-RU" b="1" smtClean="0">
                <a:solidFill>
                  <a:srgbClr val="002060"/>
                </a:solidFill>
              </a:rPr>
              <a:t>Если у вас списывает сосед справа - плюньте трижды через правое плечо, если слева - через левое</a:t>
            </a:r>
          </a:p>
          <a:p>
            <a:r>
              <a:rPr lang="ru-RU" b="1" smtClean="0">
                <a:solidFill>
                  <a:srgbClr val="002060"/>
                </a:solidFill>
              </a:rPr>
              <a:t>Бесплатные завтраки - путь к увеличению талии </a:t>
            </a:r>
          </a:p>
          <a:p>
            <a:endParaRPr lang="ru-RU" smtClean="0"/>
          </a:p>
        </p:txBody>
      </p:sp>
      <p:pic>
        <p:nvPicPr>
          <p:cNvPr id="24580" name="Рисунок 3" descr="#u311e40fb75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7327">
            <a:off x="1193800" y="36036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Рисунок 4" descr="#u311e40fb75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818155">
            <a:off x="4551363" y="55753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Рисунок 5" descr="#u311e40fb75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818155">
            <a:off x="7605713" y="1422400"/>
            <a:ext cx="315912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 descr="украсить воздушными шарами школу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ГОВОРЯТ УЧИТЕЛЯ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0724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6000750"/>
          </a:xfrm>
        </p:spPr>
        <p:txBody>
          <a:bodyPr/>
          <a:lstStyle/>
          <a:p>
            <a:r>
              <a:rPr lang="ru-RU" b="1" i="1" smtClean="0">
                <a:solidFill>
                  <a:srgbClr val="002060"/>
                </a:solidFill>
              </a:rPr>
              <a:t>-Чтобы дежурных нашли и вымыли!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- Ваше место находится в другом месте.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- Домашнее задание: прочитать и попробовать понять.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- Отчего ты такой умный? Ты вундеркинд или киндерсюрприз?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- Как вы дома готовились? Плаваете стоите!</a:t>
            </a:r>
          </a:p>
          <a:p>
            <a:r>
              <a:rPr lang="ru-RU" b="1" i="1" smtClean="0">
                <a:solidFill>
                  <a:srgbClr val="002060"/>
                </a:solidFill>
              </a:rPr>
              <a:t>- Молодец! Хотела поставить пятерочку, но поставлю хорошую, твердую двойку!</a:t>
            </a:r>
          </a:p>
          <a:p>
            <a:endParaRPr lang="ru-RU" sz="2000" b="1" i="1" smtClean="0">
              <a:solidFill>
                <a:srgbClr val="00B050"/>
              </a:solidFill>
            </a:endParaRPr>
          </a:p>
        </p:txBody>
      </p:sp>
      <p:pic>
        <p:nvPicPr>
          <p:cNvPr id="30725" name="Рисунок 4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1643063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Рисунок 5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1643063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Рисунок 6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1071563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Рисунок 7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2571750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Рисунок 8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3000375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Рисунок 9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5357813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Рисунок 10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13" y="4857750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Рисунок 11" descr="#u311e40fb75s#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526320">
            <a:off x="5499100" y="1625600"/>
            <a:ext cx="3810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Рисунок 12" descr="#u311e40fb75s#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72473">
            <a:off x="954088" y="265588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85725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Ученический сленг</a:t>
            </a:r>
          </a:p>
        </p:txBody>
      </p:sp>
      <p:sp>
        <p:nvSpPr>
          <p:cNvPr id="32772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8637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2900" b="1" i="1" smtClean="0">
                <a:solidFill>
                  <a:srgbClr val="C00000"/>
                </a:solidFill>
              </a:rPr>
              <a:t>                        </a:t>
            </a:r>
            <a:endParaRPr lang="ru-RU" sz="2900" i="1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900" b="1" i="1" smtClean="0">
                <a:solidFill>
                  <a:srgbClr val="C00000"/>
                </a:solidFill>
              </a:rPr>
              <a:t>     </a:t>
            </a:r>
            <a:r>
              <a:rPr lang="ru-RU" sz="2800" b="1" i="1" smtClean="0">
                <a:solidFill>
                  <a:srgbClr val="C00000"/>
                </a:solidFill>
              </a:rPr>
              <a:t>УЧЕБНЫЙ ГОД  - хождение по мукам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i="1" smtClean="0">
                <a:solidFill>
                  <a:srgbClr val="C00000"/>
                </a:solidFill>
              </a:rPr>
              <a:t>     ЗВОНОК НА УРОК - гром гремит, кусты трясутся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i="1" smtClean="0">
                <a:solidFill>
                  <a:srgbClr val="C00000"/>
                </a:solidFill>
              </a:rPr>
              <a:t>     ПРИХОД УЧИТЕЛЯ -- встать, суд идёт.   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i="1" smtClean="0">
                <a:solidFill>
                  <a:srgbClr val="C00000"/>
                </a:solidFill>
              </a:rPr>
              <a:t>    УЧИТЕЛЬ И УЧЕНИКИ - Али-Баба и 40 разбойников.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i="1" smtClean="0">
                <a:solidFill>
                  <a:srgbClr val="C00000"/>
                </a:solidFill>
              </a:rPr>
              <a:t>     УЧЕНИКИ НА УРОКЕ -- всадники без головы.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i="1" smtClean="0">
                <a:solidFill>
                  <a:srgbClr val="C00000"/>
                </a:solidFill>
              </a:rPr>
              <a:t>     УЧЕНИЦЫ НА УРОКЕ -- спящие красавицы.</a:t>
            </a:r>
          </a:p>
          <a:p>
            <a:pPr algn="just">
              <a:buFont typeface="Arial" charset="0"/>
              <a:buNone/>
            </a:pPr>
            <a:endParaRPr lang="ru-RU" sz="2600" b="1" i="1" smtClean="0">
              <a:solidFill>
                <a:srgbClr val="C00000"/>
              </a:solidFill>
            </a:endParaRPr>
          </a:p>
          <a:p>
            <a:endParaRPr lang="ru-RU" sz="2300" smtClean="0">
              <a:solidFill>
                <a:srgbClr val="C00000"/>
              </a:solidFill>
            </a:endParaRPr>
          </a:p>
        </p:txBody>
      </p:sp>
      <p:pic>
        <p:nvPicPr>
          <p:cNvPr id="32773" name="Рисунок 4" descr="#u311e40fb75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987187">
            <a:off x="7123113" y="12890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Рисунок 5" descr="#u311e40fb75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8965">
            <a:off x="1265238" y="57896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50c66d7a437b827fbc260695fcf93232"/>
          <p:cNvPicPr>
            <a:picLocks noGrp="1" noChangeAspect="1" noChangeArrowheads="1" noCrop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0"/>
            <a:ext cx="9144000" cy="6858000"/>
          </a:xfrm>
        </p:spPr>
      </p:pic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5797550" y="5667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6000750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    ОТВЕТ У ДОСКИ -прямой репортаж с петлёй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     на шее.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   ТОЧКА В ЖУРНАЛЕ - что несёт день грядущий.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   КОНТРОЛЬНАЯ - не имей 100 рублей, а имей 100 друзей.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    СПИСЫВАНИЕ -- дай бог скорости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    ДНЕВНИК -- книга жалоб и предложений.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   </a:t>
            </a:r>
            <a:r>
              <a:rPr lang="ru-RU" sz="2800" b="1" i="1" dirty="0" smtClean="0">
                <a:solidFill>
                  <a:srgbClr val="C00000"/>
                </a:solidFill>
              </a:rPr>
              <a:t>ОБЩИЙ ПОБЕГ С УРОКА -- никто не хотел умирать</a:t>
            </a:r>
            <a:r>
              <a:rPr lang="ru-RU" b="1" i="1" dirty="0" smtClean="0">
                <a:solidFill>
                  <a:srgbClr val="C00000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    КАБИНЕТ ДИРЕКТОРА –убойный отдел.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    ЗВОНОК С УРОКА -- любимая мелодия </a:t>
            </a:r>
            <a:endParaRPr lang="ru-RU" dirty="0"/>
          </a:p>
        </p:txBody>
      </p:sp>
      <p:pic>
        <p:nvPicPr>
          <p:cNvPr id="33796" name="Рисунок 3" descr="#u311e40fb75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818155">
            <a:off x="7337425" y="336073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Рисунок 5" descr="#u311e40fb75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55724">
            <a:off x="2671763" y="4864100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Клятва учеников 11 </a:t>
            </a:r>
            <a:r>
              <a:rPr lang="ru-RU" sz="4800" b="1" dirty="0" smtClean="0"/>
              <a:t>класса</a:t>
            </a:r>
            <a:endParaRPr lang="ru-RU" sz="4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000" b="1" dirty="0" smtClean="0"/>
              <a:t>Мы, ученики </a:t>
            </a:r>
            <a:r>
              <a:rPr lang="ru-RU" sz="6000" b="1" dirty="0" smtClean="0"/>
              <a:t>11 класса  </a:t>
            </a:r>
            <a:r>
              <a:rPr lang="ru-RU" sz="6000" b="1" dirty="0" smtClean="0"/>
              <a:t>в день начала учебного года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/>
              <a:t>             клянемся: </a:t>
            </a:r>
            <a:endParaRPr lang="ru-RU" sz="6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r>
              <a:rPr lang="ru-RU" sz="6600" b="1" smtClean="0"/>
              <a:t>Никогда не ходить в школу...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5400" b="1" smtClean="0"/>
              <a:t>...с невыученными уроками!</a:t>
            </a:r>
          </a:p>
          <a:p>
            <a:endParaRPr lang="ru-RU" sz="4400" b="1" smtClean="0"/>
          </a:p>
          <a:p>
            <a:endParaRPr lang="ru-RU" sz="4400" b="1" smtClean="0"/>
          </a:p>
          <a:p>
            <a:pPr algn="ctr">
              <a:buFont typeface="Arial" charset="0"/>
              <a:buNone/>
            </a:pPr>
            <a:r>
              <a:rPr lang="ru-RU" sz="6000" b="1" smtClean="0"/>
              <a:t>                           Клянемся!</a:t>
            </a:r>
          </a:p>
          <a:p>
            <a:endParaRPr lang="ru-RU" sz="4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6000" b="1" smtClean="0"/>
              <a:t>Никогда не здороваться с учителями...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</a:t>
            </a:r>
            <a:r>
              <a:rPr lang="ru-RU" sz="5400" b="1" dirty="0" smtClean="0"/>
              <a:t>...набив рот жвачкой!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/>
              <a:t>                   Клянемся!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5400" b="1" smtClean="0"/>
              <a:t>  Никогда не заканчивать четверть...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800" b="1" smtClean="0"/>
              <a:t>               ..с плохими           оценками!</a:t>
            </a:r>
          </a:p>
          <a:p>
            <a:pPr>
              <a:buFont typeface="Arial" charset="0"/>
              <a:buNone/>
            </a:pPr>
            <a:endParaRPr lang="ru-RU" sz="4400" b="1" smtClean="0"/>
          </a:p>
          <a:p>
            <a:pPr>
              <a:buFont typeface="Arial" charset="0"/>
              <a:buNone/>
            </a:pPr>
            <a:endParaRPr lang="ru-RU" sz="4400" b="1" smtClean="0"/>
          </a:p>
          <a:p>
            <a:pPr>
              <a:buFont typeface="Arial" charset="0"/>
              <a:buNone/>
            </a:pPr>
            <a:endParaRPr lang="ru-RU" sz="4400" b="1" smtClean="0"/>
          </a:p>
          <a:p>
            <a:pPr>
              <a:buFont typeface="Arial" charset="0"/>
              <a:buNone/>
            </a:pPr>
            <a:r>
              <a:rPr lang="ru-RU" sz="5400" b="1" smtClean="0"/>
              <a:t>                     Клянемся!</a:t>
            </a:r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5400" b="1" smtClean="0"/>
              <a:t>Никогда не приглашать родителей на собрания...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800" b="1" smtClean="0"/>
              <a:t>...за пять минут до их начала!</a:t>
            </a:r>
          </a:p>
          <a:p>
            <a:pPr>
              <a:buFont typeface="Arial" charset="0"/>
              <a:buNone/>
            </a:pPr>
            <a:endParaRPr lang="ru-RU" sz="4800" b="1" smtClean="0"/>
          </a:p>
          <a:p>
            <a:pPr>
              <a:buFont typeface="Arial" charset="0"/>
              <a:buNone/>
            </a:pPr>
            <a:endParaRPr lang="ru-RU" sz="4800" b="1" smtClean="0"/>
          </a:p>
          <a:p>
            <a:pPr>
              <a:buFont typeface="Arial" charset="0"/>
              <a:buNone/>
            </a:pPr>
            <a:endParaRPr lang="ru-RU" sz="4800" b="1" smtClean="0"/>
          </a:p>
          <a:p>
            <a:pPr>
              <a:buFont typeface="Arial" charset="0"/>
              <a:buNone/>
            </a:pPr>
            <a:endParaRPr lang="ru-RU" sz="4800" b="1" smtClean="0"/>
          </a:p>
          <a:p>
            <a:pPr>
              <a:buFont typeface="Arial" charset="0"/>
              <a:buNone/>
            </a:pPr>
            <a:r>
              <a:rPr lang="ru-RU" sz="4800" b="1" smtClean="0"/>
              <a:t>                         Клянемся!</a:t>
            </a:r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214313"/>
            <a:ext cx="8472488" cy="6500812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Звенит звонок, рассыпав смех веселый,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Истосковался в летний час по нас.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День добрый, школа, дорогая школа!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День добрый, наш уютный, светлый класс!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Опять ребят зовешь ты на рассвете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Счастливых, загорелых, озорных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И говоришь: "Мы снова вместе, дети!"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И нас встречаешь, как друзей своих!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6000" b="1" smtClean="0"/>
              <a:t>Никогда не слушать учителей...</a:t>
            </a:r>
          </a:p>
          <a:p>
            <a:endParaRPr lang="ru-RU" sz="6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/>
              <a:t>                  ...в пол-уха!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/>
              <a:t>                  Клянемся!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6600" b="1" smtClean="0"/>
              <a:t>Никогда не открывать дверь школы...</a:t>
            </a:r>
          </a:p>
          <a:p>
            <a:endParaRPr lang="ru-RU" sz="66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5400" b="1" smtClean="0"/>
              <a:t>...ударом ноги</a:t>
            </a:r>
          </a:p>
          <a:p>
            <a:pPr algn="ctr">
              <a:buFont typeface="Arial" charset="0"/>
              <a:buNone/>
            </a:pPr>
            <a:r>
              <a:rPr lang="ru-RU" sz="5400" b="1" smtClean="0"/>
              <a:t> Клянемся! </a:t>
            </a:r>
          </a:p>
          <a:p>
            <a:pPr algn="ctr">
              <a:buFont typeface="Arial" charset="0"/>
              <a:buNone/>
            </a:pPr>
            <a:r>
              <a:rPr lang="ru-RU" sz="5400" b="1" smtClean="0"/>
              <a:t>Клянемся! </a:t>
            </a:r>
          </a:p>
          <a:p>
            <a:pPr algn="ctr">
              <a:buFont typeface="Arial" charset="0"/>
              <a:buNone/>
            </a:pPr>
            <a:r>
              <a:rPr lang="ru-RU" sz="5400" b="1" smtClean="0"/>
              <a:t>Клянемся!</a:t>
            </a:r>
          </a:p>
          <a:p>
            <a:pPr algn="ctr">
              <a:buFont typeface="Arial" charset="0"/>
              <a:buNone/>
            </a:pPr>
            <a:r>
              <a:rPr lang="ru-RU" sz="5400" b="1" smtClean="0"/>
              <a:t> </a:t>
            </a:r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48132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7858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                                 Будущее.</a:t>
            </a: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48133" name="Прямоугольник 3"/>
          <p:cNvSpPr>
            <a:spLocks noChangeArrowheads="1"/>
          </p:cNvSpPr>
          <p:nvPr/>
        </p:nvSpPr>
        <p:spPr bwMode="auto">
          <a:xfrm>
            <a:off x="428625" y="857250"/>
            <a:ext cx="821531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Calibri" pitchFamily="34" charset="0"/>
              </a:rPr>
              <a:t>Вряд ли кто - то из вас станет утверждать, что наверняка знает, как сложится его дальнейшая жизнь или хотя бы ближайшее будущее. Будущее неизвестно никому. Мы можем лишь предполагать, как и что будет с нами в скором времени. А можно попробовать заглянуть в будущее, обратившись к предсказателям. </a:t>
            </a:r>
            <a:r>
              <a:rPr lang="ru-RU" sz="3600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Calibri" pitchFamily="34" charset="0"/>
              </a:rPr>
            </a:br>
            <a:endParaRPr lang="ru-RU" sz="36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8134" name="Рисунок 5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285750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Рисунок 6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13" y="214313"/>
            <a:ext cx="714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Рисунок 7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3" y="5214938"/>
            <a:ext cx="6429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7" name="Рисунок 8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4643438"/>
            <a:ext cx="714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Здравствуй новый учебный год 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357188"/>
            <a:ext cx="8229600" cy="5768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52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 в наше время любая гадалка ценит свой труд очень высоко, а нам это не по карману.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52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Предлагаю совершенно бесплатный и почти безошибочный способ гадания.</a:t>
            </a:r>
            <a:endParaRPr kumimoji="0" lang="ru-RU" sz="5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Напишите на полоске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полоски после записи передаём учителю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7150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800" b="1" i="1" dirty="0" smtClean="0">
                <a:solidFill>
                  <a:srgbClr val="002060"/>
                </a:solidFill>
              </a:rPr>
              <a:t>1)-название учебного заведения, в которое вы попробуете поступить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800" b="1" i="1" dirty="0" smtClean="0">
                <a:solidFill>
                  <a:srgbClr val="002060"/>
                </a:solidFill>
              </a:rPr>
              <a:t>2) – какую профессию вы хотели бы получить;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800" b="1" i="1" dirty="0" smtClean="0">
                <a:solidFill>
                  <a:srgbClr val="002060"/>
                </a:solidFill>
              </a:rPr>
              <a:t>3) – в каком городе вы хотели бы жить;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800" b="1" i="1" dirty="0" smtClean="0">
                <a:solidFill>
                  <a:srgbClr val="002060"/>
                </a:solidFill>
              </a:rPr>
              <a:t>4) – что бы вы хотели подарить самому близкому человеку;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i="1" dirty="0"/>
          </a:p>
        </p:txBody>
      </p:sp>
      <p:pic>
        <p:nvPicPr>
          <p:cNvPr id="50181" name="Рисунок 3" descr="(F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87079">
            <a:off x="7786688" y="428625"/>
            <a:ext cx="5540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Рисунок 4" descr="(F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393490" flipV="1">
            <a:off x="1643063" y="142875"/>
            <a:ext cx="428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3" name="Рисунок 6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2857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4" name="Рисунок 7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4572000"/>
            <a:ext cx="6429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5" name="Рисунок 8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4643438"/>
            <a:ext cx="6429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6" name="Рисунок 9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4500563"/>
            <a:ext cx="6429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7" name="Рисунок 10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571500"/>
            <a:ext cx="6429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8" name="Рисунок 11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0"/>
            <a:ext cx="6429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9" name="Рисунок 12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0"/>
            <a:ext cx="3476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90" name="Рисунок 13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00438"/>
            <a:ext cx="347663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91" name="Рисунок 14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5286375"/>
            <a:ext cx="2762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92" name="Рисунок 15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5572125"/>
            <a:ext cx="428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2150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i="1" dirty="0" smtClean="0">
                <a:solidFill>
                  <a:srgbClr val="002060"/>
                </a:solidFill>
              </a:rPr>
              <a:t>5) – назовите страну, о которой много знаете;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i="1" dirty="0" smtClean="0">
                <a:solidFill>
                  <a:srgbClr val="002060"/>
                </a:solidFill>
              </a:rPr>
              <a:t>6) - назовите одноклассника, о котором вы будете вспоминать чаще других;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i="1" dirty="0" smtClean="0">
                <a:solidFill>
                  <a:srgbClr val="002060"/>
                </a:solidFill>
              </a:rPr>
              <a:t>7) – место, где вы считаете возможным разговор по душам;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i="1" dirty="0" smtClean="0">
                <a:solidFill>
                  <a:srgbClr val="002060"/>
                </a:solidFill>
              </a:rPr>
              <a:t>8) – блюдо или напиток, которые вы хотели бы попробовать.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51204" name="Рисунок 5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14625"/>
            <a:ext cx="6429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Рисунок 6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500563"/>
            <a:ext cx="6429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Рисунок 7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4357688"/>
            <a:ext cx="6429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Рисунок 8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715000"/>
            <a:ext cx="6429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8" name="Рисунок 9" descr="#u311e40fb75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092160">
            <a:off x="6948488" y="457993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9" name="Рисунок 10" descr="#u311e40fb75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09203">
            <a:off x="836613" y="400367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143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Шуточная история своей будущей жизни: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2228" name="Содержимое 2"/>
          <p:cNvSpPr>
            <a:spLocks noGrp="1"/>
          </p:cNvSpPr>
          <p:nvPr>
            <p:ph idx="1"/>
          </p:nvPr>
        </p:nvSpPr>
        <p:spPr>
          <a:xfrm>
            <a:off x="357188" y="857250"/>
            <a:ext cx="8229600" cy="5786438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Я поступлю и закончу (---1--------), где получу профессию (---2-----).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Жить буду в (----3---).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На свою первую зарплату я куплю маме</a:t>
            </a:r>
          </a:p>
          <a:p>
            <a:pPr>
              <a:buFont typeface="Arial" charset="0"/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(--4--),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а первый отпуск проведу в (--5--------) 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Я буду скучать по (-----6------) и при первой же возможности приглашу её (его) (---7---) побеседовать, вспомнить школьные годы и непременно угощу (-----8----).</a:t>
            </a:r>
          </a:p>
          <a:p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Рисунок 5" descr="http://vkmonline.com/image.php?s=778f8670a22daf162f630e4facc7ad42&amp;u=59978&amp;type=sigpic&amp;dateline=12652180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3"/>
            <a:ext cx="8501063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6000750"/>
          </a:xfrm>
        </p:spPr>
        <p:txBody>
          <a:bodyPr/>
          <a:lstStyle/>
          <a:p>
            <a:r>
              <a:rPr lang="ru-RU" sz="3600" b="1" i="1" smtClean="0">
                <a:solidFill>
                  <a:srgbClr val="002060"/>
                </a:solidFill>
              </a:rPr>
              <a:t>Незаметно вы стали взрослыми,</a:t>
            </a:r>
            <a:br>
              <a:rPr lang="ru-RU" sz="3600" b="1" i="1" smtClean="0">
                <a:solidFill>
                  <a:srgbClr val="002060"/>
                </a:solidFill>
              </a:rPr>
            </a:br>
            <a:r>
              <a:rPr lang="ru-RU" sz="3600" b="1" i="1" smtClean="0">
                <a:solidFill>
                  <a:srgbClr val="002060"/>
                </a:solidFill>
              </a:rPr>
              <a:t>Быстро школьные годы летят,</a:t>
            </a:r>
            <a:br>
              <a:rPr lang="ru-RU" sz="3600" b="1" i="1" smtClean="0">
                <a:solidFill>
                  <a:srgbClr val="002060"/>
                </a:solidFill>
              </a:rPr>
            </a:br>
            <a:r>
              <a:rPr lang="ru-RU" sz="3600" b="1" i="1" smtClean="0">
                <a:solidFill>
                  <a:srgbClr val="002060"/>
                </a:solidFill>
              </a:rPr>
              <a:t>Десять классов уже стали прошлыми,</a:t>
            </a:r>
            <a:br>
              <a:rPr lang="ru-RU" sz="3600" b="1" i="1" smtClean="0">
                <a:solidFill>
                  <a:srgbClr val="002060"/>
                </a:solidFill>
              </a:rPr>
            </a:br>
            <a:r>
              <a:rPr lang="ru-RU" sz="3600" b="1" i="1" smtClean="0">
                <a:solidFill>
                  <a:srgbClr val="002060"/>
                </a:solidFill>
              </a:rPr>
              <a:t>Их, увы, не вернуть назад.</a:t>
            </a:r>
          </a:p>
          <a:p>
            <a:r>
              <a:rPr lang="ru-RU" sz="3600" b="1" i="1" smtClean="0">
                <a:solidFill>
                  <a:srgbClr val="002060"/>
                </a:solidFill>
              </a:rPr>
              <a:t>Впереди будет год замечательный,</a:t>
            </a:r>
            <a:br>
              <a:rPr lang="ru-RU" sz="3600" b="1" i="1" smtClean="0">
                <a:solidFill>
                  <a:srgbClr val="002060"/>
                </a:solidFill>
              </a:rPr>
            </a:br>
            <a:r>
              <a:rPr lang="ru-RU" sz="3600" b="1" i="1" smtClean="0">
                <a:solidFill>
                  <a:srgbClr val="002060"/>
                </a:solidFill>
              </a:rPr>
              <a:t>Замечательный, но непростой,</a:t>
            </a:r>
            <a:br>
              <a:rPr lang="ru-RU" sz="3600" b="1" i="1" smtClean="0">
                <a:solidFill>
                  <a:srgbClr val="002060"/>
                </a:solidFill>
              </a:rPr>
            </a:br>
            <a:r>
              <a:rPr lang="ru-RU" sz="3600" b="1" i="1" smtClean="0">
                <a:solidFill>
                  <a:srgbClr val="002060"/>
                </a:solidFill>
              </a:rPr>
              <a:t>Будет он для вас испытательный,</a:t>
            </a:r>
            <a:br>
              <a:rPr lang="ru-RU" sz="3600" b="1" i="1" smtClean="0">
                <a:solidFill>
                  <a:srgbClr val="002060"/>
                </a:solidFill>
              </a:rPr>
            </a:br>
            <a:r>
              <a:rPr lang="ru-RU" sz="3600" b="1" i="1" smtClean="0">
                <a:solidFill>
                  <a:srgbClr val="002060"/>
                </a:solidFill>
              </a:rPr>
              <a:t>Ведь одиннадцатый – выпускной!</a:t>
            </a:r>
          </a:p>
          <a:p>
            <a:endParaRPr lang="ru-RU" smtClean="0"/>
          </a:p>
        </p:txBody>
      </p:sp>
      <p:pic>
        <p:nvPicPr>
          <p:cNvPr id="53252" name="Рисунок 6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214313"/>
            <a:ext cx="6429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Рисунок 7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7604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Рисунок 8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3" y="578643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Рисунок 9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5572125"/>
            <a:ext cx="6429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6" name="Рисунок 10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2071688"/>
            <a:ext cx="78581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Рисунок 11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3000375"/>
            <a:ext cx="714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8" name="Рисунок 12" descr="#u311e40fb75s#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54160">
            <a:off x="7740650" y="237013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9" name="Рисунок 13" descr="#u311e40fb75s#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603967">
            <a:off x="1954213" y="329882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214313"/>
            <a:ext cx="8472488" cy="6500812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Звенит звонок, рассыпав смех веселый,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Истосковался в летний час по нас.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День добрый, школа, дорогая школа!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День добрый, наш уютный, светлый класс!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Опять ребят зовешь ты на рассвете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Счастливых, загорелых, озорных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И говоришь: "Мы снова вместе, дети!"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И нас встречаешь, как друзей своих!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5"/>
            <a:ext cx="7606605" cy="5953274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500" b="1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Одиннадцатый класс! Ура!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Последний раз вы на линейке.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Для вас начался финишный этап,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С достоинством его пройти сумейте.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Сумейте на последнем вираже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Тянуться к знаниям еще сильнее.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Поймите, вы ведь взрослые уже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И с каждым днем становитесь взрослее.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И каждый день тот приближает час,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Когда, пройдя экзаменов преграду,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Вы в вальсе выпускном покинете всех нас,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И заберете аттестат – трудов своих награду.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Пусть светлым будет ваш последний школьный год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Без неудов, прогулов и проблем,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Путь он вас к новой жизни приведет.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b="1" i="1" dirty="0" smtClean="0"/>
              <a:t>Короче. В добрый путь! Удачи всем!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500" b="1" i="1" dirty="0" smtClean="0"/>
              <a:t> </a:t>
            </a:r>
            <a:endParaRPr lang="ru-RU" sz="55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C000"/>
                </a:solidFill>
              </a:rPr>
              <a:t> </a:t>
            </a:r>
            <a:endParaRPr lang="ru-RU" dirty="0" smtClean="0">
              <a:solidFill>
                <a:srgbClr val="FFC00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i="1" dirty="0" smtClean="0"/>
          </a:p>
        </p:txBody>
      </p:sp>
      <p:pic>
        <p:nvPicPr>
          <p:cNvPr id="54278" name="Рисунок 8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1214438"/>
            <a:ext cx="6429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Рисунок 9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714750"/>
            <a:ext cx="6429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0" name="Рисунок 10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5357813"/>
            <a:ext cx="6429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1" name="Рисунок 11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428625"/>
            <a:ext cx="6429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2" name="Рисунок 12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6715125"/>
            <a:ext cx="6429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3" name="Рисунок 13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786188"/>
            <a:ext cx="6429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4" name="Рисунок 14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357188"/>
            <a:ext cx="5000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5" name="Рисунок 15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5572125"/>
            <a:ext cx="6429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6" name="Рисунок 16" descr="#u3e631e6d5c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2357438"/>
            <a:ext cx="6429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7" name="Рисунок 17" descr="#u311e40fb75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381294">
            <a:off x="6311900" y="13700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8" name="Рисунок 18" descr="#u311e40fb75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630316">
            <a:off x="7026275" y="579913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1"/>
          <p:cNvSpPr>
            <a:spLocks noChangeArrowheads="1"/>
          </p:cNvSpPr>
          <p:nvPr/>
        </p:nvSpPr>
        <p:spPr bwMode="auto">
          <a:xfrm>
            <a:off x="2214563" y="500063"/>
            <a:ext cx="642937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 i="1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Я готова опять к напряжённости буден,</a:t>
            </a:r>
            <a:br>
              <a:rPr lang="ru-RU" sz="3600" b="1" i="1">
                <a:solidFill>
                  <a:srgbClr val="002060"/>
                </a:solidFill>
                <a:ea typeface="Times New Roman" pitchFamily="18" charset="0"/>
                <a:cs typeface="Arial" charset="0"/>
              </a:rPr>
            </a:br>
            <a:r>
              <a:rPr lang="ru-RU" sz="3600" b="1" i="1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Чтоб мечтать и творить, и работать, горя</a:t>
            </a:r>
            <a:r>
              <a:rPr lang="ru-RU" sz="3600" b="1" i="1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…</a:t>
            </a:r>
            <a:r>
              <a:rPr lang="ru-RU" sz="3600" b="1" i="1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/>
            </a:r>
            <a:br>
              <a:rPr lang="ru-RU" sz="3600" b="1" i="1">
                <a:solidFill>
                  <a:srgbClr val="002060"/>
                </a:solidFill>
                <a:ea typeface="Times New Roman" pitchFamily="18" charset="0"/>
                <a:cs typeface="Arial" charset="0"/>
              </a:rPr>
            </a:br>
            <a:r>
              <a:rPr lang="ru-RU" sz="3600" b="1" i="1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Я приветствую вас, мои юные люди,</a:t>
            </a:r>
            <a:br>
              <a:rPr lang="ru-RU" sz="3600" b="1" i="1">
                <a:solidFill>
                  <a:srgbClr val="002060"/>
                </a:solidFill>
                <a:ea typeface="Times New Roman" pitchFamily="18" charset="0"/>
                <a:cs typeface="Arial" charset="0"/>
              </a:rPr>
            </a:br>
            <a:r>
              <a:rPr lang="ru-RU" sz="3600" b="1" i="1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В этот радостный день, первый день сентября!</a:t>
            </a:r>
          </a:p>
        </p:txBody>
      </p:sp>
      <p:pic>
        <p:nvPicPr>
          <p:cNvPr id="55300" name="Рисунок 8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5000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Рисунок 9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714375"/>
            <a:ext cx="5461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Рисунок 10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2214563"/>
            <a:ext cx="6429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3" name="Рисунок 11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2071688"/>
            <a:ext cx="7604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4" name="Рисунок 12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3500438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5" name="Рисунок 13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500063"/>
            <a:ext cx="47466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6" name="Рисунок 14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4071938"/>
            <a:ext cx="6889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7" name="Рисунок 15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071938"/>
            <a:ext cx="9032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8" name="Рисунок 16" descr="#u311e40fb75s#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977789">
            <a:off x="1862138" y="3025775"/>
            <a:ext cx="381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9" name="Рисунок 17" descr="#u311e40fb75s#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051776">
            <a:off x="5454650" y="53705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Сентябрь 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Сентябрь 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35117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6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285750"/>
            <a:ext cx="8229600" cy="65722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Не экономь на своем здоровье. Не пропускай уроки физкультуры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Выучи однажды все уроки и проживи хоть один день в году спокойно.</a:t>
            </a:r>
            <a:b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Будь более расточительным на комплименты для одноклассниц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учителей и мамы.</a:t>
            </a:r>
            <a:b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357188"/>
            <a:ext cx="8229600" cy="5768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Засыпая, чаще думай о том, что завтра будет все замечательно.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Не ходи в школу натощак, это может плохо отразиться на твоем настроении.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Поменьше в тетрадях ошибок и больше на лице улыбок.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u="sng" dirty="0" smtClean="0">
                <a:solidFill>
                  <a:srgbClr val="C00000"/>
                </a:solidFill>
              </a:rPr>
              <a:t>Ритуал № 1. 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u="sng" dirty="0" smtClean="0">
                <a:solidFill>
                  <a:srgbClr val="FF0000"/>
                </a:solidFill>
              </a:rPr>
              <a:t>"Очищение головы от дурных мыслей".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3911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i="1" u="sng" dirty="0" smtClean="0">
                <a:solidFill>
                  <a:srgbClr val="002060"/>
                </a:solidFill>
              </a:rPr>
              <a:t>Почешите голову обеими руками,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i="1" u="sng" dirty="0" smtClean="0">
                <a:solidFill>
                  <a:srgbClr val="002060"/>
                </a:solidFill>
              </a:rPr>
              <a:t>затем сбросьте то, что пристало к вашим пальцам на землю,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i="1" u="sng" dirty="0" smtClean="0">
                <a:solidFill>
                  <a:srgbClr val="002060"/>
                </a:solidFill>
              </a:rPr>
              <a:t>         и так 3 раза!</a:t>
            </a:r>
            <a:endParaRPr lang="ru-RU" sz="4000" b="1" i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4341" name="Рисунок 4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714375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5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1071563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6" descr="#u3e631e6d5cs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2214563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500063" y="357188"/>
            <a:ext cx="8072437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100" b="1" dirty="0">
              <a:ea typeface="Times New Roman" pitchFamily="18" charset="0"/>
              <a:cs typeface="Arial" charset="0"/>
            </a:endParaRPr>
          </a:p>
          <a:p>
            <a:endParaRPr lang="ru-RU" sz="1100" b="1" dirty="0">
              <a:ea typeface="Times New Roman" pitchFamily="18" charset="0"/>
              <a:cs typeface="Arial" charset="0"/>
            </a:endParaRPr>
          </a:p>
          <a:p>
            <a:endParaRPr lang="ru-RU" sz="1100" b="1" dirty="0">
              <a:ea typeface="Times New Roman" pitchFamily="18" charset="0"/>
              <a:cs typeface="Arial" charset="0"/>
            </a:endParaRPr>
          </a:p>
          <a:p>
            <a:endParaRPr lang="ru-RU" sz="1100" b="1" dirty="0">
              <a:ea typeface="Times New Roman" pitchFamily="18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dirty="0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Ритуал обращения к Повелителю Пятёрок. </a:t>
            </a:r>
            <a:r>
              <a:rPr lang="ru-RU" sz="2400" b="1" i="1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Сейчас вы хором должны произнести священную фразу: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3600" b="1" i="1" dirty="0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"</a:t>
            </a:r>
            <a:r>
              <a:rPr lang="ru-RU" sz="3600" b="1" i="1" dirty="0" err="1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Икретяп</a:t>
            </a:r>
            <a:r>
              <a:rPr lang="ru-RU" sz="3600" b="1" i="1" dirty="0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 ан </a:t>
            </a:r>
            <a:r>
              <a:rPr lang="ru-RU" sz="3600" b="1" i="1" dirty="0" err="1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ясьтичу</a:t>
            </a:r>
            <a:r>
              <a:rPr lang="ru-RU" sz="3600" b="1" i="1" dirty="0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3600" b="1" i="1" dirty="0" err="1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учох</a:t>
            </a:r>
            <a:r>
              <a:rPr lang="ru-RU" sz="3600" b="1" i="1" dirty="0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!". 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Затем вскинуть вверх руки с растопыренными пальцами, которых, как известно, 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по пять на каждой руке,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и которые также символизируют отметку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"5".</a:t>
            </a:r>
          </a:p>
        </p:txBody>
      </p:sp>
      <p:sp>
        <p:nvSpPr>
          <p:cNvPr id="15365" name="Прямоугольник 5"/>
          <p:cNvSpPr>
            <a:spLocks noChangeArrowheads="1"/>
          </p:cNvSpPr>
          <p:nvPr/>
        </p:nvSpPr>
        <p:spPr bwMode="auto">
          <a:xfrm>
            <a:off x="1857375" y="428625"/>
            <a:ext cx="4214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ea typeface="Times New Roman" pitchFamily="18" charset="0"/>
                <a:cs typeface="Arial" charset="0"/>
              </a:rPr>
              <a:t>           </a:t>
            </a:r>
            <a:r>
              <a:rPr lang="ru-RU" sz="3200" b="1" i="1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Ритуал </a:t>
            </a:r>
            <a:r>
              <a:rPr lang="ru-RU" sz="3200" b="1" i="1">
                <a:ea typeface="Times New Roman" pitchFamily="18" charset="0"/>
                <a:cs typeface="Arial" charset="0"/>
              </a:rPr>
              <a:t> </a:t>
            </a:r>
            <a:r>
              <a:rPr lang="ru-RU" sz="3200" b="1" i="1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№ 2. </a:t>
            </a:r>
            <a:endParaRPr lang="ru-RU" sz="320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5366" name="Рисунок 6" descr="#u2e5839e851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5857875"/>
            <a:ext cx="4445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Рисунок 7" descr="#u2e5839e851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3071813"/>
            <a:ext cx="4445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Рисунок 8" descr="#u2e5839e851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38" y="3571875"/>
            <a:ext cx="4445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Рисунок 9" descr="#u2e5839e851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000375"/>
            <a:ext cx="4445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Рисунок 10" descr="#u2e5839e851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1000125"/>
            <a:ext cx="4445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Ритуал </a:t>
            </a:r>
            <a:r>
              <a:rPr lang="ru-RU" sz="3600" b="1" dirty="0">
                <a:solidFill>
                  <a:srgbClr val="C00000"/>
                </a:solidFill>
              </a:rPr>
              <a:t>№ </a:t>
            </a:r>
            <a:r>
              <a:rPr lang="ru-RU" sz="3600" b="1" dirty="0" smtClean="0">
                <a:solidFill>
                  <a:srgbClr val="C00000"/>
                </a:solidFill>
              </a:rPr>
              <a:t>3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Ритуал </a:t>
            </a:r>
            <a:r>
              <a:rPr lang="ru-RU" sz="3600" b="1" dirty="0">
                <a:solidFill>
                  <a:srgbClr val="C00000"/>
                </a:solidFill>
              </a:rPr>
              <a:t>отказа от враждебных намерений.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/>
            </a:r>
            <a:br>
              <a:rPr lang="ru-RU" sz="3600" b="1" dirty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6388" name="Прямоугольник 8"/>
          <p:cNvSpPr>
            <a:spLocks noChangeArrowheads="1"/>
          </p:cNvSpPr>
          <p:nvPr/>
        </p:nvSpPr>
        <p:spPr bwMode="auto">
          <a:xfrm>
            <a:off x="785813" y="2071688"/>
            <a:ext cx="8001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 </a:t>
            </a:r>
            <a:r>
              <a:rPr lang="ru-RU" sz="4000" b="1" i="1">
                <a:solidFill>
                  <a:srgbClr val="002060"/>
                </a:solidFill>
                <a:latin typeface="Calibri" pitchFamily="34" charset="0"/>
              </a:rPr>
              <a:t>Пожалуйста, все, сидящие за партами парами, наступите одновременно друг другу на ногу. Вследствие этого священнодействия вам гарантировано избежание ссор и конфликтов друг с другом.</a:t>
            </a:r>
            <a:r>
              <a:rPr lang="ru-RU" sz="4000" b="1" i="1">
                <a:solidFill>
                  <a:srgbClr val="00B050"/>
                </a:solidFill>
                <a:latin typeface="Calibri" pitchFamily="34" charset="0"/>
              </a:rPr>
              <a:t/>
            </a:r>
            <a:br>
              <a:rPr lang="ru-RU" sz="4000" b="1" i="1">
                <a:solidFill>
                  <a:srgbClr val="00B050"/>
                </a:solidFill>
                <a:latin typeface="Calibri" pitchFamily="34" charset="0"/>
              </a:rPr>
            </a:br>
            <a:r>
              <a:rPr lang="ru-RU" sz="4000" b="1" i="1">
                <a:solidFill>
                  <a:srgbClr val="00B050"/>
                </a:solidFill>
                <a:latin typeface="Calibri" pitchFamily="34" charset="0"/>
              </a:rPr>
              <a:t> </a:t>
            </a:r>
          </a:p>
        </p:txBody>
      </p:sp>
      <p:pic>
        <p:nvPicPr>
          <p:cNvPr id="16389" name="Рисунок 4" descr="#u311e40fb75s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655622">
            <a:off x="4756150" y="184467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1335</Words>
  <Application>Microsoft Office PowerPoint</Application>
  <PresentationFormat>Экран (4:3)</PresentationFormat>
  <Paragraphs>219</Paragraphs>
  <Slides>41</Slides>
  <Notes>1</Notes>
  <HiddenSlides>1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Ритуал № 1.  "Очищение головы от дурных мыслей".</vt:lpstr>
      <vt:lpstr>Слайд 8</vt:lpstr>
      <vt:lpstr>   Ритуал № 3 Ритуал отказа от враждебных намерений.   </vt:lpstr>
      <vt:lpstr>ЧТО ГОД УЧЕБНЫЙ ВАМ ПРОРОЧИТ</vt:lpstr>
      <vt:lpstr>ЧЕГО СТОИТ ОПАСАТЬСЯ В НАСТУПИВШЕМ УЧЕБНОМ ГОДУ</vt:lpstr>
      <vt:lpstr>Слайд 12</vt:lpstr>
      <vt:lpstr> ЧТО О ТЕБЕ ДУМАЮТ ОДНОКЛАССНИКИ (выберите подходящий вариант) </vt:lpstr>
      <vt:lpstr>Приметы и суеверия 11 класса   </vt:lpstr>
      <vt:lpstr>Слайд 15</vt:lpstr>
      <vt:lpstr>Слайд 16</vt:lpstr>
      <vt:lpstr>Слайд 17</vt:lpstr>
      <vt:lpstr>ГОВОРЯТ УЧИТЕЛЯ </vt:lpstr>
      <vt:lpstr>Ученический сленг</vt:lpstr>
      <vt:lpstr>Слайд 20</vt:lpstr>
      <vt:lpstr>Клятва учеников 11 класса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      </vt:lpstr>
      <vt:lpstr>Слайд 35</vt:lpstr>
      <vt:lpstr>Напишите на полоске (полоски после записи передаём учителю)</vt:lpstr>
      <vt:lpstr>Слайд 37</vt:lpstr>
      <vt:lpstr>Шуточная история своей будущей жизни: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ВОЖАТАЯ</dc:creator>
  <cp:lastModifiedBy>Холодова ТИ</cp:lastModifiedBy>
  <cp:revision>2</cp:revision>
  <dcterms:created xsi:type="dcterms:W3CDTF">2019-08-27T07:25:40Z</dcterms:created>
  <dcterms:modified xsi:type="dcterms:W3CDTF">2019-08-27T07:49:47Z</dcterms:modified>
</cp:coreProperties>
</file>