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  <p:sldMasterId id="2147483852" r:id="rId3"/>
    <p:sldMasterId id="2147483888" r:id="rId4"/>
    <p:sldMasterId id="2147483900" r:id="rId5"/>
  </p:sldMasterIdLst>
  <p:notesMasterIdLst>
    <p:notesMasterId r:id="rId32"/>
  </p:notesMasterIdLst>
  <p:sldIdLst>
    <p:sldId id="282" r:id="rId6"/>
    <p:sldId id="283" r:id="rId7"/>
    <p:sldId id="289" r:id="rId8"/>
    <p:sldId id="290" r:id="rId9"/>
    <p:sldId id="284" r:id="rId10"/>
    <p:sldId id="278" r:id="rId11"/>
    <p:sldId id="294" r:id="rId12"/>
    <p:sldId id="270" r:id="rId13"/>
    <p:sldId id="286" r:id="rId14"/>
    <p:sldId id="291" r:id="rId15"/>
    <p:sldId id="262" r:id="rId16"/>
    <p:sldId id="292" r:id="rId17"/>
    <p:sldId id="271" r:id="rId18"/>
    <p:sldId id="280" r:id="rId19"/>
    <p:sldId id="272" r:id="rId20"/>
    <p:sldId id="267" r:id="rId21"/>
    <p:sldId id="295" r:id="rId22"/>
    <p:sldId id="281" r:id="rId23"/>
    <p:sldId id="258" r:id="rId24"/>
    <p:sldId id="259" r:id="rId25"/>
    <p:sldId id="260" r:id="rId26"/>
    <p:sldId id="264" r:id="rId27"/>
    <p:sldId id="277" r:id="rId28"/>
    <p:sldId id="265" r:id="rId29"/>
    <p:sldId id="296" r:id="rId30"/>
    <p:sldId id="29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2" autoAdjust="0"/>
    <p:restoredTop sz="94612" autoAdjust="0"/>
  </p:normalViewPr>
  <p:slideViewPr>
    <p:cSldViewPr>
      <p:cViewPr>
        <p:scale>
          <a:sx n="77" d="100"/>
          <a:sy n="77" d="100"/>
        </p:scale>
        <p:origin x="-13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2D2A3-A40E-4C80-B540-67695E8458AC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8E090-E5F9-4B43-8CD7-C5861FAFC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15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Когда на деревнях проводили «</a:t>
            </a:r>
            <a:r>
              <a:rPr lang="ru-RU" dirty="0" err="1" smtClean="0"/>
              <a:t>Аулак</a:t>
            </a:r>
            <a:r>
              <a:rPr lang="ru-RU" dirty="0" smtClean="0"/>
              <a:t> ой», очень</a:t>
            </a:r>
            <a:r>
              <a:rPr lang="ru-RU" baseline="0" dirty="0" smtClean="0"/>
              <a:t> популярен был танец «</a:t>
            </a:r>
            <a:r>
              <a:rPr lang="ru-RU" baseline="0" dirty="0" err="1" smtClean="0"/>
              <a:t>Сигезле</a:t>
            </a:r>
            <a:r>
              <a:rPr lang="ru-RU" baseline="0" dirty="0" smtClean="0"/>
              <a:t>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E090-E5F9-4B43-8CD7-C5861FAFCC7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</a:t>
            </a:r>
            <a:r>
              <a:rPr lang="ru-RU" baseline="0" dirty="0" smtClean="0"/>
              <a:t> татар очень красивая одежда.</a:t>
            </a:r>
          </a:p>
          <a:p>
            <a:r>
              <a:rPr lang="ru-RU" baseline="0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E090-E5F9-4B43-8CD7-C5861FAFCC7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Татарская</a:t>
            </a:r>
            <a:r>
              <a:rPr lang="ru-RU" baseline="0" dirty="0" smtClean="0"/>
              <a:t> кухня богата разнообразием.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E090-E5F9-4B43-8CD7-C5861FAFCC7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97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0959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9993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430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9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55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047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43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9211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185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77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EA039-6874-47B4-86FF-67897B946BE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3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621.metallostroy.ru/etn_portret/nationaltatar.php" TargetMode="External"/><Relationship Id="rId2" Type="http://schemas.openxmlformats.org/officeDocument/2006/relationships/hyperlink" Target="http://www.goldmuseum.ru/tradicii-t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xreferat.ru/47/4696-1-kul-tura-tatar.html" TargetMode="External"/><Relationship Id="rId5" Type="http://schemas.openxmlformats.org/officeDocument/2006/relationships/hyperlink" Target="http://images.yandex.ru/yandsearch?text" TargetMode="External"/><Relationship Id="rId4" Type="http://schemas.openxmlformats.org/officeDocument/2006/relationships/hyperlink" Target="http://www.o-detstve.ru/forteachers/kindergarten/speech-development/9037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D%D0%BD%D0%B5%D1%80%D0%B3%D0%B8%D1%8F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ru.wikipedia.org/wiki/%D0%97%D1%80%D0%B5%D0%BB%D0%BE%D1%81%D1%82%D1%8C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ru.wikipedia.org/wiki/%D0%92%D0%BE%D0%B7%D1%80%D0%BE%D0%B6%D0%B4%D0%B5%D0%BD%D0%B8%D0%B5" TargetMode="External"/><Relationship Id="rId5" Type="http://schemas.openxmlformats.org/officeDocument/2006/relationships/hyperlink" Target="http://ru.wikipedia.org/wiki/%D0%98%D1%81%D0%BB%D0%B0%D0%BC" TargetMode="External"/><Relationship Id="rId10" Type="http://schemas.openxmlformats.org/officeDocument/2006/relationships/hyperlink" Target="http://ru.wikipedia.org/wiki/%D0%96%D0%B8%D0%B7%D0%BD%D1%8C" TargetMode="External"/><Relationship Id="rId4" Type="http://schemas.microsoft.com/office/2007/relationships/hdphoto" Target="../media/hdphoto1.wdp"/><Relationship Id="rId9" Type="http://schemas.openxmlformats.org/officeDocument/2006/relationships/hyperlink" Target="http://ru.wikipedia.org/wiki/%D0%A1%D0%B8%D0%BB%D0%B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151216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54000">
                      <a:schemeClr val="bg1"/>
                    </a:gs>
                    <a:gs pos="26000">
                      <a:srgbClr val="009900"/>
                    </a:gs>
                    <a:gs pos="80000">
                      <a:srgbClr val="FF00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Мой Татарстан</a:t>
            </a:r>
            <a:endParaRPr lang="ru-RU" sz="7200" b="1" cap="none" spc="50" dirty="0">
              <a:ln w="11430"/>
              <a:gradFill>
                <a:gsLst>
                  <a:gs pos="54000">
                    <a:schemeClr val="bg1"/>
                  </a:gs>
                  <a:gs pos="26000">
                    <a:srgbClr val="009900"/>
                  </a:gs>
                  <a:gs pos="80000">
                    <a:srgbClr val="FF0000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64904"/>
            <a:ext cx="7854696" cy="3960440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tt-RU" b="1" i="1" dirty="0" smtClean="0"/>
              <a:t>Республика Татарстан</a:t>
            </a:r>
            <a:r>
              <a:rPr lang="tt-RU" dirty="0" smtClean="0"/>
              <a:t> расположена в центре Российской Федерации на Восточно-европейской равнине, в месте слияния двух крупнейших рек - Волги и Камы. Общая площадь республики составляет 67 836,2 кв.км. Общая численность населения Республики Татарстан превышает 3,7 </a:t>
            </a:r>
            <a:r>
              <a:rPr lang="tt-RU" smtClean="0"/>
              <a:t>миллионов человек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- </a:t>
            </a:r>
            <a:r>
              <a:rPr lang="tt-RU" b="1" i="1" dirty="0" smtClean="0"/>
              <a:t>Столица республики – г. Казань</a:t>
            </a:r>
            <a:r>
              <a:rPr lang="tt-RU" dirty="0" smtClean="0"/>
              <a:t>, которая входит в число 13 крупнейших городов России с численностью населения 1 млн. человек и более.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6084168" cy="453200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270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Наши праздники</a:t>
            </a:r>
            <a:endParaRPr lang="ru-RU" sz="4400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466728" cy="4389120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dirty="0" smtClean="0">
                <a:ln w="11430"/>
                <a:solidFill>
                  <a:schemeClr val="bg2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жизни каждого народа и его страны есть замечательные праздники.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Которые делают нашу жизнь интересной и содержательной.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адици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3779913" cy="2834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 smtClean="0"/>
              <a:t>Татарские традиции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52" y="332656"/>
            <a:ext cx="4178597" cy="2795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2047875"/>
            <a:ext cx="2762250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628800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457200" algn="just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Пожалуй, наиболее массовый и популярный сейчас праздник, включает в себя народные гуляния, различные обряды и игры. Дословно «сабантуй» означает «Праздник Плуга» (сабан - плуг и туй – праздник). Раньше он праздновался перед началом весенних полевых работ в апреле, сейчас сабантуй празднуют в июне – по окончании сева. 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Сабантуй начинается с самого утра. Женщины надевают свои самые красивые украшения, в гривы лошадей вплетают ленточки, подвешивают к дуге колокольчики. Все наряжаются и собираются на майдане – большом лугу. Развлечений на сабантуе великое множество. Главное - национальная борьба -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көрәш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Для победы в ней требуется сила, хитрость и ловкость. Существуют свои строгие правила: противники обматывают друг друга широкими поясами - кушаками, задача заключается в том, чтобы подвесить противника на своем поясе в воздухе, а затем положить его на лопатки. Победитель (батыр)  получает в награду живого барана (по традиции, но сейчас чаще заменяют другими ценными подарками). Поучаствовать и продемонстрировать свою силу, ловкость, смелость можно не только в борьбе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көрәш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3176"/>
            <a:ext cx="8686800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Традиционные соревнования сабантуя: 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4525963"/>
          </a:xfrm>
        </p:spPr>
        <p:txBody>
          <a:bodyPr>
            <a:noAutofit/>
          </a:bodyPr>
          <a:lstStyle/>
          <a:p>
            <a:pPr marL="82550" indent="0">
              <a:buNone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- Бой мешками с сеном верхом на бревне. Цель – выбить противника «из седла». 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- Бег в мешках. 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- Парное состязание: одну ногу привязывают к ноге партнера и так бегут к финишу. 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- Поход за призом по качающемуся бревну. 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- Игра «Разбей горшок»: участнику завязывают глаза, дают в руки длинную палку, которой он должен разбить горшок. 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- Карабканье по высокому столбу с привязанными наверху призами. 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- Бег с ложкой во рту. На ложке - сырое яйцо. Кто первым прибежит, не разбив ценный груз, тот и победитель. 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- Конкурсы для татарских красавиц  – кто быстрее и лучше нарежет лапшу. 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 На поляне, где устраиваются гулянья, можно отведать шашлыка, плова домашней лапши и национальных татарских угощений:  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чак-чак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эчпочмак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балиш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перемяч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20688"/>
            <a:ext cx="8686800" cy="8382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r>
              <a:rPr lang="ru-RU" sz="3100" dirty="0" smtClean="0"/>
              <a:t>Самый яркий, искрометный, интернациональный праздник – Сабантуй.</a:t>
            </a:r>
            <a:endParaRPr lang="ru-RU" sz="3100" dirty="0"/>
          </a:p>
        </p:txBody>
      </p:sp>
      <p:pic>
        <p:nvPicPr>
          <p:cNvPr id="6" name="Содержимое 5" descr="http://img03.rl0.ru/2da7492cd59263f0903359c2a33d5a90/432x288/news.vdv-s.ru/pics/240/5061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2808312" cy="22939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http://fs.homegate.ru/file/17398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556792"/>
            <a:ext cx="2160240" cy="17476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http://tatarica.narod.ru/images/region/germany/sabantui04-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717032"/>
            <a:ext cx="2379657" cy="1842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http://wrestling.com.ua/images/articles/news/2013-06/f_67481738413712033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060848"/>
            <a:ext cx="2520280" cy="20582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4869160"/>
            <a:ext cx="3867859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Свадебные обряды татар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092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Всякому бракосочетанию предшествовал сговор, в котором со стороны жениха участвовал </a:t>
            </a:r>
            <a:r>
              <a:rPr lang="ru-RU" sz="7200" dirty="0" err="1" smtClean="0">
                <a:solidFill>
                  <a:schemeClr val="accent3">
                    <a:lumMod val="75000"/>
                  </a:schemeClr>
                </a:solidFill>
              </a:rPr>
              <a:t>яучы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 (сват) и кто-либо из старших родственников. Если родители невесты давали согласие на брак, в ходе сговора решались вопросы о размерах калыма, о приданом невесты, о времени проведения свадьбы, количестве приглашенных гостей. После заключения «брачного договора» невесту называли </a:t>
            </a:r>
            <a:r>
              <a:rPr lang="ru-RU" sz="7200" dirty="0" err="1" smtClean="0">
                <a:solidFill>
                  <a:schemeClr val="accent3">
                    <a:lumMod val="75000"/>
                  </a:schemeClr>
                </a:solidFill>
              </a:rPr>
              <a:t>ярашылган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3">
                    <a:lumMod val="75000"/>
                  </a:schemeClr>
                </a:solidFill>
              </a:rPr>
              <a:t>кыз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 - сосватанная девушка. Начиналась подготовка к свадьбе. Жених собирал калым, покупал подарки невесте, ее родителям и родственникам, покупал вещи в будущий дом. Невеста завершала подготовку приданого, собирать которое начинала с 12-14 лет. В основном это была одежда для себя и будущего мужа.</a:t>
            </a:r>
          </a:p>
          <a:p>
            <a:pPr marL="0" indent="0" algn="just">
              <a:buNone/>
            </a:pP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Ритуал бракосочетания и свадебный пир происходил в доме невесты. Жених находился в доме своих родителей, а невеста в окружении подруг проводила день в так называемом доме новобрачных (</a:t>
            </a:r>
            <a:r>
              <a:rPr lang="ru-RU" sz="7200" dirty="0" err="1" smtClean="0">
                <a:solidFill>
                  <a:schemeClr val="accent3">
                    <a:lumMod val="75000"/>
                  </a:schemeClr>
                </a:solidFill>
              </a:rPr>
              <a:t>кияу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3">
                    <a:lumMod val="75000"/>
                  </a:schemeClr>
                </a:solidFill>
              </a:rPr>
              <a:t>өйе 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- досл. дом жениха), которым служил дом ближайших родственников. Девушки гадали, пытаясь выяснить судьбу невесты в замужестве. </a:t>
            </a:r>
            <a:b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В свадебном собрании (туй) мулла совершал ритуал бракосочетания, открывавшийся соответствующей случаю молитвой. После прочтения брачной молитвы брак считался заключенным.</a:t>
            </a:r>
            <a:b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В это время невеста провожала подруг и сестер, после чего совершался обряд </a:t>
            </a:r>
            <a:r>
              <a:rPr lang="ru-RU" sz="7200" dirty="0" err="1" smtClean="0">
                <a:solidFill>
                  <a:schemeClr val="accent3">
                    <a:lumMod val="75000"/>
                  </a:schemeClr>
                </a:solidFill>
              </a:rPr>
              <a:t>урын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3">
                    <a:lumMod val="75000"/>
                  </a:schemeClr>
                </a:solidFill>
              </a:rPr>
              <a:t>котлау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 - освящение постели новобрачных. Гости со стороны невесты приходили в </a:t>
            </a:r>
            <a:r>
              <a:rPr lang="ru-RU" sz="7200" dirty="0" err="1" smtClean="0">
                <a:solidFill>
                  <a:schemeClr val="accent3">
                    <a:lumMod val="75000"/>
                  </a:schemeClr>
                </a:solidFill>
              </a:rPr>
              <a:t>кияу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3">
                    <a:lumMod val="75000"/>
                  </a:schemeClr>
                </a:solidFill>
              </a:rPr>
              <a:t>өйе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, каждый из них должен был потрогать перину руками или присесть на край постели. Гости оставляли по нескольку монет в специально приготовленном блюдце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Никах</a:t>
            </a:r>
            <a:endParaRPr lang="ru-RU" sz="4000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620688"/>
            <a:ext cx="4292241" cy="63976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Свадьба</a:t>
            </a:r>
            <a:endParaRPr lang="ru-RU" sz="4000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8" name="Содержимое 7" descr="img200911172313127 (1)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899592" y="1844824"/>
            <a:ext cx="3547140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Содержимое 3" descr="2_hd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844824"/>
            <a:ext cx="4041775" cy="2696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4283968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1960" y="476672"/>
            <a:ext cx="45365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В татарском национальном костюме преобладают белые, красные, синие, зеленые цвета. Татарские девушки надевали на голову бархатный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калфак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, расшитый бисером ил жемчугом. А иногда по-особому повязывали платок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www.artlib.ru/objects/gallery_423/artlib_gallery-211553-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052736"/>
            <a:ext cx="4968552" cy="377606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Содержимое 3" descr="http://cis.edu.yar.ru/data/projects/files/95/p59978/8929.medium.jpg"/>
          <p:cNvPicPr>
            <a:picLocks/>
          </p:cNvPicPr>
          <p:nvPr/>
        </p:nvPicPr>
        <p:blipFill>
          <a:blip r:embed="rId4" cstate="print"/>
          <a:srcRect l="54136" t="47574" r="5886" b="9773"/>
          <a:stretch>
            <a:fillRect/>
          </a:stretch>
        </p:blipFill>
        <p:spPr bwMode="auto">
          <a:xfrm>
            <a:off x="323528" y="2564904"/>
            <a:ext cx="2339752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Головные уборы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37733" y="5517232"/>
            <a:ext cx="8229600" cy="12687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Головным убором мужчин, была </a:t>
            </a:r>
            <a:r>
              <a:rPr lang="ru-RU" b="1" dirty="0" err="1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четырёхклинная</a:t>
            </a:r>
            <a:r>
              <a:rPr lang="ru-RU" b="1" dirty="0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полусферическая формы тюбетейки (</a:t>
            </a:r>
            <a:r>
              <a:rPr lang="ru-RU" b="1" dirty="0" err="1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тюбэтей</a:t>
            </a:r>
            <a:r>
              <a:rPr lang="ru-RU" b="1" dirty="0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 или в виде усеченного конуса (</a:t>
            </a:r>
            <a:r>
              <a:rPr lang="ru-RU" b="1" dirty="0" err="1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кэлэпуш</a:t>
            </a:r>
            <a:r>
              <a:rPr lang="ru-RU" b="1" dirty="0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). Женский головной убор в прежние времена, как правило, содержал информацию о возрастном, социальном и семейном положении его обладательницы. </a:t>
            </a:r>
            <a:endParaRPr lang="ru-RU" b="1" dirty="0">
              <a:ln w="17780" cmpd="sng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Содержимое 3" descr="http://cis.edu.yar.ru/data/projects/files/95/p59978/8929.medium.jpg"/>
          <p:cNvPicPr>
            <a:picLocks/>
          </p:cNvPicPr>
          <p:nvPr/>
        </p:nvPicPr>
        <p:blipFill>
          <a:blip r:embed="rId4" cstate="print"/>
          <a:srcRect l="13534" t="47574" r="48325" b="9773"/>
          <a:stretch>
            <a:fillRect/>
          </a:stretch>
        </p:blipFill>
        <p:spPr bwMode="auto">
          <a:xfrm>
            <a:off x="6516216" y="2564904"/>
            <a:ext cx="2232248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Национальная одежда для женщин</a:t>
            </a:r>
            <a:endParaRPr lang="ru-RU" dirty="0"/>
          </a:p>
        </p:txBody>
      </p:sp>
      <p:pic>
        <p:nvPicPr>
          <p:cNvPr id="4" name="Содержимое 3" descr="браслеты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844824"/>
            <a:ext cx="3093677" cy="1440160"/>
          </a:xfrm>
        </p:spPr>
      </p:pic>
      <p:pic>
        <p:nvPicPr>
          <p:cNvPr id="5" name="Рисунок 4" descr="костю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988840"/>
            <a:ext cx="2880320" cy="4176464"/>
          </a:xfrm>
          <a:prstGeom prst="rect">
            <a:avLst/>
          </a:prstGeom>
        </p:spPr>
      </p:pic>
      <p:pic>
        <p:nvPicPr>
          <p:cNvPr id="6" name="Рисунок 5" descr="камзо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3861048"/>
            <a:ext cx="1980220" cy="2376264"/>
          </a:xfrm>
          <a:prstGeom prst="rect">
            <a:avLst/>
          </a:prstGeom>
        </p:spPr>
      </p:pic>
      <p:pic>
        <p:nvPicPr>
          <p:cNvPr id="7" name="Рисунок 6" descr="http://im5-tub-ru.yandex.net/i?id=122219815-23-72&amp;n=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356992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</a:rPr>
              <a:t>Многонациональная республика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tt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Татарстан является одной из самых многонациональных территорий России – представители свыше 115 национальностей проживают на территории республики. Среди народов, населяющих Татарстан, преобладающие по численности населения – татары (более 2 млн. чел. или 52,9% от общей численности населения республики). На втором месте русские – около 1,5 млн. чел. или 39,5%, на третьем – чуваши (126,5 тыс. чел. или 3,4%).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Одежда для мужчин</a:t>
            </a:r>
            <a:endParaRPr lang="ru-RU" dirty="0"/>
          </a:p>
        </p:txBody>
      </p:sp>
      <p:pic>
        <p:nvPicPr>
          <p:cNvPr id="4" name="Содержимое 3" descr="залат-чапа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348880"/>
            <a:ext cx="2526030" cy="4104456"/>
          </a:xfrm>
        </p:spPr>
      </p:pic>
      <p:pic>
        <p:nvPicPr>
          <p:cNvPr id="5" name="Рисунок 4" descr="камзо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348880"/>
            <a:ext cx="3096344" cy="410445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к-ча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3035829" cy="2276872"/>
          </a:xfrm>
        </p:spPr>
      </p:pic>
      <p:pic>
        <p:nvPicPr>
          <p:cNvPr id="8" name="Рисунок 7" descr="блюд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3680" y="0"/>
            <a:ext cx="2880320" cy="2376264"/>
          </a:xfrm>
          <a:prstGeom prst="rect">
            <a:avLst/>
          </a:prstGeom>
        </p:spPr>
      </p:pic>
      <p:pic>
        <p:nvPicPr>
          <p:cNvPr id="5" name="Рисунок 4" descr="белеш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0584" y="0"/>
            <a:ext cx="3257600" cy="2348880"/>
          </a:xfrm>
          <a:prstGeom prst="rect">
            <a:avLst/>
          </a:prstGeom>
        </p:spPr>
      </p:pic>
      <p:pic>
        <p:nvPicPr>
          <p:cNvPr id="10" name="Рисунок 9" descr="блин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4485574"/>
            <a:ext cx="3203848" cy="23724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Национальные блюда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белеш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4005064"/>
            <a:ext cx="2952328" cy="2857092"/>
          </a:xfrm>
          <a:prstGeom prst="rect">
            <a:avLst/>
          </a:prstGeom>
        </p:spPr>
      </p:pic>
      <p:pic>
        <p:nvPicPr>
          <p:cNvPr id="12" name="Рисунок 11" descr="http://im8-tub-ru.yandex.net/i?id=62234213-45-72&amp;n=2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2348880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дучмак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293096"/>
            <a:ext cx="3316062" cy="2564904"/>
          </a:xfrm>
          <a:prstGeom prst="rect">
            <a:avLst/>
          </a:prstGeom>
        </p:spPr>
      </p:pic>
      <p:pic>
        <p:nvPicPr>
          <p:cNvPr id="6" name="Рисунок 5" descr="людо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33402" y="2348880"/>
            <a:ext cx="3210598" cy="227165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39552" y="1484784"/>
            <a:ext cx="82809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всего многообразия блюд наиболее характерны: во первых, супы и бульоны (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шулпа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токмач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мясные, молочные и постные. Во-вторых, распространенными у татар являются мучные печеные изделия -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бэлеши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перемячи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бэккэны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эч-почмаки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сумса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другие с начинкой из мяса, картофеля или каши. В третьих, наличие "Чайного стола - души семьи", как говорят татары, подчеркивая его значимость в застольном ритуале. Чай с печеными изделиями заменяет порой завтрак или ужин, чай - непременный атрибут встречи гостя. Историк Н.Воробьев пишет: "Наиболее широко распространенным напитком у татар всех классов являлся чай, который пили часто и много, гораздо больше, чем соседние народности." Восхвалялся чай и в народных татарских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баитах-сказаниях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В этом мире у Аллаха много разных вкусных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явств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не сравниться им, однако, с чаем, главным из лекарств.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блюдо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2204864"/>
            <a:ext cx="3000334" cy="216024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686800" cy="841248"/>
          </a:xfrm>
        </p:spPr>
        <p:txBody>
          <a:bodyPr/>
          <a:lstStyle/>
          <a:p>
            <a:r>
              <a:rPr lang="tt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Татарские танцы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одержимое 4" descr="http://img0.liveinternet.ru/images/attach/c/0/52/755/52755120_1261478853_Tataruy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05064"/>
            <a:ext cx="2232248" cy="22095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Содержимое 11" descr="tat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00650" y="2747962"/>
            <a:ext cx="3238500" cy="242887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www.hmustaev.ru/UserFiles/9ed86e675454(1)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4624"/>
            <a:ext cx="3888432" cy="4433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219256" cy="4434840"/>
          </a:xfrm>
        </p:spPr>
        <p:txBody>
          <a:bodyPr>
            <a:normAutofit/>
          </a:bodyPr>
          <a:lstStyle/>
          <a:p>
            <a:pPr marL="179388" indent="541338" algn="just">
              <a:buNone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Наиболее распространенными инструментами татарского музыкального фольклора были: гармонь-тальянка,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курай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(типа флейты),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кубыз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(скрипка),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сурнай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(восточный музыкальный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интсрумент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).</a:t>
            </a:r>
          </a:p>
          <a:p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Содержимое 4" descr="http://static2.aif.ru/public/news/big/436/0436ce29528e4bd4885402d4f734002e.kazan.jpg"/>
          <p:cNvPicPr>
            <a:picLocks noGrp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22669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Содержимое 5" descr="http://www.tatpressa.ru/extrafiles/image/0004(8).jpg"/>
          <p:cNvPicPr>
            <a:picLocks noGrp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861048"/>
            <a:ext cx="2627312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</a:rPr>
              <a:t>        Татары играют на: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Содержимое 4" descr="i (2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2233811" cy="2233811"/>
          </a:xfrm>
        </p:spPr>
      </p:pic>
      <p:pic>
        <p:nvPicPr>
          <p:cNvPr id="6" name="Содержимое 5" descr="10254400_xy7twTS6mf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563888" y="1556792"/>
            <a:ext cx="2980700" cy="2201217"/>
          </a:xfrm>
        </p:spPr>
      </p:pic>
      <p:pic>
        <p:nvPicPr>
          <p:cNvPr id="8" name="Рисунок 7" descr="koobee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628800"/>
            <a:ext cx="1912174" cy="2376264"/>
          </a:xfrm>
          <a:prstGeom prst="rect">
            <a:avLst/>
          </a:prstGeom>
        </p:spPr>
      </p:pic>
      <p:pic>
        <p:nvPicPr>
          <p:cNvPr id="10" name="Рисунок 9" descr="kura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4653136"/>
            <a:ext cx="3600400" cy="1151012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2"/>
          <a:stretch/>
        </p:blipFill>
        <p:spPr>
          <a:xfrm>
            <a:off x="17650" y="0"/>
            <a:ext cx="9126350" cy="6873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635896" y="3645024"/>
            <a:ext cx="5203304" cy="2952327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Выполнили</a:t>
            </a:r>
            <a:r>
              <a:rPr lang="ru-RU" sz="2000" b="1" dirty="0" smtClean="0">
                <a:solidFill>
                  <a:schemeClr val="tx1"/>
                </a:solidFill>
              </a:rPr>
              <a:t>: Воспитатели МАДОУ № 304 Горьковец И.А. </a:t>
            </a:r>
            <a:r>
              <a:rPr lang="ru-RU" sz="2000" b="1" dirty="0" err="1" smtClean="0">
                <a:solidFill>
                  <a:schemeClr val="tx1"/>
                </a:solidFill>
              </a:rPr>
              <a:t>Гелеверова</a:t>
            </a:r>
            <a:r>
              <a:rPr lang="ru-RU" sz="2000" b="1" dirty="0" smtClean="0">
                <a:solidFill>
                  <a:schemeClr val="tx1"/>
                </a:solidFill>
              </a:rPr>
              <a:t> Ю.Н.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491880" y="908720"/>
            <a:ext cx="5347320" cy="208823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Спасибо за внимание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</a:t>
            </a:r>
            <a:r>
              <a:rPr lang="ru-RU" smtClean="0"/>
              <a:t>использованной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Литература:</a:t>
            </a:r>
          </a:p>
          <a:p>
            <a:r>
              <a:rPr lang="ru-RU" dirty="0" smtClean="0"/>
              <a:t>А.М. Аминов. История татарского народа и Татарстана:Схемы,таблицы,тесты.-Казань,Магариф,2000</a:t>
            </a:r>
          </a:p>
          <a:p>
            <a:r>
              <a:rPr lang="ru-RU" dirty="0" err="1" smtClean="0"/>
              <a:t>И.А.Гилязов</a:t>
            </a:r>
            <a:r>
              <a:rPr lang="ru-RU" dirty="0" smtClean="0"/>
              <a:t>, В.И.Пискарев, </a:t>
            </a:r>
            <a:r>
              <a:rPr lang="ru-RU" dirty="0" err="1" smtClean="0"/>
              <a:t>Ф.Ш.Хузин</a:t>
            </a:r>
            <a:r>
              <a:rPr lang="ru-RU" dirty="0" smtClean="0"/>
              <a:t>. История татарского народа и Татарстана: Татарское республиканское издательство «</a:t>
            </a:r>
            <a:r>
              <a:rPr lang="ru-RU" dirty="0" err="1" smtClean="0"/>
              <a:t>Хэтер</a:t>
            </a:r>
            <a:r>
              <a:rPr lang="ru-RU" dirty="0" smtClean="0"/>
              <a:t>»,2008</a:t>
            </a:r>
          </a:p>
          <a:p>
            <a:r>
              <a:rPr lang="ru-RU" dirty="0" smtClean="0"/>
              <a:t>Источники:</a:t>
            </a:r>
          </a:p>
          <a:p>
            <a:r>
              <a:rPr lang="ru-RU" dirty="0" smtClean="0">
                <a:hlinkClick r:id="rId2"/>
              </a:rPr>
              <a:t>http://www.goldmuseum.ru/tradicii-tat/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http://www.621.metallostroy.ru/etn_portret/nationaltatar.php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http://www.o-detstve.ru/forteachers/kindergarten/speech-development/9037.html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http://images.yandex.ru/yandsearch?text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http://xreferat.ru/47/4696-1-kul-tura-tatar.html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Символы Татарстана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274838"/>
            <a:ext cx="7416824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У каждого независимого государства есть знаки отличия – символы.</a:t>
            </a:r>
          </a:p>
          <a:p>
            <a:pPr>
              <a:lnSpc>
                <a:spcPct val="80000"/>
              </a:lnSpc>
            </a:pP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/>
              <a:t>Флаг, герб, гимн – государственные символы.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Государственный гимн Татарстана написал выдающийся композитор </a:t>
            </a:r>
            <a:r>
              <a:rPr lang="ru-RU" sz="2800" dirty="0" err="1" smtClean="0"/>
              <a:t>Рустем</a:t>
            </a:r>
            <a:r>
              <a:rPr lang="ru-RU" sz="2800" dirty="0" smtClean="0"/>
              <a:t> </a:t>
            </a:r>
            <a:r>
              <a:rPr lang="ru-RU" sz="2800" dirty="0" err="1" smtClean="0"/>
              <a:t>Яхин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312890"/>
            <a:ext cx="1800200" cy="1800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63272" cy="158417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spc="50" dirty="0" smtClean="0">
                <a:ln w="11430"/>
                <a:gradFill>
                  <a:gsLst>
                    <a:gs pos="53000">
                      <a:srgbClr val="FFFF00"/>
                    </a:gs>
                    <a:gs pos="35000">
                      <a:srgbClr val="009900"/>
                    </a:gs>
                    <a:gs pos="71000">
                      <a:srgbClr val="FF00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Государственный герб </a:t>
            </a:r>
            <a:r>
              <a:rPr lang="en-US" sz="4000" b="1" spc="50" dirty="0" smtClean="0">
                <a:ln w="11430"/>
                <a:gradFill>
                  <a:gsLst>
                    <a:gs pos="53000">
                      <a:srgbClr val="FFFF00"/>
                    </a:gs>
                    <a:gs pos="35000">
                      <a:srgbClr val="009900"/>
                    </a:gs>
                    <a:gs pos="71000">
                      <a:srgbClr val="FF00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4000" b="1" spc="50" dirty="0" smtClean="0">
                <a:ln w="11430"/>
                <a:gradFill>
                  <a:gsLst>
                    <a:gs pos="53000">
                      <a:srgbClr val="FFFF00"/>
                    </a:gs>
                    <a:gs pos="35000">
                      <a:srgbClr val="009900"/>
                    </a:gs>
                    <a:gs pos="71000">
                      <a:srgbClr val="FF00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Республики Татарстан.</a:t>
            </a:r>
            <a:endParaRPr lang="ru-RU" sz="3200" b="1" spc="50" dirty="0">
              <a:ln w="11430"/>
              <a:gradFill>
                <a:gsLst>
                  <a:gs pos="53000">
                    <a:srgbClr val="FFFF00"/>
                  </a:gs>
                  <a:gs pos="35000">
                    <a:srgbClr val="009900"/>
                  </a:gs>
                  <a:gs pos="71000">
                    <a:srgbClr val="FF0000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2132856"/>
            <a:ext cx="7234338" cy="395221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Monotype Corsiva" panose="03010101010201010101" pitchFamily="66" charset="0"/>
              </a:rPr>
              <a:t> Герб Республики Татарстан был принят 7 февраля 1992 года. Он представляет собой изображение крылатого барса с круглым щитом на боку, с приподнятой правой передней лапой на фоне диска солнца, помещенного в обрамление из татарского народного орнамента, в основании которого надпись«Татарстан». Крылья барса состоят из семи перьев, розетка на щите состоит из восьми лепестков. Герб выполнен в цветах республиканского флага Татарстана, имеет круглую форму. </a:t>
            </a:r>
            <a:endParaRPr lang="ru-RU" dirty="0">
              <a:ln w="18415" cmpd="sng">
                <a:noFill/>
                <a:prstDash val="solid"/>
              </a:ln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90000" l="0" r="89894">
                        <a14:foregroundMark x1="27128" y1="22667" x2="27128" y2="22667"/>
                        <a14:foregroundMark x1="32979" y1="28000" x2="32979" y2="28000"/>
                        <a14:foregroundMark x1="15426" y1="26667" x2="15426" y2="26667"/>
                        <a14:foregroundMark x1="9574" y1="22000" x2="9574" y2="22000"/>
                        <a14:foregroundMark x1="7979" y1="16667" x2="7979" y2="16667"/>
                        <a14:foregroundMark x1="47872" y1="20667" x2="47872" y2="20667"/>
                        <a14:foregroundMark x1="15426" y1="16667" x2="15426" y2="1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935843"/>
            <a:ext cx="2767558" cy="2208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pc="50" dirty="0" smtClean="0">
                <a:ln w="11430"/>
                <a:gradFill>
                  <a:gsLst>
                    <a:gs pos="52000">
                      <a:schemeClr val="bg1"/>
                    </a:gs>
                    <a:gs pos="36000">
                      <a:srgbClr val="009900"/>
                    </a:gs>
                    <a:gs pos="68000">
                      <a:srgbClr val="FF00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Государственный флаг</a:t>
            </a:r>
            <a:endParaRPr lang="ru-RU" spc="50" dirty="0">
              <a:ln w="11430"/>
              <a:gradFill>
                <a:gsLst>
                  <a:gs pos="52000">
                    <a:schemeClr val="bg1"/>
                  </a:gs>
                  <a:gs pos="36000">
                    <a:srgbClr val="009900"/>
                  </a:gs>
                  <a:gs pos="68000">
                    <a:srgbClr val="FF0000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8712968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</a:t>
            </a:r>
            <a:r>
              <a:rPr lang="ru-RU" sz="2400" dirty="0" smtClean="0"/>
              <a:t> Государственный флаг – это лицо страны, символ независимости.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цвета </a:t>
            </a:r>
            <a:r>
              <a:rPr lang="ru-RU" b="1" i="1" dirty="0" smtClean="0"/>
              <a:t>Государственного флага</a:t>
            </a:r>
            <a:r>
              <a:rPr lang="ru-RU" dirty="0" smtClean="0"/>
              <a:t> Республики Татарстан:</a:t>
            </a:r>
          </a:p>
          <a:p>
            <a:pPr>
              <a:buNone/>
            </a:pPr>
            <a:r>
              <a:rPr lang="ru-RU" dirty="0" smtClean="0"/>
              <a:t> - </a:t>
            </a:r>
            <a:r>
              <a:rPr lang="tt-RU" dirty="0" smtClean="0"/>
              <a:t>зелёный — зелень весны,  цвет </a:t>
            </a:r>
            <a:r>
              <a:rPr lang="tt-RU" dirty="0" smtClean="0">
                <a:hlinkClick r:id="rId5" tooltip="Ислам"/>
              </a:rPr>
              <a:t>ислама</a:t>
            </a:r>
            <a:r>
              <a:rPr lang="tt-RU" dirty="0" smtClean="0"/>
              <a:t>,  </a:t>
            </a:r>
            <a:r>
              <a:rPr lang="tt-RU" dirty="0" smtClean="0">
                <a:hlinkClick r:id="rId6" tooltip="Возрождение"/>
              </a:rPr>
              <a:t>возрождение</a:t>
            </a:r>
            <a:r>
              <a:rPr lang="tt-RU" dirty="0" smtClean="0"/>
              <a:t>;  </a:t>
            </a:r>
          </a:p>
          <a:p>
            <a:pPr>
              <a:buNone/>
            </a:pPr>
            <a:r>
              <a:rPr lang="tt-RU" dirty="0" smtClean="0"/>
              <a:t> -белый — цвет  чистоты; </a:t>
            </a:r>
          </a:p>
          <a:p>
            <a:pPr>
              <a:buNone/>
            </a:pPr>
            <a:r>
              <a:rPr lang="tt-RU" dirty="0" smtClean="0"/>
              <a:t> -красный — </a:t>
            </a:r>
            <a:r>
              <a:rPr lang="tt-RU" dirty="0" smtClean="0">
                <a:hlinkClick r:id="rId7" tooltip="Зрелость"/>
              </a:rPr>
              <a:t>зрелость</a:t>
            </a:r>
            <a:r>
              <a:rPr lang="tt-RU" dirty="0" smtClean="0"/>
              <a:t>,  </a:t>
            </a:r>
            <a:r>
              <a:rPr lang="tt-RU" dirty="0" smtClean="0">
                <a:hlinkClick r:id="rId8" tooltip="Энергия"/>
              </a:rPr>
              <a:t>энергия</a:t>
            </a:r>
            <a:r>
              <a:rPr lang="tt-RU" dirty="0" smtClean="0"/>
              <a:t>,  </a:t>
            </a:r>
            <a:r>
              <a:rPr lang="tt-RU" dirty="0" smtClean="0">
                <a:hlinkClick r:id="rId9" tooltip="Сила"/>
              </a:rPr>
              <a:t>сила</a:t>
            </a:r>
            <a:r>
              <a:rPr lang="tt-RU" dirty="0" smtClean="0"/>
              <a:t>,  </a:t>
            </a:r>
            <a:r>
              <a:rPr lang="tt-RU" dirty="0" smtClean="0">
                <a:hlinkClick r:id="rId10" tooltip="Жизнь"/>
              </a:rPr>
              <a:t>жизнь</a:t>
            </a:r>
            <a:r>
              <a:rPr lang="tt-RU" dirty="0" smtClean="0"/>
              <a:t>. </a:t>
            </a:r>
            <a:endParaRPr lang="ru-RU" dirty="0" smtClean="0"/>
          </a:p>
          <a:p>
            <a:r>
              <a:rPr lang="tt-RU" dirty="0" smtClean="0"/>
              <a:t>По другой версии, зеленый цвет означает этнических татар, проживающих в республике, а красный цвет — русских. Белая полоса символизирует мир и согласие ме</a:t>
            </a:r>
            <a:r>
              <a:rPr lang="ru-RU" dirty="0" smtClean="0"/>
              <a:t>жду народами.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2880320"/>
          </a:xfrm>
        </p:spPr>
        <p:txBody>
          <a:bodyPr>
            <a:normAutofit/>
          </a:bodyPr>
          <a:lstStyle/>
          <a:p>
            <a:pPr algn="ctr"/>
            <a:r>
              <a:rPr lang="ru-RU" sz="5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Национальные традиции и искусство татарского народа</a:t>
            </a:r>
            <a:br>
              <a:rPr lang="ru-RU" sz="5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sz="5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64904"/>
            <a:ext cx="7854696" cy="4293096"/>
          </a:xfrm>
        </p:spPr>
        <p:txBody>
          <a:bodyPr>
            <a:normAutofit fontScale="70000" lnSpcReduction="20000"/>
          </a:bodyPr>
          <a:lstStyle/>
          <a:p>
            <a:pPr algn="just" fontAlgn="base"/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Республика Татарстан располагает богатейшим историко-культурным наследием. Сочетание, по крайней мере, четырех типов культурных взаимовлияний:</a:t>
            </a:r>
          </a:p>
          <a:p>
            <a:pPr algn="just" fontAlgn="base"/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Наличие двух религии:</a:t>
            </a:r>
          </a:p>
          <a:p>
            <a:pPr algn="just" fontAlgn="base">
              <a:buFontTx/>
              <a:buChar char="-"/>
            </a:pPr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ислама;</a:t>
            </a:r>
          </a:p>
          <a:p>
            <a:pPr algn="just" fontAlgn="base">
              <a:buFontTx/>
              <a:buChar char="-"/>
            </a:pPr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христианства;</a:t>
            </a:r>
          </a:p>
          <a:p>
            <a:pPr algn="just" fontAlgn="base"/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 это определяет уникальность этих мест, своеобразие искусства, а также культурных и исторических ценностей.</a:t>
            </a:r>
          </a:p>
          <a:p>
            <a:pPr algn="just" fontAlgn="base"/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искусстве и культурном наследии народа как в зеркале отразились жизнь и быт наших предков, национальные особенности, идеалы красоты и религия, изменение социально-экономических условий и контакты с другими народами.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4848" y="704850"/>
            <a:ext cx="8229600" cy="708025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Религиозные праздники</a:t>
            </a:r>
            <a:r>
              <a:rPr lang="en-US" sz="32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200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74848" y="2020888"/>
            <a:ext cx="8229600" cy="407511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Корбан-байрам</a:t>
            </a:r>
            <a:r>
              <a:rPr lang="ru-RU" dirty="0" smtClean="0"/>
              <a:t> – у мусульман</a:t>
            </a:r>
          </a:p>
          <a:p>
            <a:r>
              <a:rPr lang="ru-RU" dirty="0" smtClean="0"/>
              <a:t>Рождество – у христиан</a:t>
            </a:r>
          </a:p>
          <a:p>
            <a:r>
              <a:rPr lang="ru-RU" dirty="0" err="1" smtClean="0"/>
              <a:t>Навруз</a:t>
            </a:r>
            <a:r>
              <a:rPr lang="ru-RU" dirty="0" smtClean="0"/>
              <a:t> – обрядовый праздник у татар</a:t>
            </a:r>
          </a:p>
          <a:p>
            <a:r>
              <a:rPr lang="ru-RU" dirty="0" smtClean="0"/>
              <a:t>Масленица – обрядовый праздник у русских</a:t>
            </a:r>
          </a:p>
          <a:p>
            <a:r>
              <a:rPr lang="ru-RU" dirty="0" smtClean="0"/>
              <a:t>Сабантуй – праздник весны, труда, дружбы, который проводят после завершения полевых работ. </a:t>
            </a:r>
          </a:p>
          <a:p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Мусульманский праздник –</a:t>
            </a:r>
            <a:r>
              <a:rPr lang="ru-RU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Корбан</a:t>
            </a: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байрам   включают в себя коллективную утреннюю молитву, в которой участвуют только мужчины. А женщины в это время готовят дома праздничный обед. В этот день   приносили жертву животного,  старались угостить мясом как можно больше людей и раздавали нуждающимся людям.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dirty="0" smtClean="0"/>
              <a:t>Ураза-байрам -большой пост в течение месяца  рамазан.  В Ураза-байрам установлены обязательные общие молитвы, которые могут происходить как в мечети, так и на специальных открытых площадках.  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1196752"/>
            <a:ext cx="8229600" cy="5472608"/>
          </a:xfrm>
        </p:spPr>
        <p:txBody>
          <a:bodyPr>
            <a:normAutofit fontScale="25000" lnSpcReduction="20000"/>
          </a:bodyPr>
          <a:lstStyle/>
          <a:p>
            <a:pPr marL="0" indent="360363" algn="just">
              <a:buNone/>
            </a:pPr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Праздник жертвоприношения - исламский праздник окончания хаджа, отмечаемый в 10 день двенадцатого месяца исламского лунного календаря.</a:t>
            </a:r>
            <a:b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Согласно Корану, </a:t>
            </a:r>
            <a:r>
              <a:rPr lang="ru-RU" sz="7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Джабраил</a:t>
            </a:r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явился к пророку </a:t>
            </a:r>
            <a:r>
              <a:rPr lang="ru-RU" sz="7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Ибрахиму</a:t>
            </a:r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 сне и передал ему повеление от Аллаха принести в жертву своего первенца Исмаила. </a:t>
            </a:r>
            <a:r>
              <a:rPr lang="ru-RU" sz="7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Ибрахим</a:t>
            </a:r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отправился в долину Мина к тому месту, где ныне стоит Мекка и начал приготовления, однако это оказалось испытанием от Аллаха, и когда жертва была почти принесена, Аллах заменил для </a:t>
            </a:r>
            <a:r>
              <a:rPr lang="ru-RU" sz="7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Ибрахима</a:t>
            </a:r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жертву сыном на жертву ягненком. Праздник символизирует милосердие, величество Бога и то, что вера - лучшая жертва.</a:t>
            </a:r>
          </a:p>
          <a:p>
            <a:pPr marL="0" indent="360363" algn="just"/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Праздновать этот день начинают с раннего утра. Мусульмане идут в мечеть к утренней молитве. Обряд праздника начинается с общей молитвы - намаза. По окончании молитвы имам, читавший намаз, просит Аллаха о принятии им поста, прощении грехов и благоденствии. После этого верующие, перебирая </a:t>
            </a:r>
            <a:r>
              <a:rPr lang="ru-RU" sz="7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тасбих</a:t>
            </a:r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7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таспих</a:t>
            </a:r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коллективно читают </a:t>
            </a:r>
            <a:r>
              <a:rPr lang="ru-RU" sz="7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зикр</a:t>
            </a:r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7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Зикр</a:t>
            </a:r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совершается по особой формуле и особым образом, вслух или про себя и сопровождается определенными телодвижениями. По окончании утреннего намаза верующие возвращаются домой.</a:t>
            </a:r>
          </a:p>
          <a:p>
            <a:pPr marL="0" indent="360363" algn="just"/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этот день также принято закалывать барана, хотя раньше закалывали верблюда или быка (со словами «</a:t>
            </a:r>
            <a:r>
              <a:rPr lang="ru-RU" sz="7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Бисмиллах</a:t>
            </a:r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Аллах Акбар»), так же принято раздавать милостыню (делиться угощением из баранины). По сложившейся традиции принято использовать треть мяса для угощения своей семьи, треть подарить беднякам, а треть раздать в качестве милостыни тем, кто просит об этом. </a:t>
            </a:r>
          </a:p>
          <a:p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229600" cy="708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</a:rPr>
              <a:t>КОРБАН-БАЙРАМ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http://im0-tub-ru.yandex.net/i?id=348985450-48-72&amp;n=2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4624"/>
            <a:ext cx="434744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052" y="3367246"/>
            <a:ext cx="4085897" cy="11418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dirty="0" smtClean="0"/>
              <a:t>Религия</a:t>
            </a:r>
            <a:endParaRPr lang="ru-RU" sz="6000" dirty="0"/>
          </a:p>
        </p:txBody>
      </p:sp>
      <p:pic>
        <p:nvPicPr>
          <p:cNvPr id="4" name="Содержимое 3" descr="http://go1.imgsmail.ru/imgpreview?key=http%3A//wiki.iteach.ru/images/6/68/1957.JPG&amp;mb=imgdb_preview_553&amp;q=90&amp;w=107"/>
          <p:cNvPicPr>
            <a:picLocks noGrp="1"/>
          </p:cNvPicPr>
          <p:nvPr>
            <p:ph idx="4294967295"/>
          </p:nvPr>
        </p:nvPicPr>
        <p:blipFill>
          <a:blip r:embed="rId3" cstate="print"/>
          <a:srcRect r="19298"/>
          <a:stretch>
            <a:fillRect/>
          </a:stretch>
        </p:blipFill>
        <p:spPr bwMode="auto">
          <a:xfrm>
            <a:off x="539552" y="3825503"/>
            <a:ext cx="18732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 descr="http://im7-tub-ru.yandex.net/i?id=214329507-21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356992"/>
            <a:ext cx="21602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Воздушный 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901</TotalTime>
  <Words>1080</Words>
  <Application>Microsoft Office PowerPoint</Application>
  <PresentationFormat>Экран (4:3)</PresentationFormat>
  <Paragraphs>90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Трек</vt:lpstr>
      <vt:lpstr>BlackTie</vt:lpstr>
      <vt:lpstr>Воздушный поток</vt:lpstr>
      <vt:lpstr>1_Воздушный поток</vt:lpstr>
      <vt:lpstr>Тема Office</vt:lpstr>
      <vt:lpstr>Мой Татарстан</vt:lpstr>
      <vt:lpstr>Многонациональная республика</vt:lpstr>
      <vt:lpstr>Символы Татарстана</vt:lpstr>
      <vt:lpstr>Государственный герб      Республики Татарстан.</vt:lpstr>
      <vt:lpstr>Государственный флаг</vt:lpstr>
      <vt:lpstr>Национальные традиции и искусство татарского народа </vt:lpstr>
      <vt:lpstr>Религиозные праздники </vt:lpstr>
      <vt:lpstr>КОРБАН-БАЙРАМ</vt:lpstr>
      <vt:lpstr>Религия</vt:lpstr>
      <vt:lpstr>Наши праздники</vt:lpstr>
      <vt:lpstr>Татарские традиции</vt:lpstr>
      <vt:lpstr>Презентация PowerPoint</vt:lpstr>
      <vt:lpstr>Традиционные соревнования сабантуя: </vt:lpstr>
      <vt:lpstr> Самый яркий, искрометный, интернациональный праздник – Сабантуй.</vt:lpstr>
      <vt:lpstr> Свадебные обряды татар</vt:lpstr>
      <vt:lpstr>                       </vt:lpstr>
      <vt:lpstr>Презентация PowerPoint</vt:lpstr>
      <vt:lpstr>Головные уборы</vt:lpstr>
      <vt:lpstr>Национальная одежда для женщин</vt:lpstr>
      <vt:lpstr>Одежда для мужчин</vt:lpstr>
      <vt:lpstr>Национальные блюда</vt:lpstr>
      <vt:lpstr>           Татарские танцы</vt:lpstr>
      <vt:lpstr> </vt:lpstr>
      <vt:lpstr>        Татары играют на:</vt:lpstr>
      <vt:lpstr>Выполнили: Воспитатели МАДОУ № 304 Горьковец И.А. Гелеверова Ю.Н.</vt:lpstr>
      <vt:lpstr>Список использованной литературы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Народы россии</dc:title>
  <dc:creator>Ильдар</dc:creator>
  <cp:lastModifiedBy>Юлия Гелеверова</cp:lastModifiedBy>
  <cp:revision>96</cp:revision>
  <dcterms:created xsi:type="dcterms:W3CDTF">2013-05-21T15:10:59Z</dcterms:created>
  <dcterms:modified xsi:type="dcterms:W3CDTF">2019-11-17T16:02:22Z</dcterms:modified>
</cp:coreProperties>
</file>