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265" r:id="rId3"/>
    <p:sldId id="266" r:id="rId4"/>
    <p:sldId id="271" r:id="rId5"/>
    <p:sldId id="257" r:id="rId6"/>
    <p:sldId id="258" r:id="rId7"/>
    <p:sldId id="259" r:id="rId8"/>
    <p:sldId id="260" r:id="rId9"/>
    <p:sldId id="261" r:id="rId10"/>
    <p:sldId id="273" r:id="rId11"/>
    <p:sldId id="274" r:id="rId12"/>
    <p:sldId id="268" r:id="rId13"/>
    <p:sldId id="269" r:id="rId14"/>
    <p:sldId id="267" r:id="rId15"/>
    <p:sldId id="275" r:id="rId16"/>
    <p:sldId id="262" r:id="rId17"/>
    <p:sldId id="263" r:id="rId18"/>
    <p:sldId id="264" r:id="rId19"/>
    <p:sldId id="270" r:id="rId20"/>
    <p:sldId id="276" r:id="rId21"/>
    <p:sldId id="277" r:id="rId22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FF66"/>
    <a:srgbClr val="FF66FF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31" d="100"/>
          <a:sy n="31" d="100"/>
        </p:scale>
        <p:origin x="-504" y="-90"/>
      </p:cViewPr>
      <p:guideLst>
        <p:guide orient="horz" pos="2160"/>
        <p:guide pos="2880"/>
      </p:guideLst>
    </p:cSldViewPr>
  </p:slideViewPr>
  <p:notesTextViewPr>
    <p:cViewPr>
      <p:scale>
        <a:sx n="66" d="100"/>
        <a:sy n="66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2D6BE513-FAEF-4230-B971-DEC75334A414}" type="datetimeFigureOut">
              <a:rPr lang="ru-RU"/>
              <a:pPr>
                <a:defRPr/>
              </a:pPr>
              <a:t>03.05.2016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277B9BA3-1ADA-4B5B-85D8-441C077154C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458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68E9C3A-F7F5-411B-AACF-091DF8F21582}" type="slidenum">
              <a:rPr lang="ru-RU" smtClean="0"/>
              <a:pPr/>
              <a:t>3</a:t>
            </a:fld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AA7257-7EF3-4296-A58E-9CB45F1BA81C}" type="datetimeFigureOut">
              <a:rPr lang="ru-RU"/>
              <a:pPr>
                <a:defRPr/>
              </a:pPr>
              <a:t>03.05.2016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BC4534-FD19-4FBF-9C42-1F13EB836E6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FFECCC-5CE9-40B0-A842-9E8537763194}" type="datetimeFigureOut">
              <a:rPr lang="ru-RU"/>
              <a:pPr>
                <a:defRPr/>
              </a:pPr>
              <a:t>03.05.2016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2A3BE6-3704-4B45-8818-48FDBB24E40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3F0CC5-CB78-4B6B-9F60-C46FF21EE370}" type="datetimeFigureOut">
              <a:rPr lang="ru-RU"/>
              <a:pPr>
                <a:defRPr/>
              </a:pPr>
              <a:t>03.05.2016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B10C5C-07DE-41AC-B8EF-6EA8CCCAFBC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7049CE-B1BA-474C-AA28-01CCB9131A90}" type="datetimeFigureOut">
              <a:rPr lang="ru-RU"/>
              <a:pPr>
                <a:defRPr/>
              </a:pPr>
              <a:t>03.05.2016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729B25-7E12-448E-BF98-CA05F07E837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0F166D-13E9-4A16-9065-21ED4F3F3F77}" type="datetimeFigureOut">
              <a:rPr lang="ru-RU"/>
              <a:pPr>
                <a:defRPr/>
              </a:pPr>
              <a:t>03.05.2016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612EFC-D80C-4AC6-830E-6F16550795F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C19A5F-8D71-455C-915A-601399B035C6}" type="datetimeFigureOut">
              <a:rPr lang="ru-RU"/>
              <a:pPr>
                <a:defRPr/>
              </a:pPr>
              <a:t>03.05.2016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5E1694-3121-44D8-A70D-80BD70CC099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2E9D18-B1B8-429B-BFA7-469FDCDD5192}" type="datetimeFigureOut">
              <a:rPr lang="ru-RU"/>
              <a:pPr>
                <a:defRPr/>
              </a:pPr>
              <a:t>03.05.2016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BC20D6-44CD-4DC2-974C-C1A84C71ACD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432FB4-5ECD-45A9-BF28-4AE56132D1F5}" type="datetimeFigureOut">
              <a:rPr lang="ru-RU"/>
              <a:pPr>
                <a:defRPr/>
              </a:pPr>
              <a:t>03.05.2016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F1123F-B690-4A88-96EA-B30BA0A0A9D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855F61-942B-4CF6-BF06-2EE17A498FE7}" type="datetimeFigureOut">
              <a:rPr lang="ru-RU"/>
              <a:pPr>
                <a:defRPr/>
              </a:pPr>
              <a:t>03.05.2016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EDF7C5-629A-4FBC-ABFF-819FB024D98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C51846-DAC4-4969-9124-E6DAE8D8AB08}" type="datetimeFigureOut">
              <a:rPr lang="ru-RU"/>
              <a:pPr>
                <a:defRPr/>
              </a:pPr>
              <a:t>03.05.2016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91F290-0719-4BC6-812A-A7BFA0DCDC0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10FBE3-1770-42A6-8763-5F5041A89976}" type="datetimeFigureOut">
              <a:rPr lang="ru-RU"/>
              <a:pPr>
                <a:defRPr/>
              </a:pPr>
              <a:t>03.05.2016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C0F7C5-5176-418E-91A7-3E1F5259A84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FF1156B-F1B2-446E-BF77-2D33C35C6A0D}" type="datetimeFigureOut">
              <a:rPr lang="ru-RU"/>
              <a:pPr>
                <a:defRPr/>
              </a:pPr>
              <a:t>03.05.2016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47DDAB7-F0A3-4E4A-A116-B9A220B924E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2.png"/><Relationship Id="rId2" Type="http://schemas.openxmlformats.org/officeDocument/2006/relationships/video" Target="file:///C:\Users\&#1058;&#1072;&#1085;&#1103;\Desktop\&#1082;&#1088;&#1086;&#1083;&#1080;&#1082;&#1080;%20&#1074;&#1080;&#1076;&#1077;&#1086;\DSCF0961.AVI" TargetMode="External"/><Relationship Id="rId1" Type="http://schemas.openxmlformats.org/officeDocument/2006/relationships/video" Target="file:///C:\Users\&#1058;&#1072;&#1085;&#1103;\Desktop\&#1082;&#1088;&#1086;&#1083;&#1080;&#1082;&#1080;%20&#1074;&#1080;&#1076;&#1077;&#1086;\DSCF0994.AVI" TargetMode="External"/><Relationship Id="rId6" Type="http://schemas.openxmlformats.org/officeDocument/2006/relationships/image" Target="../media/image31.jpeg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hyperlink" Target="http://www.google.ru/url?url=http://www.liveinternet.ru/tags/%E4%E5%EA%EE%F0%E0%F2%E8%E2%ED%FB%E5+%EA%F0%EE%EB%E8%EA%E8/&amp;rct=j&amp;frm=1&amp;q=&amp;esrc=s&amp;sa=U&amp;ei=j9BPVOXbCsSBywON94LQCg&amp;ved=0CBsQ9QEwAzhQ&amp;usg=AFQjCNGegWkUIg42IAhxyMN0Jnt0s1Iy6Q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hyperlink" Target="http://www.google.ru/url?url=http://agrodacha.ru/kroliki/&amp;rct=j&amp;frm=1&amp;q=&amp;esrc=s&amp;sa=U&amp;ei=BqHDVKbfKqXqyQP9xoDoDg&amp;ved=0CBkQ9QEwAjgU&amp;usg=AFQjCNFoUFODHnvG1z5cn0m_jQOilAEg0g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hyperlink" Target="http://www.google.ru/url?url=http://rssworld.ru/page/609/&amp;rct=j&amp;frm=1&amp;q=&amp;esrc=s&amp;sa=U&amp;ei=e9FPVKfjLOrOygP7koDgCA&amp;ved=0CCMQ9QEwBzigAQ&amp;usg=AFQjCNEenBIZ5EinZaFTTLoZvLLH7rRP6Q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file:///C:\Users\1\Desktop\&#1074;&#1080;&#1076;&#1077;&#1086;%20&#1082;&#1088;&#1086;&#1083;&#1080;&#1082;&#1080;\&#1089;&#1085;&#1080;&#1084;&#1082;&#1080;%20200.avi" TargetMode="External"/><Relationship Id="rId1" Type="http://schemas.openxmlformats.org/officeDocument/2006/relationships/video" Target="file:///F:\&#1082;&#1088;&#1086;&#1083;\&#1089;&#1085;&#1080;&#1084;&#1082;&#1080;%20212.avi" TargetMode="Externa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w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://img-fotki.yandex.ru/get/29/danita21.3/0_208ab_4368c1b1_XL" TargetMode="External"/><Relationship Id="rId3" Type="http://schemas.openxmlformats.org/officeDocument/2006/relationships/image" Target="../media/image14.jpeg"/><Relationship Id="rId7" Type="http://schemas.openxmlformats.org/officeDocument/2006/relationships/image" Target="../media/image16.jpeg"/><Relationship Id="rId2" Type="http://schemas.openxmlformats.org/officeDocument/2006/relationships/hyperlink" Target="http://www.google.ru/url?url=http://vorotila.ru/Zhivotnye-nasekomye-rasteniya-flora-i-fauna/nashi-lyubimye-krolikiinteresnye-fakty-i163015&amp;rct=j&amp;frm=1&amp;q=&amp;esrc=s&amp;sa=U&amp;ei=ENJPVNrcF4nNygPXooDICQ&amp;ved=0CDEQ9QEwDjgU&amp;usg=AFQjCNGw4kQ05OTSKGiGMjKWY0xs9qB1VQ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google.ru/url?url=http://drunov.ru/photo/255/&amp;rct=j&amp;frm=1&amp;q=&amp;esrc=s&amp;sa=U&amp;ei=3dBPVK-UNan8ygPesoHoDQ&amp;ved=0CDcQ9QEwEThk&amp;usg=AFQjCNEC1FdyWHqOEp1Yikz_AzdnLv2N_Q" TargetMode="External"/><Relationship Id="rId11" Type="http://schemas.openxmlformats.org/officeDocument/2006/relationships/image" Target="../media/image18.jpeg"/><Relationship Id="rId5" Type="http://schemas.openxmlformats.org/officeDocument/2006/relationships/image" Target="../media/image15.jpeg"/><Relationship Id="rId10" Type="http://schemas.openxmlformats.org/officeDocument/2006/relationships/hyperlink" Target="http://i052.radikal.ru/1005/b0/d1b368c0d064.jpg" TargetMode="External"/><Relationship Id="rId4" Type="http://schemas.openxmlformats.org/officeDocument/2006/relationships/hyperlink" Target="http://www.google.ru/url?url=http://vk.com/club41876103&amp;rct=j&amp;frm=1&amp;q=&amp;esrc=s&amp;sa=U&amp;ei=QdBPVI71IcXmyQPIzYHICg&amp;ved=0CCUQ9QEwCDg8&amp;usg=AFQjCNG6Aiw10A1kV-bO8aWJYXQwXdJrOA" TargetMode="External"/><Relationship Id="rId9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F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ctrTitle"/>
          </p:nvPr>
        </p:nvSpPr>
        <p:spPr>
          <a:xfrm>
            <a:off x="685800" y="0"/>
            <a:ext cx="7772400" cy="1500188"/>
          </a:xfrm>
        </p:spPr>
        <p:txBody>
          <a:bodyPr/>
          <a:lstStyle/>
          <a:p>
            <a:pPr eaLnBrk="1" hangingPunct="1"/>
            <a:r>
              <a:rPr lang="ru-RU" sz="8000" smtClean="0">
                <a:solidFill>
                  <a:srgbClr val="FF0000"/>
                </a:solidFill>
                <a:latin typeface="Monotype Corsiva" pitchFamily="66" charset="0"/>
              </a:rPr>
              <a:t>Мои кролики </a:t>
            </a:r>
          </a:p>
        </p:txBody>
      </p:sp>
      <p:pic>
        <p:nvPicPr>
          <p:cNvPr id="2051" name="Picture 2" descr="C:\Documents and Settings\1\Рабочий стол\снимки\снимки 11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42875" y="1214438"/>
            <a:ext cx="4953000" cy="3714750"/>
          </a:xfrm>
        </p:spPr>
      </p:pic>
      <p:sp>
        <p:nvSpPr>
          <p:cNvPr id="2052" name="Подзаголовок 4"/>
          <p:cNvSpPr>
            <a:spLocks noGrp="1"/>
          </p:cNvSpPr>
          <p:nvPr>
            <p:ph type="subTitle" idx="1"/>
          </p:nvPr>
        </p:nvSpPr>
        <p:spPr>
          <a:xfrm>
            <a:off x="1371600" y="5429250"/>
            <a:ext cx="6400800" cy="1214438"/>
          </a:xfrm>
        </p:spPr>
        <p:txBody>
          <a:bodyPr/>
          <a:lstStyle/>
          <a:p>
            <a:pPr eaLnBrk="1" hangingPunct="1"/>
            <a:r>
              <a:rPr lang="ru-RU" smtClean="0">
                <a:solidFill>
                  <a:srgbClr val="FF0000"/>
                </a:solidFill>
              </a:rPr>
              <a:t>Дорохов Андрей 3 класс Ейская ОШ</a:t>
            </a:r>
          </a:p>
        </p:txBody>
      </p:sp>
      <p:pic>
        <p:nvPicPr>
          <p:cNvPr id="2053" name="Picture 3" descr="C:\Documents and Settings\1\Рабочий стол\крол1\крол\снимки 15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2063" y="2286000"/>
            <a:ext cx="3940175" cy="264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6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3200" b="1" smtClean="0">
                <a:latin typeface="Monotype Corsiva" pitchFamily="66" charset="0"/>
              </a:rPr>
              <a:t>Внешне они выглядят как снежно-белые пушистые комочки</a:t>
            </a:r>
            <a:r>
              <a:rPr lang="ru-RU" smtClean="0">
                <a:latin typeface="Monotype Corsiva" pitchFamily="66" charset="0"/>
              </a:rPr>
              <a:t>.</a:t>
            </a:r>
          </a:p>
        </p:txBody>
      </p:sp>
      <p:pic>
        <p:nvPicPr>
          <p:cNvPr id="11267" name="Picture 2" descr="C:\Documents and Settings\1\Рабочий стол\крол\снимки 22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42875" y="1600200"/>
            <a:ext cx="8858250" cy="525780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Заголовок 1"/>
          <p:cNvSpPr>
            <a:spLocks noGrp="1"/>
          </p:cNvSpPr>
          <p:nvPr>
            <p:ph type="title"/>
          </p:nvPr>
        </p:nvSpPr>
        <p:spPr>
          <a:xfrm>
            <a:off x="5429250" y="274638"/>
            <a:ext cx="3257550" cy="1143000"/>
          </a:xfrm>
        </p:spPr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2291" name="Picture 2" descr="C:\Documents and Settings\1\Рабочий стол\крол\снимки 24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2000250"/>
            <a:ext cx="5465763" cy="3071813"/>
          </a:xfrm>
          <a:noFill/>
        </p:spPr>
      </p:pic>
      <p:pic>
        <p:nvPicPr>
          <p:cNvPr id="12292" name="Picture 2" descr="C:\Documents and Settings\1\Рабочий стол\крол\снимки 24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0" y="0"/>
            <a:ext cx="42862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3200" smtClean="0">
                <a:latin typeface="Monotype Corsiva" pitchFamily="66" charset="0"/>
              </a:rPr>
              <a:t>Глаза кроликов не окрашены и  кажутся красными потому , что просвечиваются кровеносные сосуды.</a:t>
            </a:r>
          </a:p>
        </p:txBody>
      </p:sp>
      <p:sp>
        <p:nvSpPr>
          <p:cNvPr id="13315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3316" name="Picture 2" descr="C:\Documents and Settings\1\Рабочий стол\крол\снимки 1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4188" y="1500188"/>
            <a:ext cx="8262937" cy="5072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F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Documents and Settings\1\Рабочий стол\крол\снимки 04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051300" y="404813"/>
            <a:ext cx="5092700" cy="3006725"/>
          </a:xfrm>
        </p:spPr>
      </p:pic>
      <p:pic>
        <p:nvPicPr>
          <p:cNvPr id="14339" name="Picture 3" descr="C:\Documents and Settings\1\Рабочий стол\крол\снимки 03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04813"/>
            <a:ext cx="4214813" cy="300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0" name="Picture 4" descr="C:\Documents and Settings\1\Рабочий стол\крол\снимки 023.jpg"/>
          <p:cNvPicPr>
            <a:picLocks noChangeAspect="1" noChangeArrowheads="1"/>
          </p:cNvPicPr>
          <p:nvPr/>
        </p:nvPicPr>
        <p:blipFill>
          <a:blip r:embed="rId4" cstate="print"/>
          <a:srcRect r="11086"/>
          <a:stretch>
            <a:fillRect/>
          </a:stretch>
        </p:blipFill>
        <p:spPr bwMode="auto">
          <a:xfrm>
            <a:off x="3492500" y="2874963"/>
            <a:ext cx="2222500" cy="3983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1" name="Picture 5" descr="C:\Documents and Settings\1\Рабочий стол\крол\снимки 07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357563"/>
            <a:ext cx="3505200" cy="2519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2" name="Picture 6" descr="C:\Documents and Settings\1\Рабочий стол\крол\снимки 08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15000" y="3429000"/>
            <a:ext cx="3429000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Documents and Settings\1\Рабочий стол\крол\снимки 09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5300663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DSCF0994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71938" y="0"/>
            <a:ext cx="5072062" cy="380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4" name="Picture 2" descr="C:\Documents and Settings\1\Рабочий стол\крол\снимки 06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86188" y="3516313"/>
            <a:ext cx="5357812" cy="334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DSCF0961.AVI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3071813"/>
            <a:ext cx="4851400" cy="3786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20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1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>
                <p:cTn id="2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6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3600" b="1" smtClean="0">
                <a:latin typeface="Monotype Corsiva" pitchFamily="66" charset="0"/>
              </a:rPr>
              <a:t>Лакомством кролики считают яблоки .</a:t>
            </a:r>
          </a:p>
        </p:txBody>
      </p:sp>
      <p:pic>
        <p:nvPicPr>
          <p:cNvPr id="16387" name="Picture 3" descr="C:\Documents and Settings\1\Рабочий стол\крол\снимки 22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1428750"/>
            <a:ext cx="9144000" cy="542925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F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725737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4900" b="1" u="sng" dirty="0" smtClean="0">
                <a:solidFill>
                  <a:srgbClr val="0070C0"/>
                </a:solidFill>
                <a:latin typeface="Monotype Corsiva" pitchFamily="66" charset="0"/>
              </a:rPr>
              <a:t>Кролики – рекордсмены</a:t>
            </a:r>
            <a:r>
              <a:rPr lang="ru-RU" dirty="0" smtClean="0">
                <a:solidFill>
                  <a:srgbClr val="0070C0"/>
                </a:solidFill>
                <a:latin typeface="Monotype Corsiva" pitchFamily="66" charset="0"/>
              </a:rPr>
              <a:t/>
            </a:r>
            <a:br>
              <a:rPr lang="ru-RU" dirty="0" smtClean="0">
                <a:solidFill>
                  <a:srgbClr val="0070C0"/>
                </a:solidFill>
                <a:latin typeface="Monotype Corsiva" pitchFamily="66" charset="0"/>
              </a:rPr>
            </a:br>
            <a:r>
              <a:rPr lang="ru-RU" dirty="0" smtClean="0">
                <a:solidFill>
                  <a:srgbClr val="0070C0"/>
                </a:solidFill>
                <a:latin typeface="Monotype Corsiva" pitchFamily="66" charset="0"/>
              </a:rPr>
              <a:t> Самый маленький  кролик живёт в Северной Америке, его вес составляет почти 400 грамм.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17411" name="Содержимое 3" descr="https://encrypted-tbn1.gstatic.com/images?q=tbn:ANd9GcSUc66ym8F_lv6t_XCv2eQU1Q0hSuPPrU9TVlhh9Ud6OLEktY9-sgLbS2E">
            <a:hlinkClick r:id="rId2"/>
          </p:cNvPr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547813" y="2565400"/>
            <a:ext cx="5976937" cy="42926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6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9705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4900" b="1" u="sng" dirty="0" smtClean="0">
                <a:solidFill>
                  <a:srgbClr val="0070C0"/>
                </a:solidFill>
                <a:latin typeface="Monotype Corsiva" pitchFamily="66" charset="0"/>
              </a:rPr>
              <a:t>Кролики – рекордсмены</a:t>
            </a:r>
            <a:br>
              <a:rPr lang="ru-RU" sz="4900" b="1" u="sng" dirty="0" smtClean="0">
                <a:solidFill>
                  <a:srgbClr val="0070C0"/>
                </a:solidFill>
                <a:latin typeface="Monotype Corsiva" pitchFamily="66" charset="0"/>
              </a:rPr>
            </a:br>
            <a:r>
              <a:rPr lang="ru-RU" dirty="0" smtClean="0">
                <a:solidFill>
                  <a:srgbClr val="0070C0"/>
                </a:solidFill>
              </a:rPr>
              <a:t> </a:t>
            </a:r>
            <a:r>
              <a:rPr lang="ru-RU" dirty="0" smtClean="0">
                <a:solidFill>
                  <a:srgbClr val="0070C0"/>
                </a:solidFill>
                <a:latin typeface="Monotype Corsiva" pitchFamily="66" charset="0"/>
              </a:rPr>
              <a:t>Вес самого тяжёлого кролика составляет - 12 кг.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18435" name="Содержимое 3" descr="https://encrypted-tbn3.gstatic.com/images?q=tbn:ANd9GcRBkY7GDgly0vUL5NjSgjLWJe1MyIHLxZ6ik9k4pBQ959Z_TQ3cjwpCftI">
            <a:hlinkClick r:id="rId2"/>
          </p:cNvPr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547813" y="1773238"/>
            <a:ext cx="5616575" cy="508476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F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57200" y="500063"/>
            <a:ext cx="8229600" cy="2786062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4900" b="1" u="sng" dirty="0" smtClean="0">
                <a:solidFill>
                  <a:srgbClr val="0070C0"/>
                </a:solidFill>
                <a:latin typeface="Monotype Corsiva" pitchFamily="66" charset="0"/>
              </a:rPr>
              <a:t>Кролики – рекордсмены</a:t>
            </a:r>
            <a:br>
              <a:rPr lang="ru-RU" sz="4900" b="1" u="sng" dirty="0" smtClean="0">
                <a:solidFill>
                  <a:srgbClr val="0070C0"/>
                </a:solidFill>
                <a:latin typeface="Monotype Corsiva" pitchFamily="66" charset="0"/>
              </a:rPr>
            </a:br>
            <a:r>
              <a:rPr lang="ru-RU" dirty="0" smtClean="0">
                <a:solidFill>
                  <a:srgbClr val="0070C0"/>
                </a:solidFill>
              </a:rPr>
              <a:t> </a:t>
            </a:r>
            <a:r>
              <a:rPr lang="ru-RU" dirty="0" smtClean="0">
                <a:solidFill>
                  <a:srgbClr val="0070C0"/>
                </a:solidFill>
                <a:latin typeface="Monotype Corsiva" pitchFamily="66" charset="0"/>
              </a:rPr>
              <a:t>Самые длинные уши принадлежат кролику по кличке </a:t>
            </a:r>
            <a:r>
              <a:rPr lang="ru-RU" dirty="0" err="1" smtClean="0">
                <a:solidFill>
                  <a:srgbClr val="0070C0"/>
                </a:solidFill>
                <a:latin typeface="Monotype Corsiva" pitchFamily="66" charset="0"/>
              </a:rPr>
              <a:t>Nipper</a:t>
            </a:r>
            <a:r>
              <a:rPr lang="ru-RU" dirty="0" smtClean="0">
                <a:solidFill>
                  <a:srgbClr val="0070C0"/>
                </a:solidFill>
                <a:latin typeface="Monotype Corsiva" pitchFamily="66" charset="0"/>
              </a:rPr>
              <a:t> и составляют в длину 79 см.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19459" name="Содержимое 4" descr="https://encrypted-tbn3.gstatic.com/images?q=tbn:ANd9GcSO91P8lKREeNK0Ij94LKMNXKXbbv6mhIOfG2kzIFmlZ0H54Q4SJXgSGRA">
            <a:hlinkClick r:id="rId2"/>
          </p:cNvPr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331913" y="2420938"/>
            <a:ext cx="6335712" cy="443706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5487"/>
          </a:xfrm>
        </p:spPr>
        <p:txBody>
          <a:bodyPr/>
          <a:lstStyle/>
          <a:p>
            <a:pPr eaLnBrk="1" hangingPunct="1"/>
            <a:r>
              <a:rPr lang="ru-RU" sz="3600" b="1" smtClean="0">
                <a:latin typeface="Monotype Corsiva" pitchFamily="66" charset="0"/>
              </a:rPr>
              <a:t>Результаты практического эксперимента </a:t>
            </a: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357188" y="928688"/>
          <a:ext cx="8229600" cy="32146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/>
                <a:gridCol w="2743200"/>
                <a:gridCol w="2743200"/>
              </a:tblGrid>
              <a:tr h="40415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 smtClean="0">
                          <a:latin typeface="Calibri"/>
                          <a:ea typeface="Calibri"/>
                          <a:cs typeface="Times New Roman"/>
                        </a:rPr>
                        <a:t>2014-2015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 smtClean="0">
                          <a:latin typeface="Calibri"/>
                          <a:ea typeface="Calibri"/>
                          <a:cs typeface="Times New Roman"/>
                        </a:rPr>
                        <a:t>2015-2016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0415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latin typeface="Calibri"/>
                          <a:ea typeface="Calibri"/>
                          <a:cs typeface="Times New Roman"/>
                        </a:rPr>
                        <a:t>Количество кроликов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latin typeface="Calibri"/>
                          <a:ea typeface="Calibri"/>
                          <a:cs typeface="Times New Roman"/>
                        </a:rPr>
                        <a:t>35</a:t>
                      </a:r>
                    </a:p>
                  </a:txBody>
                  <a:tcPr marL="68580" marR="68580" marT="0" marB="0"/>
                </a:tc>
              </a:tr>
              <a:tr h="66741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latin typeface="Calibri"/>
                          <a:ea typeface="Calibri"/>
                          <a:cs typeface="Times New Roman"/>
                        </a:rPr>
                        <a:t>Реализовано живого молодняка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latin typeface="Calibri"/>
                          <a:ea typeface="Calibri"/>
                          <a:cs typeface="Times New Roman"/>
                        </a:rPr>
                        <a:t>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latin typeface="Calibri"/>
                          <a:ea typeface="Calibri"/>
                          <a:cs typeface="Times New Roman"/>
                        </a:rPr>
                        <a:t>9</a:t>
                      </a:r>
                    </a:p>
                  </a:txBody>
                  <a:tcPr marL="68580" marR="68580" marT="0" marB="0"/>
                </a:tc>
              </a:tr>
              <a:tr h="40415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latin typeface="Calibri"/>
                          <a:ea typeface="Calibri"/>
                          <a:cs typeface="Times New Roman"/>
                        </a:rPr>
                        <a:t>Реализовано на мясо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latin typeface="Calibri"/>
                          <a:ea typeface="Calibri"/>
                          <a:cs typeface="Times New Roman"/>
                        </a:rPr>
                        <a:t>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latin typeface="Calibri"/>
                          <a:ea typeface="Calibri"/>
                          <a:cs typeface="Times New Roman"/>
                        </a:rPr>
                        <a:t>6</a:t>
                      </a:r>
                    </a:p>
                  </a:txBody>
                  <a:tcPr marL="68580" marR="68580" marT="0" marB="0"/>
                </a:tc>
              </a:tr>
              <a:tr h="66741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latin typeface="Calibri"/>
                          <a:ea typeface="Calibri"/>
                          <a:cs typeface="Times New Roman"/>
                        </a:rPr>
                        <a:t>Осталось нереализованным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latin typeface="Calibri"/>
                          <a:ea typeface="Calibri"/>
                          <a:cs typeface="Times New Roman"/>
                        </a:rPr>
                        <a:t>20</a:t>
                      </a:r>
                    </a:p>
                  </a:txBody>
                  <a:tcPr marL="68580" marR="68580" marT="0" marB="0"/>
                </a:tc>
              </a:tr>
              <a:tr h="66741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latin typeface="Calibri"/>
                          <a:ea typeface="Calibri"/>
                          <a:cs typeface="Times New Roman"/>
                        </a:rPr>
                        <a:t>От реализованной всей продукции получил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latin typeface="Calibri"/>
                          <a:ea typeface="Calibri"/>
                          <a:cs typeface="Times New Roman"/>
                        </a:rPr>
                        <a:t>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latin typeface="Calibri"/>
                          <a:ea typeface="Calibri"/>
                          <a:cs typeface="Times New Roman"/>
                        </a:rPr>
                        <a:t>6100</a:t>
                      </a: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20513" name="Picture 2" descr="C:\Documents and Settings\1\Рабочий стол\крол\снимки 1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286250"/>
            <a:ext cx="4576763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4" name="Picture 4" descr="C:\Documents and Settings\1\Рабочий стол\крол\снимки 1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52950" y="4276725"/>
            <a:ext cx="4591050" cy="258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6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mtClean="0">
                <a:solidFill>
                  <a:srgbClr val="0070C0"/>
                </a:solidFill>
                <a:latin typeface="Monotype Corsiva" pitchFamily="66" charset="0"/>
              </a:rPr>
              <a:t>Мои первые кролики</a:t>
            </a:r>
          </a:p>
        </p:txBody>
      </p:sp>
      <p:pic>
        <p:nvPicPr>
          <p:cNvPr id="3075" name="Picture 3" descr="C:\Documents and Settings\1\Рабочий стол\крол1\крол\снимки 17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00063" y="1643063"/>
            <a:ext cx="8053387" cy="452596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Заголовок 1"/>
          <p:cNvSpPr>
            <a:spLocks noGrp="1"/>
          </p:cNvSpPr>
          <p:nvPr>
            <p:ph type="title"/>
          </p:nvPr>
        </p:nvSpPr>
        <p:spPr>
          <a:xfrm>
            <a:off x="2286000" y="274638"/>
            <a:ext cx="3929063" cy="1143000"/>
          </a:xfrm>
        </p:spPr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21507" name="Picture 2" descr="C:\Documents and Settings\1\Рабочий стол\крол\снимки 25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143125" y="0"/>
            <a:ext cx="4357688" cy="685800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F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3600" b="1" smtClean="0">
                <a:latin typeface="Monotype Corsiva" pitchFamily="66" charset="0"/>
              </a:rPr>
              <a:t>Забота о них поможет стать добрее и ответственнее.</a:t>
            </a:r>
          </a:p>
        </p:txBody>
      </p:sp>
      <p:pic>
        <p:nvPicPr>
          <p:cNvPr id="22531" name="Picture 2" descr="C:\Documents and Settings\1\Рабочий стол\крол\снимки 23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46100" y="1600200"/>
            <a:ext cx="8051800" cy="4525963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614863" cy="1143000"/>
          </a:xfrm>
        </p:spPr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4099" name="Picture 2" descr="C:\Documents and Settings\1\Рабочий стол\крол1\крол\снимки 167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0"/>
            <a:ext cx="5810250" cy="3265488"/>
          </a:xfrm>
        </p:spPr>
      </p:pic>
      <p:pic>
        <p:nvPicPr>
          <p:cNvPr id="4100" name="Picture 4" descr="C:\Documents and Settings\1\Рабочий стол\крол1\крол\снимки 11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46363" y="3143250"/>
            <a:ext cx="6497637" cy="371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" name="Picture 5" descr="F:\крол\снимки 061.jpg"/>
          <p:cNvPicPr>
            <a:picLocks noChangeAspect="1" noChangeArrowheads="1"/>
          </p:cNvPicPr>
          <p:nvPr/>
        </p:nvPicPr>
        <p:blipFill>
          <a:blip r:embed="rId5" cstate="print"/>
          <a:srcRect l="10608" t="9186" r="25748" b="3529"/>
          <a:stretch>
            <a:fillRect/>
          </a:stretch>
        </p:blipFill>
        <p:spPr bwMode="auto">
          <a:xfrm>
            <a:off x="5256213" y="0"/>
            <a:ext cx="3887787" cy="314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7" descr="F:\крол\снимки 085.jpg"/>
          <p:cNvPicPr>
            <a:picLocks noChangeAspect="1" noChangeArrowheads="1"/>
          </p:cNvPicPr>
          <p:nvPr/>
        </p:nvPicPr>
        <p:blipFill>
          <a:blip r:embed="rId6" cstate="print"/>
          <a:srcRect l="23225" r="31888" b="6561"/>
          <a:stretch>
            <a:fillRect/>
          </a:stretch>
        </p:blipFill>
        <p:spPr bwMode="auto">
          <a:xfrm>
            <a:off x="0" y="3109913"/>
            <a:ext cx="3203575" cy="3748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снимки 212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снимки 200.avi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2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>
                <p:cTn id="1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4800" b="1" smtClean="0">
                <a:solidFill>
                  <a:srgbClr val="FF0000"/>
                </a:solidFill>
                <a:latin typeface="Monotype Corsiva" pitchFamily="66" charset="0"/>
              </a:rPr>
              <a:t>Гипотеза:</a:t>
            </a:r>
            <a:endParaRPr lang="ru-RU" sz="4800" smtClean="0">
              <a:solidFill>
                <a:srgbClr val="FF0000"/>
              </a:solidFill>
              <a:latin typeface="Monotype Corsiva" pitchFamily="66" charset="0"/>
            </a:endParaRPr>
          </a:p>
        </p:txBody>
      </p:sp>
      <p:sp>
        <p:nvSpPr>
          <p:cNvPr id="6147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Arial" charset="0"/>
              <a:buNone/>
            </a:pPr>
            <a:r>
              <a:rPr lang="ru-RU" b="1" smtClean="0">
                <a:solidFill>
                  <a:srgbClr val="FF0000"/>
                </a:solidFill>
                <a:latin typeface="Monotype Corsiva" pitchFamily="66" charset="0"/>
              </a:rPr>
              <a:t>Если мы будем изучать условия разведения кроликов  , то узнаем экономическую выгоду и пользу для сельского хозяйства.</a:t>
            </a:r>
          </a:p>
          <a:p>
            <a:pPr eaLnBrk="1" hangingPunct="1">
              <a:buFont typeface="Arial" charset="0"/>
              <a:buNone/>
            </a:pPr>
            <a:endParaRPr lang="ru-RU" smtClean="0"/>
          </a:p>
        </p:txBody>
      </p:sp>
      <p:grpSp>
        <p:nvGrpSpPr>
          <p:cNvPr id="6148" name="Group 5"/>
          <p:cNvGrpSpPr>
            <a:grpSpLocks noUngrp="1" noChangeAspect="1"/>
          </p:cNvGrpSpPr>
          <p:nvPr/>
        </p:nvGrpSpPr>
        <p:grpSpPr bwMode="auto">
          <a:xfrm>
            <a:off x="1000125" y="4503738"/>
            <a:ext cx="2357438" cy="1935162"/>
            <a:chOff x="1610" y="1037"/>
            <a:chExt cx="2539" cy="3019"/>
          </a:xfrm>
        </p:grpSpPr>
        <p:sp>
          <p:nvSpPr>
            <p:cNvPr id="5" name="Rectangle 3" descr="POTGOLD2"/>
            <p:cNvSpPr>
              <a:spLocks noChangeAspect="1" noChangeArrowheads="1"/>
            </p:cNvSpPr>
            <p:nvPr isPhoto="1"/>
          </p:nvSpPr>
          <p:spPr bwMode="auto">
            <a:xfrm>
              <a:off x="1610" y="1037"/>
              <a:ext cx="2539" cy="2851"/>
            </a:xfrm>
            <a:prstGeom prst="rect">
              <a:avLst/>
            </a:prstGeom>
            <a:blipFill dpi="0" rotWithShape="1">
              <a:blip r:embed="rId2" cstate="print"/>
              <a:srcRect/>
              <a:stretch>
                <a:fillRect b="-12"/>
              </a:stretch>
            </a:blipFill>
            <a:ln w="9525">
              <a:noFill/>
              <a:miter lim="800000"/>
              <a:headEnd/>
              <a:tailEnd/>
            </a:ln>
            <a:effectLst>
              <a:outerShdw dist="146303" dir="13500000" algn="ctr" rotWithShape="0">
                <a:srgbClr val="808080">
                  <a:alpha val="50000"/>
                </a:srgbClr>
              </a:outerShdw>
            </a:effec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</a:endParaRPr>
            </a:p>
          </p:txBody>
        </p:sp>
        <p:sp>
          <p:nvSpPr>
            <p:cNvPr id="6151" name="Rectangle 4"/>
            <p:cNvSpPr>
              <a:spLocks noChangeArrowheads="1"/>
            </p:cNvSpPr>
            <p:nvPr/>
          </p:nvSpPr>
          <p:spPr bwMode="auto">
            <a:xfrm>
              <a:off x="1610" y="3912"/>
              <a:ext cx="2539" cy="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en-US" sz="2400">
                  <a:latin typeface="Calibri" pitchFamily="34" charset="0"/>
                </a:rPr>
                <a:t>POTGOLD2</a:t>
              </a:r>
            </a:p>
          </p:txBody>
        </p:sp>
      </p:grpSp>
      <p:pic>
        <p:nvPicPr>
          <p:cNvPr id="6149" name="Picture 2" descr="C:\Documents and Settings\1\Рабочий стол\крол\снимки 17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00438" y="3500438"/>
            <a:ext cx="5624512" cy="3160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154237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4800" dirty="0" smtClean="0">
                <a:solidFill>
                  <a:srgbClr val="FFFF00"/>
                </a:solidFill>
                <a:latin typeface="Monotype Corsiva" pitchFamily="66" charset="0"/>
              </a:rPr>
              <a:t>Цель работы:</a:t>
            </a:r>
            <a:br>
              <a:rPr lang="ru-RU" sz="4800" dirty="0" smtClean="0">
                <a:solidFill>
                  <a:srgbClr val="FFFF00"/>
                </a:solidFill>
                <a:latin typeface="Monotype Corsiva" pitchFamily="66" charset="0"/>
              </a:rPr>
            </a:br>
            <a:r>
              <a:rPr lang="ru-RU" sz="4800" dirty="0" smtClean="0">
                <a:solidFill>
                  <a:srgbClr val="FFFF00"/>
                </a:solidFill>
                <a:latin typeface="Monotype Corsiva" pitchFamily="66" charset="0"/>
              </a:rPr>
              <a:t>- разведение  кроликов и сбор информации о них.</a:t>
            </a:r>
            <a:br>
              <a:rPr lang="ru-RU" sz="4800" dirty="0" smtClean="0">
                <a:solidFill>
                  <a:srgbClr val="FFFF00"/>
                </a:solidFill>
                <a:latin typeface="Monotype Corsiva" pitchFamily="66" charset="0"/>
              </a:rPr>
            </a:br>
            <a:endParaRPr lang="ru-RU" sz="4800" dirty="0" smtClean="0">
              <a:solidFill>
                <a:srgbClr val="FFFF00"/>
              </a:solidFill>
              <a:latin typeface="Monotype Corsiva" pitchFamily="66" charset="0"/>
            </a:endParaRPr>
          </a:p>
        </p:txBody>
      </p:sp>
      <p:pic>
        <p:nvPicPr>
          <p:cNvPr id="7171" name="Picture 4" descr="C:\Documents and Settings\1\Рабочий стол\крол1\крол\снимки 00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214438" y="2214563"/>
            <a:ext cx="6375400" cy="464343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6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940175"/>
          </a:xfrm>
        </p:spPr>
        <p:txBody>
          <a:bodyPr/>
          <a:lstStyle/>
          <a:p>
            <a:pPr eaLnBrk="1" hangingPunct="1"/>
            <a:r>
              <a:rPr lang="ru-RU" b="1" smtClean="0">
                <a:solidFill>
                  <a:srgbClr val="002060"/>
                </a:solidFill>
                <a:latin typeface="Monotype Corsiva" pitchFamily="66" charset="0"/>
              </a:rPr>
              <a:t>Задачи:</a:t>
            </a:r>
            <a:br>
              <a:rPr lang="ru-RU" b="1" smtClean="0">
                <a:solidFill>
                  <a:srgbClr val="002060"/>
                </a:solidFill>
                <a:latin typeface="Monotype Corsiva" pitchFamily="66" charset="0"/>
              </a:rPr>
            </a:br>
            <a:r>
              <a:rPr lang="ru-RU" sz="3600" b="1" smtClean="0">
                <a:solidFill>
                  <a:srgbClr val="002060"/>
                </a:solidFill>
                <a:latin typeface="Monotype Corsiva" pitchFamily="66" charset="0"/>
              </a:rPr>
              <a:t>1.   Изучить литературу о кроликах.</a:t>
            </a:r>
            <a:br>
              <a:rPr lang="ru-RU" sz="3600" b="1" smtClean="0">
                <a:solidFill>
                  <a:srgbClr val="002060"/>
                </a:solidFill>
                <a:latin typeface="Monotype Corsiva" pitchFamily="66" charset="0"/>
              </a:rPr>
            </a:br>
            <a:r>
              <a:rPr lang="ru-RU" sz="3600" b="1" smtClean="0">
                <a:solidFill>
                  <a:srgbClr val="002060"/>
                </a:solidFill>
                <a:latin typeface="Monotype Corsiva" pitchFamily="66" charset="0"/>
              </a:rPr>
              <a:t>      2.  Поставить практический эксперимент в разведении кроликов.</a:t>
            </a:r>
            <a:br>
              <a:rPr lang="ru-RU" sz="3600" b="1" smtClean="0">
                <a:solidFill>
                  <a:srgbClr val="002060"/>
                </a:solidFill>
                <a:latin typeface="Monotype Corsiva" pitchFamily="66" charset="0"/>
              </a:rPr>
            </a:br>
            <a:r>
              <a:rPr lang="ru-RU" sz="3600" b="1" smtClean="0">
                <a:solidFill>
                  <a:srgbClr val="002060"/>
                </a:solidFill>
                <a:latin typeface="Monotype Corsiva" pitchFamily="66" charset="0"/>
              </a:rPr>
              <a:t>   3.Сделать выводы о пользе кролиководства.</a:t>
            </a:r>
            <a:r>
              <a:rPr lang="ru-RU" smtClean="0"/>
              <a:t/>
            </a:r>
            <a:br>
              <a:rPr lang="ru-RU" smtClean="0"/>
            </a:br>
            <a:endParaRPr lang="ru-RU" smtClean="0"/>
          </a:p>
        </p:txBody>
      </p:sp>
      <p:pic>
        <p:nvPicPr>
          <p:cNvPr id="8195" name="Picture 2" descr="C:\Documents and Settings\1\Рабочий стол\крол1\крол\снимки 02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643063" y="3451225"/>
            <a:ext cx="5857875" cy="329247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F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2185988" cy="1143000"/>
          </a:xfrm>
        </p:spPr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9219" name="Содержимое 3" descr="https://encrypted-tbn1.gstatic.com/images?q=tbn:ANd9GcTgTQ_b04Hj1u_-JaXWOGnHlHglg0gXVSy5U2r4AEmObLRaJ8C1XJ6ov1c">
            <a:hlinkClick r:id="rId2"/>
          </p:cNvPr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771775" y="2060575"/>
            <a:ext cx="3000375" cy="2357438"/>
          </a:xfrm>
        </p:spPr>
      </p:pic>
      <p:pic>
        <p:nvPicPr>
          <p:cNvPr id="9220" name="Рисунок 4" descr="https://encrypted-tbn0.gstatic.com/images?q=tbn:ANd9GcStMBXYnxMoSWdajomV7slfXtP6y7YkurL4Lsb4fyCoU2XLjHpzXtrlN8E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08625" y="0"/>
            <a:ext cx="3635375" cy="272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1" name="Рисунок 6" descr="https://encrypted-tbn0.gstatic.com/images?q=tbn:ANd9GcS1LUeNqSLIDpeUsiiEIm2kLDzGYv5kDyTKU2MXeI7PrLuMCep72OwX3cOu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292725" y="4084638"/>
            <a:ext cx="3851275" cy="277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2" name="Picture 6" descr="Картинка 4 из 598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0"/>
            <a:ext cx="3619500" cy="270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3" name="Picture 8" descr="Картинка 60 из 598">
            <a:hlinkClick r:id="rId10"/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0" y="4076700"/>
            <a:ext cx="3713163" cy="278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pPr eaLnBrk="1" hangingPunct="1"/>
            <a:r>
              <a:rPr lang="ru-RU" sz="6600" smtClean="0">
                <a:solidFill>
                  <a:srgbClr val="FFFF00"/>
                </a:solidFill>
                <a:latin typeface="Monotype Corsiva" pitchFamily="66" charset="0"/>
              </a:rPr>
              <a:t>Белый великан</a:t>
            </a:r>
          </a:p>
        </p:txBody>
      </p:sp>
      <p:pic>
        <p:nvPicPr>
          <p:cNvPr id="10243" name="Содержимое 3" descr="Белый Великан во всей красе"/>
          <p:cNvPicPr>
            <a:picLocks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25" y="1357313"/>
            <a:ext cx="6858000" cy="500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212</TotalTime>
  <Words>115</Words>
  <Application>Microsoft Office PowerPoint</Application>
  <PresentationFormat>Экран (4:3)</PresentationFormat>
  <Paragraphs>36</Paragraphs>
  <Slides>21</Slides>
  <Notes>1</Notes>
  <HiddenSlides>0</HiddenSlides>
  <MMClips>4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6" baseType="lpstr">
      <vt:lpstr>Arial</vt:lpstr>
      <vt:lpstr>Calibri</vt:lpstr>
      <vt:lpstr>Monotype Corsiva</vt:lpstr>
      <vt:lpstr>Times New Roman</vt:lpstr>
      <vt:lpstr>Тема Office</vt:lpstr>
      <vt:lpstr>Мои кролики </vt:lpstr>
      <vt:lpstr>Мои первые кролики</vt:lpstr>
      <vt:lpstr>Слайд 3</vt:lpstr>
      <vt:lpstr>Слайд 4</vt:lpstr>
      <vt:lpstr>Гипотеза:</vt:lpstr>
      <vt:lpstr>Цель работы: - разведение  кроликов и сбор информации о них. </vt:lpstr>
      <vt:lpstr>Задачи: 1.   Изучить литературу о кроликах.       2.  Поставить практический эксперимент в разведении кроликов.    3.Сделать выводы о пользе кролиководства. </vt:lpstr>
      <vt:lpstr>Слайд 8</vt:lpstr>
      <vt:lpstr>Белый великан</vt:lpstr>
      <vt:lpstr>Внешне они выглядят как снежно-белые пушистые комочки.</vt:lpstr>
      <vt:lpstr>Слайд 11</vt:lpstr>
      <vt:lpstr>Глаза кроликов не окрашены и  кажутся красными потому , что просвечиваются кровеносные сосуды.</vt:lpstr>
      <vt:lpstr>Слайд 13</vt:lpstr>
      <vt:lpstr>Слайд 14</vt:lpstr>
      <vt:lpstr>Лакомством кролики считают яблоки .</vt:lpstr>
      <vt:lpstr>Кролики – рекордсмены  Самый маленький  кролик живёт в Северной Америке, его вес составляет почти 400 грамм. </vt:lpstr>
      <vt:lpstr>Кролики – рекордсмены  Вес самого тяжёлого кролика составляет - 12 кг. </vt:lpstr>
      <vt:lpstr>Кролики – рекордсмены  Самые длинные уши принадлежат кролику по кличке Nipper и составляют в длину 79 см.  </vt:lpstr>
      <vt:lpstr>Результаты практического эксперимента </vt:lpstr>
      <vt:lpstr>Слайд 20</vt:lpstr>
      <vt:lpstr>Забота о них поможет стать добрее и ответственнее.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Мои кролики</dc:title>
  <dc:creator>1</dc:creator>
  <cp:lastModifiedBy>Таня</cp:lastModifiedBy>
  <cp:revision>28</cp:revision>
  <dcterms:modified xsi:type="dcterms:W3CDTF">2016-05-03T15:14:41Z</dcterms:modified>
</cp:coreProperties>
</file>