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66" r:id="rId4"/>
    <p:sldId id="267" r:id="rId5"/>
    <p:sldId id="268" r:id="rId6"/>
    <p:sldId id="269" r:id="rId7"/>
    <p:sldId id="263" r:id="rId8"/>
    <p:sldId id="275" r:id="rId9"/>
    <p:sldId id="286" r:id="rId10"/>
    <p:sldId id="274" r:id="rId11"/>
    <p:sldId id="276" r:id="rId12"/>
    <p:sldId id="278" r:id="rId13"/>
    <p:sldId id="279" r:id="rId14"/>
    <p:sldId id="280" r:id="rId15"/>
    <p:sldId id="277" r:id="rId16"/>
    <p:sldId id="281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5FF03-BCEA-45E0-A667-79729D450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985" y="1122363"/>
            <a:ext cx="717403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46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C8543-2680-4A0F-8168-BA2441EE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D0ED05-292B-4E89-B3F6-148C7034B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75805-9E22-4FBD-8390-3E48D4BD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588D6-170C-4A4D-8304-CC757A9F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55639-4D92-4E71-B0C4-B8BAC26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10C0C3-B484-4839-A11D-93C27C451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373A58-934D-4539-9D54-D71799ECF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4F137-DB30-4892-933B-A7C5D1A2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55F4F-5FF8-4869-BEAE-99D93BD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09B06-96F5-4DE1-868A-3CB11C0A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9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44105-5F02-4786-A4B2-038B18B7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815" y="307691"/>
            <a:ext cx="9563500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D564-ABC5-413A-AA9B-A123CFD8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814" y="1825625"/>
            <a:ext cx="95635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619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0DE77-CE0D-41BF-ABBD-AA3D828F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6F4DEF-6D72-4443-AB55-2977A886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49BFD-4AA5-40EB-BAF2-28A4ED32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20588-4992-4164-AA0A-F1F10FD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C72B9-9E56-491D-8931-2CA2FCF0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767FD-7A19-416E-8472-94D97209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2ED9C-E00B-436D-AFAE-66CF3BF65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93EDC9-B451-4AA9-BF26-C12A512C0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38E601-1C1F-46A0-9F27-A0F5C9A9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7E655F-1B05-4A76-9FD3-F47B297E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59130A-B1FA-4D7E-856A-03C091A5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AF7FD-582B-4A9B-B35E-D7C9FA7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992428-1BDB-4ED6-B374-16414253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1466F2-3210-4331-A2FD-4A3561FD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5A6B9D-C17F-4AD4-A987-EDAC00A5F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62D5F-4C4F-431D-9D1B-AFF5AFD47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8E2566-0B36-466B-8A5A-D2CFDC3A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0A3A2F-644E-4778-927F-B37019CC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EFBD8D-6D8F-4C14-9CAD-CE9302F4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2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8E23B-D123-4AD5-9349-CBE5C8EF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E88B59-E25A-4A43-B695-6E449BF9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C62F1-9F90-4362-94C4-89594521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6F4C20-4C46-4293-99B0-231BED3D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184BCB-A41E-440D-B90F-B4899005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94E01A-B76E-445D-AF1C-526EF1B0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7C36F9-91D2-49E6-BC02-C3493EB0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86050-1AF3-4CC9-A846-4FC96E91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9F501-E396-4D9C-95AE-DBD728B2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42B8DB-AC9C-40B3-A34C-6822D62F6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BC70F4-2955-4D52-B0EF-8A4C44F6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8A8FB7-F608-4E6B-97AB-CEBA5FBA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5B2FCD-9C4F-42A5-9074-36B2517F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7B312-04DE-4396-9F72-9A2D6EA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747CAC-C9B2-4C17-B1BF-F6D7ADA83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72629D-EDC3-4F60-989B-725FD817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A7DB22-80D3-4FCB-B068-A4F1ABD8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BC15FD-55C6-4389-9541-86B7FC33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634146-9573-41AB-82C2-5DFD8F26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D5B80-23A2-4D8C-A930-044068DD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8C7B51-45B3-4A75-91F7-0DF561E2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2182A-9300-4CCE-B438-13474E29C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4C12-28B5-4119-8AF1-C88EB1A6332B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2D2A4-A61E-4F3E-B6CE-D3C549AE2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BEB5A7-1733-4B89-B46E-F200FEA0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AA88-3CCA-4DDD-9BC3-CADB968CD4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5BCC7B23-E956-46E3-98E1-39BBEF2F93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5AF74-8813-94B0-0E33-31D9529E7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«Сотрудничество 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классных руководителей с родителями в условиях ФГОСНОО»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6370-A63E-EBED-F170-611E51C1CCEC}"/>
              </a:ext>
            </a:extLst>
          </p:cNvPr>
          <p:cNvSpPr txBox="1"/>
          <p:nvPr/>
        </p:nvSpPr>
        <p:spPr>
          <a:xfrm>
            <a:off x="4968240" y="413512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начальных классов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«Гимназия г. Волжского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В. Буданова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Н.Ю. Стенина</a:t>
            </a:r>
          </a:p>
        </p:txBody>
      </p:sp>
    </p:spTree>
    <p:extLst>
      <p:ext uri="{BB962C8B-B14F-4D97-AF65-F5344CB8AC3E}">
        <p14:creationId xmlns:p14="http://schemas.microsoft.com/office/powerpoint/2010/main" val="87475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F639D-9B50-B6A1-5E39-8A1D7AD0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принятия 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E218D-5ED4-AC1B-921D-69A35C2E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815" y="1259840"/>
            <a:ext cx="9563500" cy="510031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Сдержать свои отрицательные эмоции, снять раздражение за счет осознания положительных качеств и черт родителя;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Реагировать не на сами действия и поступки, которые раздражают, а на мотивы, побуждающие родителя так действовать: осознание мотивов помогает снять раздражение;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этой основе нужно принять родителя таким, каковым он является;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Попытаться изменить отношение к родителю или же его мотивацию.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6710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66792-C5F3-0718-1C1F-2967FAA5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815" y="307691"/>
            <a:ext cx="9563500" cy="1185829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«Союз трёх сердец»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EB95AD9-5C6C-2F46-0BF4-83E85672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1376083"/>
            <a:ext cx="6827520" cy="53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5AB9E-DC55-9654-0D4C-BFF42BE0599C}"/>
              </a:ext>
            </a:extLst>
          </p:cNvPr>
          <p:cNvSpPr txBox="1"/>
          <p:nvPr/>
        </p:nvSpPr>
        <p:spPr>
          <a:xfrm>
            <a:off x="6096000" y="2065180"/>
            <a:ext cx="236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учитель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2DF2A-5480-3202-186D-4CB9698F81FC}"/>
              </a:ext>
            </a:extLst>
          </p:cNvPr>
          <p:cNvSpPr txBox="1"/>
          <p:nvPr/>
        </p:nvSpPr>
        <p:spPr>
          <a:xfrm>
            <a:off x="4443161" y="4013369"/>
            <a:ext cx="214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ученик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A6A1B-7A5D-407A-E1B7-91331BB0A5C5}"/>
              </a:ext>
            </a:extLst>
          </p:cNvPr>
          <p:cNvSpPr txBox="1"/>
          <p:nvPr/>
        </p:nvSpPr>
        <p:spPr>
          <a:xfrm>
            <a:off x="7434580" y="4077918"/>
            <a:ext cx="2626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родитель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21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54683-0FDD-9454-17DE-219F7DC6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87AD7-AB81-1CFA-D2F0-864D80999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времени;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«старое» отношение к учёбе;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низкий уровень семейного воспитания;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несоответствие требований родителей и возможностей    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97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5954A-515B-5BA1-91B9-F11AC6B4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 для решения сложных ситуаций: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01ACE-A0E7-3977-773C-8BB10AA0D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завязывать глаза или уши -…..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завязывать рта - …..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завязывать руки - …..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завязывать ноги - ……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завязывать сердце – ……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3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AECE8-3963-DEC3-04C3-96D8A0BD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5" y="2299051"/>
            <a:ext cx="9563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Мультфильм «Моя жизнь»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https://yandex.ru/video/preview/9559063466329144573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5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994BC-461A-31EF-45C7-7668ADD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9" y="415547"/>
            <a:ext cx="6353475" cy="419709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знаем: без сомнения,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Продлится много дней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детей, родителей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нас, учителей!»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F68049-02BD-3623-C6D8-E82461712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80" y="3561080"/>
            <a:ext cx="3451954" cy="30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5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A9A545-4325-814E-AF0F-D005AA99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214" y="210185"/>
            <a:ext cx="9563500" cy="43513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«Возьмите чашу </a:t>
            </a:r>
            <a:r>
              <a:rPr lang="ru-RU" sz="1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терпения</a:t>
            </a: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влейте в нее полное сердце </a:t>
            </a:r>
            <a:r>
              <a:rPr lang="ru-RU" sz="1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добавьте две горсти ще</a:t>
            </a:r>
            <a:r>
              <a:rPr lang="ru-RU" sz="1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дрости</a:t>
            </a: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посыпьте </a:t>
            </a:r>
            <a:r>
              <a:rPr lang="ru-RU" sz="1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добротой</a:t>
            </a: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плесните немного </a:t>
            </a:r>
            <a:r>
              <a:rPr lang="ru-RU" sz="1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юмора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добавьте как можно больше </a:t>
            </a:r>
            <a:r>
              <a:rPr lang="ru-RU" sz="1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веры</a:t>
            </a: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это хорошо перемешайте.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Намажьте на кусок отпущенной вам жизни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предложите каждому, кого встретите на своем пути».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1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Иоланта Беляева</a:t>
            </a:r>
            <a:endParaRPr lang="ru-RU" sz="1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11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920B02A-D875-49D0-99E0-2A98746D1133}"/>
              </a:ext>
            </a:extLst>
          </p:cNvPr>
          <p:cNvSpPr txBox="1">
            <a:spLocks/>
          </p:cNvSpPr>
          <p:nvPr/>
        </p:nvSpPr>
        <p:spPr>
          <a:xfrm>
            <a:off x="3230880" y="1009205"/>
            <a:ext cx="7426960" cy="1735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ВНИМАНИЕ!!!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FEB422-0467-79F4-1CB6-5C007F8E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94" y="3606800"/>
            <a:ext cx="2962254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0959AD9F-617E-B023-3BA8-36D496E6ED93}"/>
              </a:ext>
            </a:extLst>
          </p:cNvPr>
          <p:cNvSpPr/>
          <p:nvPr/>
        </p:nvSpPr>
        <p:spPr>
          <a:xfrm>
            <a:off x="2641600" y="0"/>
            <a:ext cx="9215120" cy="3429000"/>
          </a:xfrm>
          <a:prstGeom prst="cloudCallout">
            <a:avLst>
              <a:gd name="adj1" fmla="val -44868"/>
              <a:gd name="adj2" fmla="val 52722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2E5BD-DF81-41B1-A76E-2F640377B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480" y="1518920"/>
            <a:ext cx="8046720" cy="3820160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  узнать ребенка, надо</a:t>
            </a:r>
            <a:b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знать</a:t>
            </a:r>
            <a:b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семью»</a:t>
            </a:r>
            <a:b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92220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A20C78-57F3-CC47-B3B2-0E23084A1F2E}"/>
              </a:ext>
            </a:extLst>
          </p:cNvPr>
          <p:cNvSpPr txBox="1"/>
          <p:nvPr/>
        </p:nvSpPr>
        <p:spPr>
          <a:xfrm>
            <a:off x="3571240" y="745272"/>
            <a:ext cx="6695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Притча о мудром воспитании</a:t>
            </a:r>
            <a:r>
              <a:rPr lang="ru-RU" sz="5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Алексей Рыбников - Песенка папы Карло (minus) -1.8 semitone">
            <a:hlinkClick r:id="" action="ppaction://media"/>
            <a:extLst>
              <a:ext uri="{FF2B5EF4-FFF2-40B4-BE49-F238E27FC236}">
                <a16:creationId xmlns:a16="http://schemas.microsoft.com/office/drawing/2014/main" id="{E3793F1C-F16E-E3AF-E984-6AC3E920A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120" y="5273040"/>
            <a:ext cx="883920" cy="7213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B4C420-A59C-4BD2-F579-B370FBFD1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0" y="74527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726D0-9425-1A52-E637-532FC6D6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670560"/>
            <a:ext cx="9675795" cy="2225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«Сотрудничество </a:t>
            </a:r>
            <a:b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лассных руководителей с родителями в условиях ФГОСНОО»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C:\Users\Администратор\Pictures\1441124421_140518_original.jpg">
            <a:extLst>
              <a:ext uri="{FF2B5EF4-FFF2-40B4-BE49-F238E27FC236}">
                <a16:creationId xmlns:a16="http://schemas.microsoft.com/office/drawing/2014/main" id="{32FB297C-0FAE-7AE6-22CC-19057CCB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20" y="3791224"/>
            <a:ext cx="5672440" cy="29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69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751446-9332-896D-8BF9-98FCB80079A2}"/>
              </a:ext>
            </a:extLst>
          </p:cNvPr>
          <p:cNvSpPr txBox="1"/>
          <p:nvPr/>
        </p:nvSpPr>
        <p:spPr>
          <a:xfrm>
            <a:off x="2494280" y="474345"/>
            <a:ext cx="8864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4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вместе с родителями,</a:t>
            </a:r>
          </a:p>
          <a:p>
            <a:pPr algn="r"/>
            <a:r>
              <a:rPr lang="ru-RU" sz="54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общими усилиями,</a:t>
            </a:r>
          </a:p>
          <a:p>
            <a:pPr algn="r"/>
            <a:r>
              <a:rPr lang="ru-RU" sz="54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могут дать детям</a:t>
            </a:r>
          </a:p>
          <a:p>
            <a:pPr algn="r"/>
            <a:r>
              <a:rPr lang="ru-RU" sz="54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человеческое счастье</a:t>
            </a:r>
          </a:p>
          <a:p>
            <a:pPr algn="r"/>
            <a:r>
              <a:rPr lang="ru-RU" sz="54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354470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B6D5DC-EAE9-D10B-E3B6-C13AA7F7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329323"/>
            <a:ext cx="8463280" cy="619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7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D7724-BEB9-42EC-9E6A-0D5520CF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38BD80-AC83-B472-1340-50DC4FF4914C}"/>
              </a:ext>
            </a:extLst>
          </p:cNvPr>
          <p:cNvGrpSpPr/>
          <p:nvPr/>
        </p:nvGrpSpPr>
        <p:grpSpPr>
          <a:xfrm>
            <a:off x="2182826" y="1633254"/>
            <a:ext cx="4512613" cy="1911527"/>
            <a:chOff x="2327545" y="1510171"/>
            <a:chExt cx="4155970" cy="1518906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60C7DBC9-ED6B-4D9A-B92C-0B16AF636A32}"/>
                </a:ext>
              </a:extLst>
            </p:cNvPr>
            <p:cNvGrpSpPr/>
            <p:nvPr/>
          </p:nvGrpSpPr>
          <p:grpSpPr>
            <a:xfrm>
              <a:off x="2327545" y="1510171"/>
              <a:ext cx="4155970" cy="1518906"/>
              <a:chOff x="7491000" y="3879000"/>
              <a:chExt cx="1845000" cy="1980000"/>
            </a:xfrm>
          </p:grpSpPr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2451AFC0-E5DC-4BC6-A79E-F9EACBF6E8FB}"/>
                  </a:ext>
                </a:extLst>
              </p:cNvPr>
              <p:cNvSpPr/>
              <p:nvPr/>
            </p:nvSpPr>
            <p:spPr>
              <a:xfrm>
                <a:off x="7491000" y="4149000"/>
                <a:ext cx="1845000" cy="1710000"/>
              </a:xfrm>
              <a:custGeom>
                <a:avLst/>
                <a:gdLst>
                  <a:gd name="connsiteX0" fmla="*/ 0 w 1845000"/>
                  <a:gd name="connsiteY0" fmla="*/ 0 h 1710000"/>
                  <a:gd name="connsiteX1" fmla="*/ 1845000 w 1845000"/>
                  <a:gd name="connsiteY1" fmla="*/ 0 h 1710000"/>
                  <a:gd name="connsiteX2" fmla="*/ 1845000 w 1845000"/>
                  <a:gd name="connsiteY2" fmla="*/ 1440000 h 1710000"/>
                  <a:gd name="connsiteX3" fmla="*/ 922500 w 1845000"/>
                  <a:gd name="connsiteY3" fmla="*/ 1710000 h 1710000"/>
                  <a:gd name="connsiteX4" fmla="*/ 0 w 1845000"/>
                  <a:gd name="connsiteY4" fmla="*/ 1440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000" h="1710000">
                    <a:moveTo>
                      <a:pt x="0" y="0"/>
                    </a:moveTo>
                    <a:lnTo>
                      <a:pt x="1845000" y="0"/>
                    </a:lnTo>
                    <a:lnTo>
                      <a:pt x="1845000" y="1440000"/>
                    </a:lnTo>
                    <a:cubicBezTo>
                      <a:pt x="1845000" y="1589117"/>
                      <a:pt x="1431983" y="1710000"/>
                      <a:pt x="922500" y="1710000"/>
                    </a:cubicBezTo>
                    <a:cubicBezTo>
                      <a:pt x="413017" y="1710000"/>
                      <a:pt x="0" y="1589117"/>
                      <a:pt x="0" y="1440000"/>
                    </a:cubicBezTo>
                    <a:close/>
                  </a:path>
                </a:pathLst>
              </a:custGeom>
              <a:gradFill flip="none" rotWithShape="1">
                <a:gsLst>
                  <a:gs pos="22000">
                    <a:schemeClr val="accent4"/>
                  </a:gs>
                  <a:gs pos="92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1A8445AD-BC27-402A-BBB6-16D94D664BD5}"/>
                  </a:ext>
                </a:extLst>
              </p:cNvPr>
              <p:cNvSpPr/>
              <p:nvPr/>
            </p:nvSpPr>
            <p:spPr>
              <a:xfrm>
                <a:off x="7491000" y="3879000"/>
                <a:ext cx="1845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gradFill>
                  <a:gsLst>
                    <a:gs pos="39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bg1"/>
                    </a:gs>
                    <a:gs pos="70000">
                      <a:schemeClr val="bg1">
                        <a:lumMod val="95000"/>
                        <a:alpha val="0"/>
                      </a:schemeClr>
                    </a:gs>
                  </a:gsLst>
                  <a:lin ang="162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CC5178-CC15-41D8-B582-5BC0CFE542F0}"/>
                </a:ext>
              </a:extLst>
            </p:cNvPr>
            <p:cNvSpPr txBox="1"/>
            <p:nvPr/>
          </p:nvSpPr>
          <p:spPr>
            <a:xfrm>
              <a:off x="3054820" y="2034701"/>
              <a:ext cx="3246890" cy="807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Система взаимодействия учителя начальных классов и родителей</a:t>
              </a:r>
              <a:r>
                <a:rPr lang="en-US" sz="2000" dirty="0">
                  <a:solidFill>
                    <a:schemeClr val="bg1"/>
                  </a:solidFill>
                </a:rPr>
                <a:t>   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17CCA7F-6505-4817-9FCE-40814574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14820" y="2131542"/>
              <a:ext cx="540000" cy="540000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EA00E9C-870E-3B3F-751C-0A3FF5BD0599}"/>
              </a:ext>
            </a:extLst>
          </p:cNvPr>
          <p:cNvGrpSpPr/>
          <p:nvPr/>
        </p:nvGrpSpPr>
        <p:grpSpPr>
          <a:xfrm>
            <a:off x="7473913" y="1758466"/>
            <a:ext cx="4512612" cy="1786315"/>
            <a:chOff x="6662345" y="3244119"/>
            <a:chExt cx="4155970" cy="1518906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F5386B3B-F65B-4C44-9D99-742929EFFD6A}"/>
                </a:ext>
              </a:extLst>
            </p:cNvPr>
            <p:cNvGrpSpPr/>
            <p:nvPr/>
          </p:nvGrpSpPr>
          <p:grpSpPr>
            <a:xfrm>
              <a:off x="6662345" y="3244119"/>
              <a:ext cx="4155970" cy="1518906"/>
              <a:chOff x="7491000" y="3879000"/>
              <a:chExt cx="1845000" cy="1980000"/>
            </a:xfrm>
          </p:grpSpPr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106F12CB-9947-4281-BF8B-6DE609A8B5ED}"/>
                  </a:ext>
                </a:extLst>
              </p:cNvPr>
              <p:cNvSpPr/>
              <p:nvPr/>
            </p:nvSpPr>
            <p:spPr>
              <a:xfrm>
                <a:off x="7491000" y="4149000"/>
                <a:ext cx="1845000" cy="1710000"/>
              </a:xfrm>
              <a:custGeom>
                <a:avLst/>
                <a:gdLst>
                  <a:gd name="connsiteX0" fmla="*/ 0 w 1845000"/>
                  <a:gd name="connsiteY0" fmla="*/ 0 h 1710000"/>
                  <a:gd name="connsiteX1" fmla="*/ 1845000 w 1845000"/>
                  <a:gd name="connsiteY1" fmla="*/ 0 h 1710000"/>
                  <a:gd name="connsiteX2" fmla="*/ 1845000 w 1845000"/>
                  <a:gd name="connsiteY2" fmla="*/ 1440000 h 1710000"/>
                  <a:gd name="connsiteX3" fmla="*/ 922500 w 1845000"/>
                  <a:gd name="connsiteY3" fmla="*/ 1710000 h 1710000"/>
                  <a:gd name="connsiteX4" fmla="*/ 0 w 1845000"/>
                  <a:gd name="connsiteY4" fmla="*/ 1440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000" h="1710000">
                    <a:moveTo>
                      <a:pt x="0" y="0"/>
                    </a:moveTo>
                    <a:lnTo>
                      <a:pt x="1845000" y="0"/>
                    </a:lnTo>
                    <a:lnTo>
                      <a:pt x="1845000" y="1440000"/>
                    </a:lnTo>
                    <a:cubicBezTo>
                      <a:pt x="1845000" y="1589117"/>
                      <a:pt x="1431983" y="1710000"/>
                      <a:pt x="922500" y="1710000"/>
                    </a:cubicBezTo>
                    <a:cubicBezTo>
                      <a:pt x="413017" y="1710000"/>
                      <a:pt x="0" y="1589117"/>
                      <a:pt x="0" y="1440000"/>
                    </a:cubicBezTo>
                    <a:close/>
                  </a:path>
                </a:pathLst>
              </a:custGeom>
              <a:gradFill flip="none" rotWithShape="1">
                <a:gsLst>
                  <a:gs pos="22000">
                    <a:schemeClr val="accent3"/>
                  </a:gs>
                  <a:gs pos="92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DC5AE356-6D51-4589-84DC-E52AA7292E3B}"/>
                  </a:ext>
                </a:extLst>
              </p:cNvPr>
              <p:cNvSpPr/>
              <p:nvPr/>
            </p:nvSpPr>
            <p:spPr>
              <a:xfrm>
                <a:off x="7491000" y="3879000"/>
                <a:ext cx="1845000" cy="540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gradFill>
                  <a:gsLst>
                    <a:gs pos="39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bg1"/>
                    </a:gs>
                    <a:gs pos="70000">
                      <a:schemeClr val="bg1">
                        <a:lumMod val="95000"/>
                        <a:alpha val="0"/>
                      </a:schemeClr>
                    </a:gs>
                  </a:gsLst>
                  <a:lin ang="162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BABEFE-B9C9-4036-B0ED-6ED9ED4099AB}"/>
                </a:ext>
              </a:extLst>
            </p:cNvPr>
            <p:cNvSpPr txBox="1"/>
            <p:nvPr/>
          </p:nvSpPr>
          <p:spPr>
            <a:xfrm>
              <a:off x="7333971" y="3826025"/>
              <a:ext cx="2951985" cy="60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формы</a:t>
              </a:r>
              <a:r>
                <a:rPr lang="en-US" sz="2000" b="1" dirty="0">
                  <a:solidFill>
                    <a:schemeClr val="bg1"/>
                  </a:solidFill>
                </a:rPr>
                <a:t>.</a:t>
              </a:r>
              <a:r>
                <a: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работы с родителями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E08B8B3-EC44-4465-8A11-6D4066C1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91268" y="3875714"/>
              <a:ext cx="540000" cy="540000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00D323B-9AA0-D62A-A281-FF3763CB7D11}"/>
              </a:ext>
            </a:extLst>
          </p:cNvPr>
          <p:cNvGrpSpPr/>
          <p:nvPr/>
        </p:nvGrpSpPr>
        <p:grpSpPr>
          <a:xfrm>
            <a:off x="4483289" y="4612358"/>
            <a:ext cx="4512613" cy="1937951"/>
            <a:chOff x="5477725" y="4514762"/>
            <a:chExt cx="4155970" cy="151890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FA8E3477-32CF-4502-A9C0-5B998DA2716B}"/>
                </a:ext>
              </a:extLst>
            </p:cNvPr>
            <p:cNvGrpSpPr/>
            <p:nvPr/>
          </p:nvGrpSpPr>
          <p:grpSpPr>
            <a:xfrm>
              <a:off x="5477725" y="4514762"/>
              <a:ext cx="4155970" cy="1518906"/>
              <a:chOff x="7491000" y="3879000"/>
              <a:chExt cx="1845000" cy="1980000"/>
            </a:xfrm>
          </p:grpSpPr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3696310C-2076-46B1-AFC0-F7523490C7CB}"/>
                  </a:ext>
                </a:extLst>
              </p:cNvPr>
              <p:cNvSpPr/>
              <p:nvPr/>
            </p:nvSpPr>
            <p:spPr>
              <a:xfrm>
                <a:off x="7491000" y="4149000"/>
                <a:ext cx="1845000" cy="1710000"/>
              </a:xfrm>
              <a:custGeom>
                <a:avLst/>
                <a:gdLst>
                  <a:gd name="connsiteX0" fmla="*/ 0 w 1845000"/>
                  <a:gd name="connsiteY0" fmla="*/ 0 h 1710000"/>
                  <a:gd name="connsiteX1" fmla="*/ 1845000 w 1845000"/>
                  <a:gd name="connsiteY1" fmla="*/ 0 h 1710000"/>
                  <a:gd name="connsiteX2" fmla="*/ 1845000 w 1845000"/>
                  <a:gd name="connsiteY2" fmla="*/ 1440000 h 1710000"/>
                  <a:gd name="connsiteX3" fmla="*/ 922500 w 1845000"/>
                  <a:gd name="connsiteY3" fmla="*/ 1710000 h 1710000"/>
                  <a:gd name="connsiteX4" fmla="*/ 0 w 1845000"/>
                  <a:gd name="connsiteY4" fmla="*/ 1440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000" h="1710000">
                    <a:moveTo>
                      <a:pt x="0" y="0"/>
                    </a:moveTo>
                    <a:lnTo>
                      <a:pt x="1845000" y="0"/>
                    </a:lnTo>
                    <a:lnTo>
                      <a:pt x="1845000" y="1440000"/>
                    </a:lnTo>
                    <a:cubicBezTo>
                      <a:pt x="1845000" y="1589117"/>
                      <a:pt x="1431983" y="1710000"/>
                      <a:pt x="922500" y="1710000"/>
                    </a:cubicBezTo>
                    <a:cubicBezTo>
                      <a:pt x="413017" y="1710000"/>
                      <a:pt x="0" y="1589117"/>
                      <a:pt x="0" y="1440000"/>
                    </a:cubicBezTo>
                    <a:close/>
                  </a:path>
                </a:pathLst>
              </a:custGeom>
              <a:gradFill flip="none" rotWithShape="1">
                <a:gsLst>
                  <a:gs pos="22000">
                    <a:schemeClr val="accent2"/>
                  </a:gs>
                  <a:gs pos="92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6B480DD2-607A-4168-8C6F-48EA6B3FBD46}"/>
                  </a:ext>
                </a:extLst>
              </p:cNvPr>
              <p:cNvSpPr/>
              <p:nvPr/>
            </p:nvSpPr>
            <p:spPr>
              <a:xfrm>
                <a:off x="7491000" y="3879000"/>
                <a:ext cx="1845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gradFill>
                  <a:gsLst>
                    <a:gs pos="39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bg1"/>
                    </a:gs>
                    <a:gs pos="70000">
                      <a:schemeClr val="bg1">
                        <a:lumMod val="95000"/>
                        <a:alpha val="0"/>
                      </a:schemeClr>
                    </a:gs>
                  </a:gsLst>
                  <a:lin ang="162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F1E2C0-D528-4E57-BBB5-28F905A80DF3}"/>
                </a:ext>
              </a:extLst>
            </p:cNvPr>
            <p:cNvSpPr txBox="1"/>
            <p:nvPr/>
          </p:nvSpPr>
          <p:spPr>
            <a:xfrm>
              <a:off x="6483515" y="5054221"/>
              <a:ext cx="2951985" cy="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Что получат родители в результате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4F055BD-3C7D-4261-9296-35A7AE003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719805" y="5107386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2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A1544-F625-E46B-6458-834AA606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4223C1-F485-FAFE-A303-3837EC4BC7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r="14256" b="13137"/>
          <a:stretch/>
        </p:blipFill>
        <p:spPr bwMode="auto">
          <a:xfrm>
            <a:off x="2976993" y="307692"/>
            <a:ext cx="7884047" cy="62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8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C1C5D6-2C06-DD37-056A-44F7E3748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3" r="54810"/>
          <a:stretch/>
        </p:blipFill>
        <p:spPr bwMode="auto">
          <a:xfrm>
            <a:off x="564015" y="257293"/>
            <a:ext cx="3733304" cy="4211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3B501A-9023-A9D9-0FAC-1857B2C8FED6}"/>
              </a:ext>
            </a:extLst>
          </p:cNvPr>
          <p:cNvSpPr txBox="1"/>
          <p:nvPr/>
        </p:nvSpPr>
        <p:spPr>
          <a:xfrm>
            <a:off x="1305447" y="1708361"/>
            <a:ext cx="22504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благополучная, отдает много времени своим детям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7A3BDD-6CB1-DE56-157B-6D0D10080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" t="1472" r="54981" b="55868"/>
          <a:stretch/>
        </p:blipFill>
        <p:spPr bwMode="auto">
          <a:xfrm>
            <a:off x="8147093" y="303887"/>
            <a:ext cx="3872188" cy="413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C7D175-D65B-7DC1-3DC9-98AD636EA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3" t="55257" r="1"/>
          <a:stretch/>
        </p:blipFill>
        <p:spPr bwMode="auto">
          <a:xfrm>
            <a:off x="4274905" y="2487289"/>
            <a:ext cx="3872188" cy="4230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DD773-536C-6F08-BFE1-530BCCA07663}"/>
              </a:ext>
            </a:extLst>
          </p:cNvPr>
          <p:cNvSpPr txBox="1"/>
          <p:nvPr/>
        </p:nvSpPr>
        <p:spPr>
          <a:xfrm>
            <a:off x="4892378" y="4309070"/>
            <a:ext cx="26596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неблаг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получная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6B5CE-B2D5-CE50-38A6-93C07C05F72F}"/>
              </a:ext>
            </a:extLst>
          </p:cNvPr>
          <p:cNvSpPr txBox="1"/>
          <p:nvPr/>
        </p:nvSpPr>
        <p:spPr>
          <a:xfrm>
            <a:off x="8559466" y="1708361"/>
            <a:ext cx="33209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неполная, малообеспеченная,</a:t>
            </a:r>
          </a:p>
          <a:p>
            <a:pPr algn="ctr"/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поддержки родных </a:t>
            </a:r>
          </a:p>
          <a:p>
            <a:pPr algn="ctr"/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близких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74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365</Words>
  <Application>Microsoft Office PowerPoint</Application>
  <PresentationFormat>Широкоэкранный</PresentationFormat>
  <Paragraphs>57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Symbol</vt:lpstr>
      <vt:lpstr>Times New Roman</vt:lpstr>
      <vt:lpstr>Wingdings</vt:lpstr>
      <vt:lpstr>Тема Office</vt:lpstr>
      <vt:lpstr>«Сотрудничество  классных руководителей с родителями в условиях ФГОСНОО»</vt:lpstr>
      <vt:lpstr>«Чтобы   узнать ребенка, надо хорошо знать  его семью»         В.А. Сухомлинский</vt:lpstr>
      <vt:lpstr>Презентация PowerPoint</vt:lpstr>
      <vt:lpstr> «Сотрудничество  классных руководителей с родителями в условиях ФГОСНОО»</vt:lpstr>
      <vt:lpstr>Презентация PowerPoint</vt:lpstr>
      <vt:lpstr>Презентация PowerPoint</vt:lpstr>
      <vt:lpstr>Работа в группах</vt:lpstr>
      <vt:lpstr>Презентация PowerPoint</vt:lpstr>
      <vt:lpstr>Презентация PowerPoint</vt:lpstr>
      <vt:lpstr>Алгоритм принятия  родителей</vt:lpstr>
      <vt:lpstr>«Союз трёх сердец»</vt:lpstr>
      <vt:lpstr>Презентация PowerPoint</vt:lpstr>
      <vt:lpstr>Компромисс для решения сложных ситуаций:</vt:lpstr>
      <vt:lpstr>Мультфильм «Моя жизнь»  https://yandex.ru/video/preview/9559063466329144573</vt:lpstr>
      <vt:lpstr>Мы знаем: без сомнения, Продлится много дней Союз детей, родителей И нас, учителей!»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Светлана Буданова</cp:lastModifiedBy>
  <cp:revision>15</cp:revision>
  <dcterms:created xsi:type="dcterms:W3CDTF">2021-05-01T08:43:30Z</dcterms:created>
  <dcterms:modified xsi:type="dcterms:W3CDTF">2023-06-04T19:16:55Z</dcterms:modified>
</cp:coreProperties>
</file>