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3" r:id="rId4"/>
    <p:sldId id="264" r:id="rId5"/>
    <p:sldId id="261" r:id="rId6"/>
    <p:sldId id="262" r:id="rId7"/>
    <p:sldId id="266" r:id="rId8"/>
    <p:sldId id="267" r:id="rId9"/>
    <p:sldId id="268" r:id="rId10"/>
    <p:sldId id="275" r:id="rId11"/>
    <p:sldId id="269" r:id="rId12"/>
    <p:sldId id="270" r:id="rId13"/>
    <p:sldId id="276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8336"/>
            <a:ext cx="9180512" cy="68675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180512" cy="68675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01.02.2018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772400" cy="86409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Мастер-класс</a:t>
            </a:r>
            <a:endParaRPr lang="uk-U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80920" cy="280831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Тема: «Экспресс обучение шахматной игре»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  </a:t>
            </a:r>
            <a:r>
              <a:rPr lang="ru-RU" sz="2400" b="1" dirty="0">
                <a:solidFill>
                  <a:srgbClr val="00B050"/>
                </a:solidFill>
              </a:rPr>
              <a:t>П</a:t>
            </a:r>
            <a:r>
              <a:rPr lang="ru-RU" sz="2400" b="1" dirty="0" smtClean="0">
                <a:solidFill>
                  <a:srgbClr val="00B050"/>
                </a:solidFill>
              </a:rPr>
              <a:t>едагог дополнительного образования МБУ ДО «Дворец пионеров и школьников г. Курска»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СОЛОГУБ НЕЛЛИ ЕВГЕНЬЕВНА</a:t>
            </a:r>
          </a:p>
          <a:p>
            <a:r>
              <a:rPr lang="ru-RU" sz="4800" dirty="0">
                <a:solidFill>
                  <a:srgbClr val="00B050"/>
                </a:solidFill>
              </a:rPr>
              <a:t> </a:t>
            </a:r>
            <a:endParaRPr lang="uk-UA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Свод законов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«Шахматного кодекса»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dirty="0">
                <a:solidFill>
                  <a:srgbClr val="7030A0"/>
                </a:solidFill>
              </a:rPr>
              <a:t>Все фигуры (за исключением коня) не могут перепрыгивать через другие;</a:t>
            </a:r>
          </a:p>
          <a:p>
            <a:pPr lvl="0"/>
            <a:r>
              <a:rPr lang="ru-RU" sz="2000" b="1" dirty="0">
                <a:solidFill>
                  <a:srgbClr val="7030A0"/>
                </a:solidFill>
              </a:rPr>
              <a:t>Все фигуры (за исключением пешки) как ходят – так и </a:t>
            </a:r>
            <a:r>
              <a:rPr lang="ru-RU" sz="2000" b="1" dirty="0" smtClean="0">
                <a:solidFill>
                  <a:srgbClr val="7030A0"/>
                </a:solidFill>
              </a:rPr>
              <a:t>бьют</a:t>
            </a:r>
            <a:r>
              <a:rPr lang="ru-RU" sz="2000" b="1" dirty="0">
                <a:solidFill>
                  <a:srgbClr val="7030A0"/>
                </a:solidFill>
              </a:rPr>
              <a:t>;</a:t>
            </a:r>
          </a:p>
          <a:p>
            <a:pPr lvl="0"/>
            <a:r>
              <a:rPr lang="ru-RU" sz="2000" b="1" dirty="0">
                <a:solidFill>
                  <a:srgbClr val="7030A0"/>
                </a:solidFill>
              </a:rPr>
              <a:t>Каждая фигура может побить любую другую (кроме </a:t>
            </a:r>
            <a:r>
              <a:rPr lang="ru-RU" sz="2000" b="1" dirty="0" smtClean="0">
                <a:solidFill>
                  <a:srgbClr val="7030A0"/>
                </a:solidFill>
              </a:rPr>
              <a:t>короля);</a:t>
            </a:r>
            <a:endParaRPr lang="ru-RU" sz="2000" b="1" dirty="0">
              <a:solidFill>
                <a:srgbClr val="7030A0"/>
              </a:solidFill>
            </a:endParaRPr>
          </a:p>
          <a:p>
            <a:pPr lvl="0"/>
            <a:r>
              <a:rPr lang="ru-RU" sz="2000" b="1" dirty="0">
                <a:solidFill>
                  <a:srgbClr val="7030A0"/>
                </a:solidFill>
              </a:rPr>
              <a:t>Побитые фигуры снимаются с доски;</a:t>
            </a:r>
          </a:p>
          <a:p>
            <a:pPr lvl="0"/>
            <a:r>
              <a:rPr lang="ru-RU" sz="2000" b="1" dirty="0">
                <a:solidFill>
                  <a:srgbClr val="7030A0"/>
                </a:solidFill>
              </a:rPr>
              <a:t>На каждую клетку (поле) можно ставить лишь одну фигуру.</a:t>
            </a:r>
          </a:p>
          <a:p>
            <a:endParaRPr lang="ru-RU" sz="20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91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Методы и способы «</a:t>
            </a:r>
            <a:r>
              <a:rPr lang="ru-RU" b="1" dirty="0" err="1" smtClean="0">
                <a:solidFill>
                  <a:srgbClr val="7030A0"/>
                </a:solidFill>
              </a:rPr>
              <a:t>матования</a:t>
            </a:r>
            <a:r>
              <a:rPr lang="ru-RU" b="1" dirty="0" smtClean="0">
                <a:solidFill>
                  <a:srgbClr val="7030A0"/>
                </a:solidFill>
              </a:rPr>
              <a:t>» короля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dirty="0">
                <a:solidFill>
                  <a:srgbClr val="7030A0"/>
                </a:solidFill>
              </a:rPr>
              <a:t>Шах – это нападение на короля с целью его снятия с доски.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 По правилам шахматной игры – король с доски не снимается.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При «шахе»  – он может отступить на другое поле.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 Закрыться  от «шаха» другой фигурой или побить неприятельскую фигуру, которая поставила «шах».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«Мат»  - это, когда все вышеприведенные способы ухода  от «шаха» - невозможны.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Объявляется  «мат» и – конец игры.</a:t>
            </a:r>
          </a:p>
        </p:txBody>
      </p:sp>
    </p:spTree>
    <p:extLst>
      <p:ext uri="{BB962C8B-B14F-4D97-AF65-F5344CB8AC3E}">
        <p14:creationId xmlns:p14="http://schemas.microsoft.com/office/powerpoint/2010/main" val="3601851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44827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Благодарим за внимание, спасибо !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59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08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Детское объединение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«Белая ладья»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фото Сологуб\qmbxhvDORj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411480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ользователь\Desktop\фото Сологуб\YmHMlM351xc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484784"/>
            <a:ext cx="4247455" cy="453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51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7030A0"/>
                </a:solidFill>
              </a:rPr>
              <a:t/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мастер-класса  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профессионального и личностного развития педагога средствами организованной 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коммуникации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(приобретение опыта подготовки проектирования адаптивной образовательной среды и формирование индивидуального стиля творческой педагогической деятельности</a:t>
            </a:r>
            <a:r>
              <a:rPr lang="ru-RU" sz="3100" b="1" dirty="0" smtClean="0">
                <a:solidFill>
                  <a:srgbClr val="7030A0"/>
                </a:solidFill>
              </a:rPr>
              <a:t>)</a:t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>
                <a:solidFill>
                  <a:srgbClr val="7030A0"/>
                </a:solidFill>
              </a:rPr>
              <a:t/>
            </a:r>
            <a:br>
              <a:rPr lang="ru-RU" sz="3100" b="1" dirty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/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>
                <a:solidFill>
                  <a:srgbClr val="7030A0"/>
                </a:solidFill>
              </a:rPr>
              <a:t/>
            </a:r>
            <a:br>
              <a:rPr lang="ru-RU" sz="3100" b="1" dirty="0">
                <a:solidFill>
                  <a:srgbClr val="7030A0"/>
                </a:solidFill>
              </a:rPr>
            </a:br>
            <a:endParaRPr lang="ru-RU" sz="31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84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39"/>
            <a:ext cx="8229600" cy="4680521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solidFill>
                  <a:srgbClr val="7030A0"/>
                </a:solidFill>
              </a:rPr>
              <a:t>Задачи мастер-класса: 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- </a:t>
            </a:r>
            <a:r>
              <a:rPr lang="ru-RU" sz="3100" b="1" dirty="0" smtClean="0">
                <a:solidFill>
                  <a:srgbClr val="7030A0"/>
                </a:solidFill>
              </a:rPr>
              <a:t>передача </a:t>
            </a:r>
            <a:r>
              <a:rPr lang="ru-RU" sz="3100" b="1" dirty="0">
                <a:solidFill>
                  <a:srgbClr val="7030A0"/>
                </a:solidFill>
              </a:rPr>
              <a:t>продуктивных способов работы</a:t>
            </a:r>
            <a:r>
              <a:rPr lang="ru-RU" sz="3100" b="1" dirty="0" smtClean="0">
                <a:solidFill>
                  <a:srgbClr val="7030A0"/>
                </a:solidFill>
              </a:rPr>
              <a:t>;</a:t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- обобщение </a:t>
            </a:r>
            <a:r>
              <a:rPr lang="ru-RU" sz="3100" b="1" dirty="0">
                <a:solidFill>
                  <a:srgbClr val="7030A0"/>
                </a:solidFill>
              </a:rPr>
              <a:t>опыта педагога по проблеме обучение шахматной игре</a:t>
            </a:r>
            <a:r>
              <a:rPr lang="ru-RU" sz="3100" b="1" dirty="0" smtClean="0">
                <a:solidFill>
                  <a:srgbClr val="7030A0"/>
                </a:solidFill>
              </a:rPr>
              <a:t>;</a:t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- трансляция </a:t>
            </a:r>
            <a:r>
              <a:rPr lang="ru-RU" sz="3100" b="1" dirty="0">
                <a:solidFill>
                  <a:srgbClr val="7030A0"/>
                </a:solidFill>
              </a:rPr>
              <a:t>педагогом </a:t>
            </a:r>
            <a:r>
              <a:rPr lang="ru-RU" sz="3100" b="1" dirty="0" smtClean="0">
                <a:solidFill>
                  <a:srgbClr val="7030A0"/>
                </a:solidFill>
              </a:rPr>
              <a:t>своего </a:t>
            </a:r>
            <a:r>
              <a:rPr lang="ru-RU" sz="3100" b="1" dirty="0">
                <a:solidFill>
                  <a:srgbClr val="7030A0"/>
                </a:solidFill>
              </a:rPr>
              <a:t>личного опыта</a:t>
            </a:r>
            <a:r>
              <a:rPr lang="ru-RU" sz="3100" b="1" dirty="0" smtClean="0">
                <a:solidFill>
                  <a:srgbClr val="7030A0"/>
                </a:solidFill>
              </a:rPr>
              <a:t>;</a:t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- совместная </a:t>
            </a:r>
            <a:r>
              <a:rPr lang="ru-RU" sz="3100" b="1" dirty="0">
                <a:solidFill>
                  <a:srgbClr val="7030A0"/>
                </a:solidFill>
              </a:rPr>
              <a:t>отработка методических </a:t>
            </a:r>
            <a:r>
              <a:rPr lang="ru-RU" sz="3100" b="1" dirty="0" smtClean="0">
                <a:solidFill>
                  <a:srgbClr val="7030A0"/>
                </a:solidFill>
              </a:rPr>
              <a:t>приемов.</a:t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-</a:t>
            </a:r>
            <a:endParaRPr lang="ru-RU" sz="31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772817"/>
            <a:ext cx="7772400" cy="223224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« Я, знаю как это делать. 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Я </a:t>
            </a:r>
            <a:r>
              <a:rPr lang="ru-RU" dirty="0">
                <a:solidFill>
                  <a:srgbClr val="7030A0"/>
                </a:solidFill>
              </a:rPr>
              <a:t>научу вас»</a:t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04665"/>
            <a:ext cx="7772400" cy="1440159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00B050"/>
                </a:solidFill>
              </a:rPr>
              <a:t>Принцип Мастер-класса:</a:t>
            </a:r>
            <a:br>
              <a:rPr lang="ru-RU" sz="4800" b="1" dirty="0">
                <a:solidFill>
                  <a:srgbClr val="00B050"/>
                </a:solidFill>
              </a:rPr>
            </a:br>
            <a:endParaRPr lang="ru-RU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89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Предполагаемый результат: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rgbClr val="7030A0"/>
                </a:solidFill>
              </a:rPr>
              <a:t>Умение моделировать учебное занятие в режиме технологии экспресс – обучения шахматной игре</a:t>
            </a:r>
            <a:endParaRPr lang="ru-RU" sz="40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88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6004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/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>
                <a:solidFill>
                  <a:srgbClr val="00B050"/>
                </a:solidFill>
              </a:rPr>
              <a:t/>
            </a:r>
            <a:br>
              <a:rPr lang="ru-RU" sz="4000" b="1" dirty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/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>
                <a:solidFill>
                  <a:srgbClr val="00B050"/>
                </a:solidFill>
              </a:rPr>
              <a:t/>
            </a:r>
            <a:br>
              <a:rPr lang="ru-RU" sz="4000" b="1" dirty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/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>
                <a:solidFill>
                  <a:srgbClr val="00B050"/>
                </a:solidFill>
              </a:rPr>
              <a:t/>
            </a:r>
            <a:br>
              <a:rPr lang="ru-RU" sz="4000" b="1" dirty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>Ход мастер-класса</a:t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>1</a:t>
            </a:r>
            <a:r>
              <a:rPr lang="ru-RU" sz="3600" b="1" dirty="0" smtClean="0">
                <a:solidFill>
                  <a:srgbClr val="00B050"/>
                </a:solidFill>
              </a:rPr>
              <a:t>. Обзор актуальных проблем по развитию шахматного обучения детей.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2.  Различные аспекты и приемы технологии обучения и воспитания детей в шахматной игре.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> </a:t>
            </a:r>
            <a:r>
              <a:rPr lang="ru-RU" sz="4000" b="1" dirty="0">
                <a:solidFill>
                  <a:srgbClr val="00B050"/>
                </a:solidFill>
              </a:rPr>
              <a:t/>
            </a:r>
            <a:br>
              <a:rPr lang="ru-RU" sz="4000" b="1" dirty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/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>
                <a:solidFill>
                  <a:srgbClr val="00B050"/>
                </a:solidFill>
              </a:rPr>
              <a:t/>
            </a:r>
            <a:br>
              <a:rPr lang="ru-RU" sz="4000" b="1" dirty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/>
            </a:r>
            <a:br>
              <a:rPr lang="ru-RU" sz="4000" b="1" dirty="0" smtClean="0">
                <a:solidFill>
                  <a:srgbClr val="00B050"/>
                </a:solidFill>
              </a:rPr>
            </a:br>
            <a:endParaRPr lang="ru-RU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27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496943" cy="4896544"/>
          </a:xfrm>
        </p:spPr>
        <p:txBody>
          <a:bodyPr>
            <a:noAutofit/>
          </a:bodyPr>
          <a:lstStyle/>
          <a:p>
            <a:pPr marL="457200" lvl="0" indent="-457200"/>
            <a:r>
              <a:rPr lang="ru-RU" sz="2000" dirty="0" smtClean="0">
                <a:solidFill>
                  <a:srgbClr val="7030A0"/>
                </a:solidFill>
              </a:rPr>
              <a:t>1</a:t>
            </a:r>
            <a:r>
              <a:rPr lang="ru-RU" sz="2400" dirty="0" smtClean="0">
                <a:solidFill>
                  <a:srgbClr val="7030A0"/>
                </a:solidFill>
              </a:rPr>
              <a:t>. </a:t>
            </a:r>
            <a:r>
              <a:rPr lang="ru-RU" sz="2000" dirty="0" smtClean="0">
                <a:solidFill>
                  <a:srgbClr val="7030A0"/>
                </a:solidFill>
              </a:rPr>
              <a:t>Знакомство </a:t>
            </a:r>
            <a:r>
              <a:rPr lang="ru-RU" sz="2000" dirty="0">
                <a:solidFill>
                  <a:srgbClr val="7030A0"/>
                </a:solidFill>
              </a:rPr>
              <a:t>с деревянной доской, 64 клетками, окрашенными в светлые и темные </a:t>
            </a:r>
            <a:r>
              <a:rPr lang="ru-RU" sz="2000" dirty="0" smtClean="0">
                <a:solidFill>
                  <a:srgbClr val="7030A0"/>
                </a:solidFill>
              </a:rPr>
              <a:t>тона.</a:t>
            </a: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2</a:t>
            </a:r>
            <a:r>
              <a:rPr lang="ru-RU" sz="2000" dirty="0">
                <a:solidFill>
                  <a:srgbClr val="7030A0"/>
                </a:solidFill>
              </a:rPr>
              <a:t>. </a:t>
            </a:r>
            <a:r>
              <a:rPr lang="ru-RU" sz="2000" dirty="0" smtClean="0">
                <a:solidFill>
                  <a:srgbClr val="7030A0"/>
                </a:solidFill>
              </a:rPr>
              <a:t>Нахождение </a:t>
            </a:r>
            <a:r>
              <a:rPr lang="ru-RU" sz="2000" dirty="0">
                <a:solidFill>
                  <a:srgbClr val="7030A0"/>
                </a:solidFill>
              </a:rPr>
              <a:t>на противоположных сторонах шахматной доски «вражеской армии</a:t>
            </a:r>
            <a:r>
              <a:rPr lang="ru-RU" sz="2000" dirty="0" smtClean="0">
                <a:solidFill>
                  <a:srgbClr val="7030A0"/>
                </a:solidFill>
              </a:rPr>
              <a:t>»;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3. </a:t>
            </a:r>
            <a:r>
              <a:rPr lang="ru-RU" sz="2000" dirty="0">
                <a:solidFill>
                  <a:srgbClr val="7030A0"/>
                </a:solidFill>
              </a:rPr>
              <a:t>В составе каждой из сторон находятся: ферзь, две ладьи, два слона, два коня и восемь пешек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5.  Сторона</a:t>
            </a:r>
            <a:r>
              <a:rPr lang="ru-RU" sz="2000" dirty="0">
                <a:solidFill>
                  <a:srgbClr val="7030A0"/>
                </a:solidFill>
              </a:rPr>
              <a:t>, где расположен король - называется королевским флангом, а другая, где ферзь – ферзевым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6.  </a:t>
            </a:r>
            <a:r>
              <a:rPr lang="ru-RU" sz="2000" dirty="0">
                <a:solidFill>
                  <a:srgbClr val="7030A0"/>
                </a:solidFill>
              </a:rPr>
              <a:t>Все фигуры имеют своеобразный внешний облик: также различны их боевые качества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04665"/>
            <a:ext cx="7772400" cy="115212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B050"/>
                </a:solidFill>
              </a:rPr>
              <a:t>Ознакомление с полем предстоящей битвы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586870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233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Специальное оформление</vt:lpstr>
      <vt:lpstr>Мастер-класс</vt:lpstr>
      <vt:lpstr>Презентация PowerPoint</vt:lpstr>
      <vt:lpstr>Детское объединение  «Белая ладья»</vt:lpstr>
      <vt:lpstr> Цель мастер-класса  - создание условий для профессионального и личностного развития педагога средствами организованной коммуникации (приобретение опыта подготовки проектирования адаптивной образовательной среды и формирование индивидуального стиля творческой педагогической деятельности)    </vt:lpstr>
      <vt:lpstr>Задачи мастер-класса:  - передача продуктивных способов работы; - обобщение опыта педагога по проблеме обучение шахматной игре; - трансляция педагогом своего личного опыта; - совместная отработка методических приемов. -</vt:lpstr>
      <vt:lpstr>« Я, знаю как это делать.  Я научу вас» </vt:lpstr>
      <vt:lpstr>Предполагаемый результат:</vt:lpstr>
      <vt:lpstr>      Ход мастер-класса 1. Обзор актуальных проблем по развитию шахматного обучения детей. 2.  Различные аспекты и приемы технологии обучения и воспитания детей в шахматной игре.       </vt:lpstr>
      <vt:lpstr>1. Знакомство с деревянной доской, 64 клетками, окрашенными в светлые и темные тона.  2. Нахождение на противоположных сторонах шахматной доски «вражеской армии»;  3. В составе каждой из сторон находятся: ферзь, две ладьи, два слона, два коня и восемь пешек.  5.  Сторона, где расположен король - называется королевским флангом, а другая, где ферзь – ферзевым.  6.  Все фигуры имеют своеобразный внешний облик: также различны их боевые качества</vt:lpstr>
      <vt:lpstr>Свод законов  «Шахматного кодекса»</vt:lpstr>
      <vt:lpstr>Методы и способы «матования» короля</vt:lpstr>
      <vt:lpstr>Благодарим за внимание, спасибо 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Пользователь</cp:lastModifiedBy>
  <cp:revision>17</cp:revision>
  <dcterms:created xsi:type="dcterms:W3CDTF">2009-01-08T12:15:48Z</dcterms:created>
  <dcterms:modified xsi:type="dcterms:W3CDTF">2018-02-01T13:53:09Z</dcterms:modified>
</cp:coreProperties>
</file>